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3"/>
    <p:sldId id="269" r:id="rId4"/>
    <p:sldId id="258" r:id="rId5"/>
    <p:sldId id="259" r:id="rId6"/>
    <p:sldId id="291" r:id="rId7"/>
    <p:sldId id="260" r:id="rId8"/>
    <p:sldId id="281" r:id="rId9"/>
    <p:sldId id="263" r:id="rId10"/>
    <p:sldId id="292" r:id="rId11"/>
    <p:sldId id="268" r:id="rId12"/>
    <p:sldId id="270" r:id="rId13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78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65.xml"/><Relationship Id="rId4" Type="http://schemas.openxmlformats.org/officeDocument/2006/relationships/image" Target="../media/image2.png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6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7.xml"/><Relationship Id="rId2" Type="http://schemas.openxmlformats.org/officeDocument/2006/relationships/image" Target="../media/image4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0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1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2.xml"/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3.xml"/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4.xml"/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5.xml"/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925570" y="925195"/>
            <a:ext cx="7234555" cy="1320800"/>
          </a:xfrm>
        </p:spPr>
        <p:txBody>
          <a:bodyPr>
            <a:normAutofit fontScale="90000"/>
          </a:bodyPr>
          <a:p>
            <a:r>
              <a:rPr lang="en-US" altLang="zh-CN">
                <a:sym typeface="+mn-ea"/>
              </a:rPr>
              <a:t>Scratch JR</a:t>
            </a:r>
            <a:r>
              <a:rPr lang="zh-CN" altLang="en-US">
                <a:sym typeface="+mn-ea"/>
              </a:rPr>
              <a:t>编程</a:t>
            </a:r>
            <a:br>
              <a:rPr lang="zh-CN" altLang="en-US"/>
            </a:br>
            <a:endParaRPr lang="zh-CN" altLang="en-US"/>
          </a:p>
        </p:txBody>
      </p:sp>
      <p:pic>
        <p:nvPicPr>
          <p:cNvPr id="3" name="图片 2" descr="橙色背景卡通企业介绍演示文稿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14285" y="-292735"/>
            <a:ext cx="4415790" cy="7150735"/>
          </a:xfrm>
          <a:prstGeom prst="rect">
            <a:avLst/>
          </a:prstGeom>
        </p:spPr>
      </p:pic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695"/>
            <a:ext cx="4437380" cy="665861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76190" y="570865"/>
            <a:ext cx="2202815" cy="705485"/>
          </a:xfrm>
        </p:spPr>
        <p:txBody>
          <a:bodyPr/>
          <a:p>
            <a:r>
              <a:rPr lang="zh-CN" altLang="en-US"/>
              <a:t>扩展延伸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313815" y="3034030"/>
            <a:ext cx="5396865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l">
              <a:buNone/>
            </a:pPr>
            <a:r>
              <a:rPr lang="en-US" altLang="zh-CN"/>
              <a:t>      </a:t>
            </a:r>
            <a:r>
              <a:rPr lang="en-US" altLang="zh-CN" sz="2000"/>
              <a:t> </a:t>
            </a:r>
            <a:r>
              <a:rPr sz="2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你知道动物也会运用“隐身”本领吗？</a:t>
            </a:r>
            <a:r>
              <a:rPr lang="en-US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    </a:t>
            </a:r>
            <a:endParaRPr lang="en-US" altLang="zh-CN" sz="2000" b="1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  <a:sym typeface="+mn-ea"/>
            </a:endParaRPr>
          </a:p>
          <a:p>
            <a:pPr marL="0" indent="0" algn="l">
              <a:buNone/>
            </a:pPr>
            <a:endParaRPr lang="en-US" altLang="zh-CN" sz="2000" b="1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  <a:cs typeface="+mn-ea"/>
              <a:sym typeface="+mn-ea"/>
            </a:endParaRPr>
          </a:p>
          <a:p>
            <a:pPr marL="0" indent="0" algn="l">
              <a:buNone/>
            </a:pPr>
            <a:r>
              <a:rPr lang="en-US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     </a:t>
            </a:r>
            <a:r>
              <a:rPr lang="zh-CN" sz="2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你知不知道我们人类也经常使用隐身技术呢？</a:t>
            </a:r>
            <a:endParaRPr lang="zh-CN" sz="20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marL="0" indent="0" algn="l">
              <a:buNone/>
            </a:pPr>
            <a:r>
              <a:rPr lang="en-US" altLang="zh-CN" sz="20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+mn-ea"/>
                <a:sym typeface="+mn-ea"/>
              </a:rPr>
              <a:t>      </a:t>
            </a:r>
            <a:r>
              <a:rPr lang="zh-CN" sz="2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如果你有一件隐身衣，你想用它去做什么事情？</a:t>
            </a:r>
            <a:r>
              <a:rPr lang="en-US" altLang="zh-CN" sz="2000"/>
              <a:t>      </a:t>
            </a:r>
            <a:endParaRPr lang="en-US" altLang="zh-CN" sz="2000"/>
          </a:p>
        </p:txBody>
      </p:sp>
      <p:sp>
        <p:nvSpPr>
          <p:cNvPr id="3" name="文本框 2"/>
          <p:cNvSpPr txBox="1"/>
          <p:nvPr/>
        </p:nvSpPr>
        <p:spPr>
          <a:xfrm>
            <a:off x="1837690" y="2118360"/>
            <a:ext cx="2893060" cy="6508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>
              <a:lnSpc>
                <a:spcPct val="130000"/>
              </a:lnSpc>
              <a:buFont typeface="Wingdings" panose="05000000000000000000" charset="0"/>
              <a:buChar char="l"/>
            </a:pPr>
            <a:r>
              <a:rPr lang="zh-CN" sz="2800" b="1">
                <a:latin typeface="+mj-ea"/>
                <a:ea typeface="+mj-ea"/>
                <a:cs typeface="+mj-ea"/>
                <a:sym typeface="+mn-ea"/>
              </a:rPr>
              <a:t>寻找挑战</a:t>
            </a:r>
            <a:endParaRPr lang="zh-CN" altLang="en-US" sz="2800" b="1">
              <a:latin typeface="+mj-ea"/>
              <a:ea typeface="+mj-ea"/>
              <a:cs typeface="+mj-ea"/>
              <a:sym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6120" y="1327150"/>
            <a:ext cx="4089400" cy="23063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7555" y="3684270"/>
            <a:ext cx="3986530" cy="256921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48355" y="2364740"/>
            <a:ext cx="5123180" cy="1999615"/>
          </a:xfrm>
        </p:spPr>
        <p:txBody>
          <a:bodyPr>
            <a:noAutofit/>
          </a:bodyPr>
          <a:p>
            <a:r>
              <a:rPr lang="zh-CN" altLang="en-US" sz="8800">
                <a:ln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谢谢欣赏</a:t>
            </a:r>
            <a:endParaRPr lang="zh-CN" altLang="en-US" sz="880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内容占位符 2" descr="7b0a20202020227461726765744d6f64756c65223a20226b6f6e6c696e65666f6e7473220a7d0a"/>
          <p:cNvSpPr>
            <a:spLocks noGrp="1"/>
          </p:cNvSpPr>
          <p:nvPr>
            <p:ph idx="1"/>
          </p:nvPr>
        </p:nvSpPr>
        <p:spPr>
          <a:xfrm>
            <a:off x="2260600" y="1534160"/>
            <a:ext cx="8145145" cy="4258945"/>
          </a:xfrm>
        </p:spPr>
        <p:txBody>
          <a:bodyPr>
            <a:normAutofit/>
          </a:bodyPr>
          <a:p>
            <a:pPr indent="0">
              <a:lnSpc>
                <a:spcPct val="130000"/>
              </a:lnSpc>
            </a:pPr>
            <a:endParaRPr lang="zh-CN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 algn="l">
              <a:buNone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l">
              <a:buNone/>
            </a:pP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969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4285" y="-292735"/>
            <a:ext cx="4415790" cy="71507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Scratch JR</a:t>
            </a:r>
            <a:r>
              <a:rPr lang="zh-CN" altLang="en-US"/>
              <a:t>编程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 b="1"/>
              <a:t>第</a:t>
            </a:r>
            <a:r>
              <a:rPr lang="en-US" altLang="zh-CN" b="1"/>
              <a:t>5</a:t>
            </a:r>
            <a:r>
              <a:rPr lang="zh-CN" altLang="en-US" b="1"/>
              <a:t>节</a:t>
            </a:r>
            <a:r>
              <a:rPr lang="en-US" altLang="zh-CN" b="1"/>
              <a:t> </a:t>
            </a:r>
            <a:r>
              <a:rPr lang="zh-CN" altLang="en-US" b="1"/>
              <a:t>披上魔法隐身衣</a:t>
            </a:r>
            <a:endParaRPr lang="zh-CN" altLang="en-US" b="1"/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zh-CN" altLang="en-US">
                <a:sym typeface="+mn-ea"/>
              </a:rPr>
              <a:t>披上魔法隐身衣</a:t>
            </a:r>
            <a:endParaRPr lang="zh-CN"/>
          </a:p>
        </p:txBody>
      </p:sp>
      <p:grpSp>
        <p:nvGrpSpPr>
          <p:cNvPr id="7" name="组合 6"/>
          <p:cNvGrpSpPr/>
          <p:nvPr/>
        </p:nvGrpSpPr>
        <p:grpSpPr>
          <a:xfrm>
            <a:off x="7254875" y="1896745"/>
            <a:ext cx="3302635" cy="850900"/>
            <a:chOff x="11425" y="2987"/>
            <a:chExt cx="5201" cy="1340"/>
          </a:xfrm>
        </p:grpSpPr>
        <p:sp>
          <p:nvSpPr>
            <p:cNvPr id="5" name="矩形 4"/>
            <p:cNvSpPr/>
            <p:nvPr/>
          </p:nvSpPr>
          <p:spPr>
            <a:xfrm>
              <a:off x="11425" y="2987"/>
              <a:ext cx="3417" cy="134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1668" y="3192"/>
              <a:ext cx="495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/>
                <a:t>学习目标</a:t>
              </a:r>
              <a:endParaRPr lang="zh-CN" altLang="en-US" sz="3200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254875" y="3006725"/>
            <a:ext cx="3303270" cy="851535"/>
            <a:chOff x="11425" y="2987"/>
            <a:chExt cx="5202" cy="1341"/>
          </a:xfrm>
        </p:grpSpPr>
        <p:sp>
          <p:nvSpPr>
            <p:cNvPr id="9" name="矩形 8"/>
            <p:cNvSpPr/>
            <p:nvPr/>
          </p:nvSpPr>
          <p:spPr>
            <a:xfrm>
              <a:off x="11425" y="2987"/>
              <a:ext cx="3417" cy="134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1668" y="3192"/>
              <a:ext cx="495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/>
                <a:t>任务讨论</a:t>
              </a:r>
              <a:endParaRPr lang="zh-CN" altLang="en-US" sz="3200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254875" y="4116705"/>
            <a:ext cx="3303270" cy="851535"/>
            <a:chOff x="11425" y="2987"/>
            <a:chExt cx="5202" cy="1341"/>
          </a:xfrm>
        </p:grpSpPr>
        <p:sp>
          <p:nvSpPr>
            <p:cNvPr id="12" name="矩形 11"/>
            <p:cNvSpPr/>
            <p:nvPr/>
          </p:nvSpPr>
          <p:spPr>
            <a:xfrm>
              <a:off x="11425" y="2987"/>
              <a:ext cx="3417" cy="134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1668" y="3192"/>
              <a:ext cx="495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/>
                <a:t>编程逻辑</a:t>
              </a:r>
              <a:endParaRPr lang="zh-CN" altLang="en-US" sz="320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254875" y="5226685"/>
            <a:ext cx="3303270" cy="851535"/>
            <a:chOff x="11425" y="2987"/>
            <a:chExt cx="5202" cy="1341"/>
          </a:xfrm>
        </p:grpSpPr>
        <p:sp>
          <p:nvSpPr>
            <p:cNvPr id="15" name="矩形 14"/>
            <p:cNvSpPr/>
            <p:nvPr/>
          </p:nvSpPr>
          <p:spPr>
            <a:xfrm>
              <a:off x="11425" y="2987"/>
              <a:ext cx="3417" cy="134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1668" y="3192"/>
              <a:ext cx="495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200"/>
                <a:t>扩展延伸</a:t>
              </a:r>
              <a:endParaRPr lang="zh-CN" altLang="en-US" sz="3200"/>
            </a:p>
          </p:txBody>
        </p:sp>
      </p:grpSp>
      <p:pic>
        <p:nvPicPr>
          <p:cNvPr id="113" name="图片 112"/>
          <p:cNvPicPr/>
          <p:nvPr/>
        </p:nvPicPr>
        <p:blipFill>
          <a:blip r:embed="rId1"/>
          <a:stretch>
            <a:fillRect/>
          </a:stretch>
        </p:blipFill>
        <p:spPr>
          <a:xfrm>
            <a:off x="2044065" y="1532255"/>
            <a:ext cx="3508375" cy="509206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6210" y="-146050"/>
            <a:ext cx="4415790" cy="71507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72405" y="590550"/>
            <a:ext cx="2301875" cy="705485"/>
          </a:xfrm>
        </p:spPr>
        <p:txBody>
          <a:bodyPr/>
          <a:p>
            <a:r>
              <a:rPr lang="zh-CN" altLang="en-US"/>
              <a:t>学习目标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72405" y="1598295"/>
            <a:ext cx="5293360" cy="4759325"/>
          </a:xfrm>
        </p:spPr>
        <p:txBody>
          <a:bodyPr>
            <a:normAutofit lnSpcReduction="10000"/>
          </a:bodyPr>
          <a:p>
            <a:pPr algn="l"/>
            <a:r>
              <a:rPr lang="zh-CN" altLang="en-US" b="1">
                <a:latin typeface="微软雅黑" panose="020B0503020204020204" pitchFamily="34" charset="-122"/>
                <a:cs typeface="微软雅黑" panose="020B0503020204020204" pitchFamily="34" charset="-122"/>
              </a:rPr>
              <a:t>学习目标：</a:t>
            </a:r>
            <a:endParaRPr lang="zh-CN" altLang="en-US" b="1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 b="1">
                <a:latin typeface="微软雅黑" panose="020B0503020204020204" pitchFamily="34" charset="-122"/>
                <a:cs typeface="微软雅黑" panose="020B0503020204020204" pitchFamily="34" charset="-122"/>
              </a:rPr>
              <a:t>1、复习“设置大小”“前进”的指令。</a:t>
            </a:r>
            <a:endParaRPr lang="zh-CN" altLang="en-US" b="1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 b="1">
                <a:latin typeface="微软雅黑" panose="020B0503020204020204" pitchFamily="34" charset="-122"/>
                <a:cs typeface="微软雅黑" panose="020B0503020204020204" pitchFamily="34" charset="-122"/>
              </a:rPr>
              <a:t>2、学会使用“重复执行”，“隐身和现身”。</a:t>
            </a:r>
            <a:endParaRPr lang="zh-CN" altLang="en-US" b="1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r>
              <a:rPr lang="zh-CN" altLang="en-US" b="1">
                <a:latin typeface="微软雅黑" panose="020B0503020204020204" pitchFamily="34" charset="-122"/>
                <a:cs typeface="微软雅黑" panose="020B0503020204020204" pitchFamily="34" charset="-122"/>
              </a:rPr>
              <a:t>3、了解“生活中隐身的例子”。</a:t>
            </a:r>
            <a:endParaRPr lang="zh-CN" altLang="en-US" b="1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buNone/>
            </a:pPr>
            <a:endParaRPr lang="zh-CN" altLang="en-US" b="1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lvl="0" indent="-228600" algn="l">
              <a:buFont typeface="Arial" panose="020B0604020202020204" pitchFamily="34" charset="0"/>
              <a:buChar char="●"/>
            </a:pP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培养目标：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algn="l"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、提高学生的观察能力。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algn="l"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、提高学生的逻辑思维能力。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lvl="0" indent="0" algn="l">
              <a:buFont typeface="Arial" panose="020B0604020202020204" pitchFamily="34" charset="0"/>
              <a:buNone/>
            </a:pP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、提高学生的编程软件操作能力。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8" name="图片 27" descr="新建画布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710" y="2581910"/>
            <a:ext cx="2576830" cy="2576830"/>
          </a:xfrm>
          <a:prstGeom prst="rect">
            <a:avLst/>
          </a:prstGeom>
        </p:spPr>
      </p:pic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4320"/>
            <a:ext cx="4437380" cy="665861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67955" y="-14605"/>
            <a:ext cx="4415790" cy="7150735"/>
          </a:xfrm>
          <a:prstGeom prst="rect">
            <a:avLst/>
          </a:prstGeom>
        </p:spPr>
      </p:pic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99695"/>
            <a:ext cx="4437380" cy="665861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91380" y="286385"/>
            <a:ext cx="3131185" cy="897890"/>
          </a:xfrm>
        </p:spPr>
        <p:txBody>
          <a:bodyPr>
            <a:normAutofit/>
          </a:bodyPr>
          <a:p>
            <a:r>
              <a:rPr lang="zh-CN" altLang="en-US">
                <a:sym typeface="+mn-ea"/>
              </a:rPr>
              <a:t>复习和认识</a:t>
            </a:r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rcRect l="54776" t="60240" r="32436" b="28196"/>
          <a:stretch>
            <a:fillRect/>
          </a:stretch>
        </p:blipFill>
        <p:spPr>
          <a:xfrm>
            <a:off x="6513830" y="3257550"/>
            <a:ext cx="1750695" cy="118808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rcRect l="33715" t="60259" r="58136" b="29072"/>
          <a:stretch>
            <a:fillRect/>
          </a:stretch>
        </p:blipFill>
        <p:spPr>
          <a:xfrm>
            <a:off x="9119870" y="3257550"/>
            <a:ext cx="1300480" cy="127698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rcRect l="65120" t="60094" r="26954" b="28938"/>
          <a:stretch>
            <a:fillRect/>
          </a:stretch>
        </p:blipFill>
        <p:spPr>
          <a:xfrm>
            <a:off x="2052955" y="3257550"/>
            <a:ext cx="1080135" cy="112141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rcRect l="72334" t="59939" r="20533" b="29567"/>
          <a:stretch>
            <a:fillRect/>
          </a:stretch>
        </p:blipFill>
        <p:spPr>
          <a:xfrm>
            <a:off x="4058285" y="3235960"/>
            <a:ext cx="1035685" cy="1143000"/>
          </a:xfrm>
          <a:prstGeom prst="rect">
            <a:avLst/>
          </a:prstGeom>
        </p:spPr>
      </p:pic>
      <p:sp>
        <p:nvSpPr>
          <p:cNvPr id="15" name="下箭头标注 14"/>
          <p:cNvSpPr/>
          <p:nvPr/>
        </p:nvSpPr>
        <p:spPr>
          <a:xfrm>
            <a:off x="4691380" y="1744980"/>
            <a:ext cx="2464435" cy="1247140"/>
          </a:xfrm>
          <a:prstGeom prst="downArrowCallou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复习编程模块</a:t>
            </a:r>
            <a:endParaRPr lang="zh-CN" altLang="en-US"/>
          </a:p>
        </p:txBody>
      </p:sp>
      <p:sp>
        <p:nvSpPr>
          <p:cNvPr id="22" name="双括号 21"/>
          <p:cNvSpPr/>
          <p:nvPr/>
        </p:nvSpPr>
        <p:spPr>
          <a:xfrm>
            <a:off x="2108835" y="4649470"/>
            <a:ext cx="1024255" cy="598805"/>
          </a:xfrm>
          <a:prstGeom prst="bracketPair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/>
              <a:t>隐身</a:t>
            </a:r>
            <a:endParaRPr lang="zh-CN" altLang="en-US"/>
          </a:p>
        </p:txBody>
      </p:sp>
      <p:sp>
        <p:nvSpPr>
          <p:cNvPr id="3" name="双括号 2"/>
          <p:cNvSpPr/>
          <p:nvPr/>
        </p:nvSpPr>
        <p:spPr>
          <a:xfrm>
            <a:off x="4058285" y="4622800"/>
            <a:ext cx="1024255" cy="598805"/>
          </a:xfrm>
          <a:prstGeom prst="bracketPair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/>
              <a:t>现身</a:t>
            </a:r>
            <a:endParaRPr lang="zh-CN" altLang="en-US"/>
          </a:p>
        </p:txBody>
      </p:sp>
      <p:sp>
        <p:nvSpPr>
          <p:cNvPr id="4" name="双括号 3"/>
          <p:cNvSpPr/>
          <p:nvPr/>
        </p:nvSpPr>
        <p:spPr>
          <a:xfrm>
            <a:off x="6798310" y="4711065"/>
            <a:ext cx="1024255" cy="598805"/>
          </a:xfrm>
          <a:prstGeom prst="bracketPair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/>
              <a:t>循环</a:t>
            </a:r>
            <a:endParaRPr lang="zh-CN" altLang="en-US"/>
          </a:p>
        </p:txBody>
      </p:sp>
      <p:sp>
        <p:nvSpPr>
          <p:cNvPr id="6" name="双括号 5"/>
          <p:cNvSpPr/>
          <p:nvPr/>
        </p:nvSpPr>
        <p:spPr>
          <a:xfrm>
            <a:off x="9258300" y="4711065"/>
            <a:ext cx="1024255" cy="598805"/>
          </a:xfrm>
          <a:prstGeom prst="bracketPair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/>
              <a:t>等待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" name="图片 111"/>
          <p:cNvPicPr/>
          <p:nvPr/>
        </p:nvPicPr>
        <p:blipFill>
          <a:blip r:embed="rId1"/>
          <a:stretch>
            <a:fillRect/>
          </a:stretch>
        </p:blipFill>
        <p:spPr>
          <a:xfrm>
            <a:off x="6135370" y="3256915"/>
            <a:ext cx="3529965" cy="3409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19685"/>
            <a:ext cx="4415790" cy="7150735"/>
          </a:xfrm>
          <a:prstGeom prst="rect">
            <a:avLst/>
          </a:prstGeom>
        </p:spPr>
      </p:pic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695"/>
            <a:ext cx="4437380" cy="665861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20920" y="304800"/>
            <a:ext cx="2202815" cy="705485"/>
          </a:xfrm>
        </p:spPr>
        <p:txBody>
          <a:bodyPr/>
          <a:p>
            <a:r>
              <a:rPr lang="zh-CN" altLang="en-US"/>
              <a:t>任务讨论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247140" y="1175385"/>
            <a:ext cx="914844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        </a:t>
            </a:r>
            <a:r>
              <a:rPr lang="zh-CN" altLang="en-US"/>
              <a:t>森林深处住着一只凶猛的龙，它每天都会去森林里寻找猎物，森林里的小动物每天都吓得不敢出门。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 </a:t>
            </a:r>
            <a:r>
              <a:rPr lang="en-US" altLang="zh-CN"/>
              <a:t>      </a:t>
            </a:r>
            <a:r>
              <a:rPr lang="zh-CN" altLang="en-US"/>
              <a:t>有一天，有一只调皮的小鸡想要出去玩耍，但是妈妈阻止了它，于是，它趁着妈妈不注意的时候偷偷跑进森林里了。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 </a:t>
            </a:r>
            <a:r>
              <a:rPr lang="en-US" altLang="zh-CN"/>
              <a:t>      </a:t>
            </a:r>
            <a:r>
              <a:rPr lang="zh-CN" altLang="en-US"/>
              <a:t>正当它开心的玩耍时，那只凶猛的龙正在往这个方向走来。小鸡吓得赶紧躲了起来。</a:t>
            </a:r>
            <a:endParaRPr lang="zh-CN" altLang="en-US"/>
          </a:p>
          <a:p>
            <a:r>
              <a:rPr lang="en-US" altLang="zh-CN" b="1">
                <a:latin typeface="+mn-ea"/>
                <a:cs typeface="+mn-ea"/>
                <a:sym typeface="+mn-ea"/>
              </a:rPr>
              <a:t>       </a:t>
            </a:r>
            <a:endParaRPr lang="en-US" altLang="zh-CN" b="1">
              <a:latin typeface="+mn-ea"/>
              <a:cs typeface="+mn-ea"/>
              <a:sym typeface="+mn-ea"/>
            </a:endParaRPr>
          </a:p>
          <a:p>
            <a:r>
              <a:rPr lang="en-US" altLang="zh-CN" b="1">
                <a:latin typeface="+mn-ea"/>
                <a:cs typeface="+mn-ea"/>
                <a:sym typeface="+mn-ea"/>
              </a:rPr>
              <a:t>      </a:t>
            </a:r>
            <a:r>
              <a:rPr lang="zh-CN" altLang="en-US" b="1">
                <a:latin typeface="+mn-ea"/>
                <a:cs typeface="+mn-ea"/>
                <a:sym typeface="+mn-ea"/>
              </a:rPr>
              <a:t>小鸡怎样才可以逃走而不被发现呢？</a:t>
            </a:r>
            <a:endParaRPr lang="zh-CN" altLang="en-US"/>
          </a:p>
          <a:p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6210" y="19685"/>
            <a:ext cx="4415790" cy="7150735"/>
          </a:xfrm>
          <a:prstGeom prst="rect">
            <a:avLst/>
          </a:prstGeom>
        </p:spPr>
      </p:pic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695"/>
            <a:ext cx="4437380" cy="665861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29480" y="191135"/>
            <a:ext cx="2202815" cy="705485"/>
          </a:xfrm>
        </p:spPr>
        <p:txBody>
          <a:bodyPr/>
          <a:p>
            <a:r>
              <a:rPr lang="zh-CN" altLang="en-US"/>
              <a:t>任务讨论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89000" y="2550160"/>
            <a:ext cx="5854700" cy="1939290"/>
          </a:xfrm>
        </p:spPr>
        <p:txBody>
          <a:bodyPr>
            <a:noAutofit/>
          </a:bodyPr>
          <a:p>
            <a:pPr marL="0" indent="0" algn="l">
              <a:buNone/>
            </a:pPr>
            <a:r>
              <a:rPr lang="en-US" altLang="zh-CN" b="1">
                <a:latin typeface="+mn-ea"/>
                <a:ea typeface="+mn-ea"/>
                <a:cs typeface="+mn-ea"/>
                <a:sym typeface="+mn-ea"/>
              </a:rPr>
              <a:t>     </a:t>
            </a:r>
            <a:endParaRPr lang="en-US" altLang="zh-CN" b="1">
              <a:latin typeface="+mn-ea"/>
              <a:ea typeface="+mn-ea"/>
              <a:cs typeface="+mn-ea"/>
              <a:sym typeface="+mn-ea"/>
            </a:endParaRPr>
          </a:p>
          <a:p>
            <a:pPr marL="0" indent="0" algn="l">
              <a:buNone/>
            </a:pPr>
            <a:r>
              <a:rPr lang="en-US" altLang="zh-CN" b="1">
                <a:latin typeface="+mn-ea"/>
                <a:ea typeface="+mn-ea"/>
                <a:cs typeface="+mn-ea"/>
                <a:sym typeface="+mn-ea"/>
              </a:rPr>
              <a:t>     </a:t>
            </a:r>
            <a:r>
              <a:rPr lang="zh-CN" altLang="en-US" b="1">
                <a:latin typeface="+mn-ea"/>
                <a:ea typeface="+mn-ea"/>
                <a:cs typeface="+mn-ea"/>
                <a:sym typeface="+mn-ea"/>
              </a:rPr>
              <a:t>让我们给小鸡披上一件</a:t>
            </a:r>
            <a:r>
              <a:rPr lang="zh-CN" altLang="en-US" b="1">
                <a:latin typeface="+mn-ea"/>
                <a:ea typeface="+mn-ea"/>
                <a:cs typeface="+mn-ea"/>
                <a:sym typeface="+mn-ea"/>
              </a:rPr>
              <a:t>魔法</a:t>
            </a:r>
            <a:r>
              <a:rPr lang="zh-CN" altLang="en-US" b="1">
                <a:latin typeface="+mn-ea"/>
                <a:ea typeface="+mn-ea"/>
                <a:cs typeface="+mn-ea"/>
                <a:sym typeface="+mn-ea"/>
              </a:rPr>
              <a:t>隐身衣吧！</a:t>
            </a: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  <a:sym typeface="+mn-ea"/>
              </a:rPr>
              <a:t>    </a:t>
            </a:r>
            <a:endParaRPr lang="en-US" altLang="zh-CN" b="1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  <a:cs typeface="+mn-ea"/>
              <a:sym typeface="+mn-ea"/>
            </a:endParaRPr>
          </a:p>
          <a:p>
            <a:pPr marL="0" indent="0" algn="l">
              <a:buNone/>
            </a:pP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  <a:sym typeface="+mn-ea"/>
              </a:rPr>
              <a:t>     </a:t>
            </a: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ea"/>
                <a:sym typeface="+mn-ea"/>
              </a:rPr>
              <a:t>同学们，现在根据以上</a:t>
            </a:r>
            <a:r>
              <a:rPr lang="zh-CN" altLang="en-US" b="1">
                <a:latin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的情景让去设计编程吧！</a:t>
            </a:r>
            <a:endParaRPr lang="en-US" altLang="zh-CN" b="1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  <a:cs typeface="+mn-ea"/>
              <a:sym typeface="+mn-ea"/>
            </a:endParaRPr>
          </a:p>
        </p:txBody>
      </p:sp>
      <p:pic>
        <p:nvPicPr>
          <p:cNvPr id="8" name="图片 7" descr="timg-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6540" y="1235075"/>
            <a:ext cx="4712335" cy="471995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969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0"/>
            <a:ext cx="4415790" cy="71507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36770" y="285750"/>
            <a:ext cx="3131185" cy="897890"/>
          </a:xfrm>
        </p:spPr>
        <p:txBody>
          <a:bodyPr>
            <a:normAutofit/>
          </a:bodyPr>
          <a:p>
            <a:r>
              <a:rPr lang="zh-CN" altLang="en-US">
                <a:sym typeface="+mn-ea"/>
              </a:rPr>
              <a:t>编程逻辑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15110" y="1276350"/>
            <a:ext cx="9373870" cy="1118235"/>
          </a:xfrm>
        </p:spPr>
        <p:txBody>
          <a:bodyPr>
            <a:normAutofit lnSpcReduction="10000"/>
          </a:bodyPr>
          <a:p>
            <a:pPr marL="0" indent="0" algn="l">
              <a:buNone/>
            </a:pP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     第一步，打开Scratch Jr，新建一个项目，并切换背景为</a:t>
            </a:r>
            <a:r>
              <a:rPr lang="zh-CN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有树林的背景</a:t>
            </a: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，并把</a:t>
            </a: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小鸡</a:t>
            </a: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拖动到画面偏</a:t>
            </a: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右</a:t>
            </a: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下</a:t>
            </a: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，龙偏左</a:t>
            </a: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的位置。</a:t>
            </a: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继续添加角色</a:t>
            </a: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高草</a:t>
            </a: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，可以添加两个，</a:t>
            </a: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你的程序界面应该像下图这个样子：</a:t>
            </a:r>
            <a:endParaRPr lang="en-US" altLang="zh-CN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840" y="2425065"/>
            <a:ext cx="6115685" cy="431609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 descr="机器人ppt-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9695"/>
            <a:ext cx="4437380" cy="6658610"/>
          </a:xfrm>
          <a:prstGeom prst="rect">
            <a:avLst/>
          </a:prstGeom>
        </p:spPr>
      </p:pic>
      <p:pic>
        <p:nvPicPr>
          <p:cNvPr id="10" name="图片 9" descr="机器人ppt-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10" y="0"/>
            <a:ext cx="4415790" cy="71507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36770" y="285750"/>
            <a:ext cx="3131185" cy="897890"/>
          </a:xfrm>
        </p:spPr>
        <p:txBody>
          <a:bodyPr>
            <a:normAutofit/>
          </a:bodyPr>
          <a:p>
            <a:r>
              <a:rPr lang="zh-CN" altLang="en-US">
                <a:sym typeface="+mn-ea"/>
              </a:rPr>
              <a:t>编程逻辑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16050" y="1393825"/>
            <a:ext cx="9373870" cy="1118235"/>
          </a:xfrm>
        </p:spPr>
        <p:txBody>
          <a:bodyPr>
            <a:normAutofit lnSpcReduction="10000"/>
          </a:bodyPr>
          <a:p>
            <a:pPr marL="0" indent="0" algn="l">
              <a:buNone/>
            </a:pPr>
            <a:r>
              <a:rPr lang="en-US" altLang="zh-CN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第</a:t>
            </a: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二步，本节课只需要给小鸡做编程，先隐身再现身。</a:t>
            </a:r>
            <a:endParaRPr lang="en-US" altLang="zh-CN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t="58295"/>
          <a:stretch>
            <a:fillRect/>
          </a:stretch>
        </p:blipFill>
        <p:spPr>
          <a:xfrm>
            <a:off x="1962785" y="1946910"/>
            <a:ext cx="7818120" cy="2445385"/>
          </a:xfrm>
          <a:prstGeom prst="rect">
            <a:avLst/>
          </a:prstGeom>
        </p:spPr>
      </p:pic>
      <p:sp>
        <p:nvSpPr>
          <p:cNvPr id="6" name="上箭头标注 5"/>
          <p:cNvSpPr/>
          <p:nvPr/>
        </p:nvSpPr>
        <p:spPr>
          <a:xfrm>
            <a:off x="3858895" y="4179570"/>
            <a:ext cx="3155315" cy="1125855"/>
          </a:xfrm>
          <a:prstGeom prst="up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注意：一定要计算好两个高草之间的距离和步数！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8.xml><?xml version="1.0" encoding="utf-8"?>
<p:tagLst xmlns:p="http://schemas.openxmlformats.org/presentationml/2006/main">
  <p:tag name="KSO_WPP_MARK_KEY" val="0694ab4c-5849-4fd0-b308-f9d29d99adee"/>
  <p:tag name="COMMONDATA" val="eyJoZGlkIjoiZjcwYWMyY2RhYzQyZjA3NmFhMTcwZTZhYTNmYjM4MzE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685</Words>
  <Application>WPS 演示</Application>
  <PresentationFormat>宽屏</PresentationFormat>
  <Paragraphs>81</Paragraphs>
  <Slides>11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Scratch JR编程 </vt:lpstr>
      <vt:lpstr>Scratch JR编程</vt:lpstr>
      <vt:lpstr>披上魔法隐身衣</vt:lpstr>
      <vt:lpstr>学习目标</vt:lpstr>
      <vt:lpstr>复习和认识</vt:lpstr>
      <vt:lpstr>任务讨论</vt:lpstr>
      <vt:lpstr>任务讨论</vt:lpstr>
      <vt:lpstr>编程逻辑</vt:lpstr>
      <vt:lpstr>编程逻辑</vt:lpstr>
      <vt:lpstr>扩展延伸</vt:lpstr>
      <vt:lpstr>谢谢欣赏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188</cp:revision>
  <dcterms:created xsi:type="dcterms:W3CDTF">2019-06-19T02:08:00Z</dcterms:created>
  <dcterms:modified xsi:type="dcterms:W3CDTF">2023-03-29T09:50:30Z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473F0AC36F3643B28B60546333ACE4EB</vt:lpwstr>
  </property>
</Properties>
</file>