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69" r:id="rId4"/>
    <p:sldId id="258" r:id="rId5"/>
    <p:sldId id="259" r:id="rId6"/>
    <p:sldId id="291" r:id="rId7"/>
    <p:sldId id="260" r:id="rId8"/>
    <p:sldId id="263" r:id="rId9"/>
    <p:sldId id="292" r:id="rId10"/>
    <p:sldId id="294" r:id="rId11"/>
    <p:sldId id="295" r:id="rId12"/>
    <p:sldId id="296" r:id="rId13"/>
    <p:sldId id="297" r:id="rId14"/>
    <p:sldId id="301" r:id="rId15"/>
    <p:sldId id="268" r:id="rId16"/>
    <p:sldId id="270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2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25570" y="925195"/>
            <a:ext cx="7234555" cy="1320800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Scratch JR</a:t>
            </a:r>
            <a:r>
              <a:rPr lang="zh-CN" altLang="en-US">
                <a:sym typeface="+mn-ea"/>
              </a:rPr>
              <a:t>编程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5" name="图片 4" descr="橙色背景卡通企业介绍演示文稿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6770" y="285750"/>
            <a:ext cx="3131185" cy="8978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5745" y="1276350"/>
            <a:ext cx="9373870" cy="1118235"/>
          </a:xfrm>
        </p:spPr>
        <p:txBody>
          <a:bodyPr>
            <a:normAutofit lnSpcReduction="10000"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每次点击苹果后再复位如果你觉得麻烦，可以切换到“动作”类积木，这里有一个“回家”的指令积木。让我们把它加到编程区，和其它指令连在一起。像这样：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3"/>
          <a:srcRect b="8139"/>
          <a:stretch>
            <a:fillRect/>
          </a:stretch>
        </p:blipFill>
        <p:spPr>
          <a:xfrm>
            <a:off x="3188335" y="2242185"/>
            <a:ext cx="6548120" cy="42811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6770" y="285750"/>
            <a:ext cx="3131185" cy="8978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8740" y="1347470"/>
            <a:ext cx="9373870" cy="1118235"/>
          </a:xfrm>
        </p:spPr>
        <p:txBody>
          <a:bodyPr>
            <a:normAutofit lnSpcReduction="10000"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果苹果的指令运行没问题，现在我们把它多复制几个到树上。用我们以前学会的方式——从角色区拖动苹果到右侧的场景上，这样复制出的苹果自动带有相同的指令。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9" name="图片 108"/>
          <p:cNvPicPr/>
          <p:nvPr/>
        </p:nvPicPr>
        <p:blipFill>
          <a:blip r:embed="rId3"/>
          <a:srcRect b="7398"/>
          <a:stretch>
            <a:fillRect/>
          </a:stretch>
        </p:blipFill>
        <p:spPr>
          <a:xfrm>
            <a:off x="2847340" y="2253615"/>
            <a:ext cx="6710045" cy="43834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6770" y="285750"/>
            <a:ext cx="3131185" cy="8978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700" y="1073785"/>
            <a:ext cx="9373870" cy="1118235"/>
          </a:xfrm>
        </p:spPr>
        <p:txBody>
          <a:bodyPr>
            <a:normAutofit lnSpcReduction="10000"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将复制好的苹果放到不同的位置。你想复制几个都没关系，但为了合理，建议适当改变每一个苹果下落的距离，毕竟有些没有落到小猫手上，是落到地下了啊。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0" name="图片 109"/>
          <p:cNvPicPr/>
          <p:nvPr/>
        </p:nvPicPr>
        <p:blipFill>
          <a:blip r:embed="rId3"/>
          <a:srcRect b="7694"/>
          <a:stretch>
            <a:fillRect/>
          </a:stretch>
        </p:blipFill>
        <p:spPr>
          <a:xfrm>
            <a:off x="2153920" y="2192020"/>
            <a:ext cx="6145530" cy="42919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542020" y="3365500"/>
            <a:ext cx="28841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</a:t>
            </a:r>
            <a:endParaRPr lang="zh-CN" altLang="en-US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6770" y="285750"/>
            <a:ext cx="3131185" cy="8978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9700" y="1073785"/>
            <a:ext cx="9373870" cy="1330960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最后，我们给小猫编程，小猫的主要动作就是等待时间，摘完第一个苹果向右走，摘第二颗苹果，等待时间，在向右走摘第三颗苹果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在这里要注意的是：要计算好苹果与苹果之间的距离，和苹果落下的时间。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42020" y="3365500"/>
            <a:ext cx="288417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</a:t>
            </a:r>
            <a:r>
              <a:rPr lang="en-US" altLang="zh-CN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完成之后，给作品命名为“摘苹果”，点击小房子图标保存作品。运行一下吧，尽情地摘吧，这里的苹果可是摘不完的！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010" y="2580005"/>
            <a:ext cx="5570855" cy="4178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6190" y="57086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21410" y="2324735"/>
            <a:ext cx="5986145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60000"/>
              </a:lnSpc>
            </a:pPr>
            <a:r>
              <a:rPr lang="en-US" altLang="zh-CN"/>
              <a:t>     这次我们主要学习的是点击触发、隐藏角色、复位指令，请你试着改进一下程序：</a:t>
            </a:r>
            <a:endParaRPr lang="en-US" altLang="zh-CN"/>
          </a:p>
          <a:p>
            <a:pPr>
              <a:lnSpc>
                <a:spcPct val="160000"/>
              </a:lnSpc>
            </a:pPr>
            <a:endParaRPr lang="en-US" altLang="zh-CN"/>
          </a:p>
          <a:p>
            <a:pPr>
              <a:lnSpc>
                <a:spcPct val="160000"/>
              </a:lnSpc>
            </a:pPr>
            <a:r>
              <a:rPr lang="en-US" altLang="zh-CN"/>
              <a:t>      小猫在这个剧本中没有发言，你能否让小猫在被点击的时候说一些话，做一些动作呢？；</a:t>
            </a:r>
            <a:endParaRPr lang="en-US" altLang="zh-CN"/>
          </a:p>
          <a:p>
            <a:pPr>
              <a:lnSpc>
                <a:spcPct val="160000"/>
              </a:lnSpc>
            </a:pPr>
            <a:r>
              <a:rPr lang="en-US" altLang="zh-CN"/>
              <a:t>      尝试给苹果落地加上声音效果（这会用到播放声音或录音指令，自己试试） 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46275" y="1550670"/>
            <a:ext cx="289306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sz="2800" b="1">
                <a:latin typeface="+mj-ea"/>
                <a:ea typeface="+mj-ea"/>
                <a:cs typeface="+mj-ea"/>
                <a:sym typeface="+mn-ea"/>
              </a:rPr>
              <a:t>寻找挑战</a:t>
            </a:r>
            <a:endParaRPr lang="zh-CN" altLang="en-US" sz="2800" b="1"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11" name="图片 110"/>
          <p:cNvPicPr/>
          <p:nvPr/>
        </p:nvPicPr>
        <p:blipFill>
          <a:blip r:embed="rId3"/>
          <a:stretch>
            <a:fillRect/>
          </a:stretch>
        </p:blipFill>
        <p:spPr>
          <a:xfrm>
            <a:off x="7187565" y="1840230"/>
            <a:ext cx="4039870" cy="44157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86175" cy="12763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b="1"/>
              <a:t>第</a:t>
            </a:r>
            <a:r>
              <a:rPr lang="en-US" altLang="zh-CN" b="1"/>
              <a:t>6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又红又大的苹果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>
                <a:sym typeface="+mn-ea"/>
              </a:rPr>
              <a:t>又红又大的苹果</a:t>
            </a:r>
            <a:endParaRPr lang="zh-CN"/>
          </a:p>
        </p:txBody>
      </p:sp>
      <p:grpSp>
        <p:nvGrpSpPr>
          <p:cNvPr id="7" name="组合 6"/>
          <p:cNvGrpSpPr/>
          <p:nvPr/>
        </p:nvGrpSpPr>
        <p:grpSpPr>
          <a:xfrm>
            <a:off x="7254875" y="1896745"/>
            <a:ext cx="3302635" cy="850900"/>
            <a:chOff x="11425" y="2987"/>
            <a:chExt cx="5201" cy="1340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4875" y="3006725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4875" y="411670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875" y="5226685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1690370" y="1557020"/>
            <a:ext cx="4672330" cy="49110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2405" y="590550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2405" y="1598295"/>
            <a:ext cx="5293360" cy="4759325"/>
          </a:xfrm>
        </p:spPr>
        <p:txBody>
          <a:bodyPr>
            <a:normAutofit/>
          </a:bodyPr>
          <a:p>
            <a:pPr algn="l"/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1、学习的新编程模块</a:t>
            </a: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—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点击开始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indent="0" algn="l">
              <a:buNone/>
            </a:pP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2、复习</a:t>
            </a:r>
            <a:r>
              <a:rPr lang="en-US" altLang="zh-CN" b="1">
                <a:latin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“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循环” “隐身”等模块指令的使用。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marL="0" indent="0" algn="l">
              <a:buNone/>
            </a:pP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3、了解当苹果落下时物体的运动轨迹，并选择合适的编程模块做出来。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 marL="228600" lvl="0" indent="-228600" algn="l">
              <a:buFont typeface="Arial" panose="020B0604020202020204" pitchFamily="34" charset="0"/>
              <a:buChar char="●"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"/>
            <a:ext cx="4437380" cy="66586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7955" y="-14605"/>
            <a:ext cx="4415790" cy="7150735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99695"/>
            <a:ext cx="4437380" cy="6658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380" y="286385"/>
            <a:ext cx="3131185" cy="8978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复习和认识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54776" t="60240" r="32436" b="28196"/>
          <a:stretch>
            <a:fillRect/>
          </a:stretch>
        </p:blipFill>
        <p:spPr>
          <a:xfrm>
            <a:off x="6214745" y="3304540"/>
            <a:ext cx="1750695" cy="11880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l="33715" t="60259" r="58136" b="29072"/>
          <a:stretch>
            <a:fillRect/>
          </a:stretch>
        </p:blipFill>
        <p:spPr>
          <a:xfrm>
            <a:off x="9135745" y="3260090"/>
            <a:ext cx="1300480" cy="1276985"/>
          </a:xfrm>
          <a:prstGeom prst="rect">
            <a:avLst/>
          </a:prstGeom>
        </p:spPr>
      </p:pic>
      <p:sp>
        <p:nvSpPr>
          <p:cNvPr id="14" name="双括号 13"/>
          <p:cNvSpPr/>
          <p:nvPr/>
        </p:nvSpPr>
        <p:spPr>
          <a:xfrm>
            <a:off x="9345295" y="4781550"/>
            <a:ext cx="1024255" cy="598805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等待</a:t>
            </a:r>
            <a:endParaRPr lang="zh-CN" altLang="en-US"/>
          </a:p>
        </p:txBody>
      </p:sp>
      <p:sp>
        <p:nvSpPr>
          <p:cNvPr id="17" name="双括号 16"/>
          <p:cNvSpPr/>
          <p:nvPr/>
        </p:nvSpPr>
        <p:spPr>
          <a:xfrm>
            <a:off x="4020185" y="4953635"/>
            <a:ext cx="1024255" cy="598805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现身</a:t>
            </a:r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l="65120" t="60094" r="26954" b="28938"/>
          <a:stretch>
            <a:fillRect/>
          </a:stretch>
        </p:blipFill>
        <p:spPr>
          <a:xfrm>
            <a:off x="1758315" y="3298825"/>
            <a:ext cx="1080135" cy="11214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rcRect l="72334" t="59939" r="20533" b="29567"/>
          <a:stretch>
            <a:fillRect/>
          </a:stretch>
        </p:blipFill>
        <p:spPr>
          <a:xfrm>
            <a:off x="4008755" y="3298825"/>
            <a:ext cx="1035685" cy="1143000"/>
          </a:xfrm>
          <a:prstGeom prst="rect">
            <a:avLst/>
          </a:prstGeom>
        </p:spPr>
      </p:pic>
      <p:sp>
        <p:nvSpPr>
          <p:cNvPr id="22" name="双括号 21"/>
          <p:cNvSpPr/>
          <p:nvPr/>
        </p:nvSpPr>
        <p:spPr>
          <a:xfrm>
            <a:off x="1786255" y="4953635"/>
            <a:ext cx="1024255" cy="598805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隐身</a:t>
            </a:r>
            <a:endParaRPr lang="zh-CN" altLang="en-US"/>
          </a:p>
        </p:txBody>
      </p:sp>
      <p:sp>
        <p:nvSpPr>
          <p:cNvPr id="23" name="双括号 22"/>
          <p:cNvSpPr/>
          <p:nvPr/>
        </p:nvSpPr>
        <p:spPr>
          <a:xfrm>
            <a:off x="6577965" y="4872990"/>
            <a:ext cx="1024255" cy="598805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循环</a:t>
            </a:r>
            <a:endParaRPr lang="zh-CN" altLang="en-US"/>
          </a:p>
        </p:txBody>
      </p:sp>
      <p:sp>
        <p:nvSpPr>
          <p:cNvPr id="15" name="下箭头标注 14"/>
          <p:cNvSpPr/>
          <p:nvPr/>
        </p:nvSpPr>
        <p:spPr>
          <a:xfrm>
            <a:off x="4970145" y="1602740"/>
            <a:ext cx="2464435" cy="1247140"/>
          </a:xfrm>
          <a:prstGeom prst="down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复习编程模块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210" y="19685"/>
            <a:ext cx="4415790" cy="7150735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0920" y="304800"/>
            <a:ext cx="2202815" cy="705485"/>
          </a:xfrm>
        </p:spPr>
        <p:txBody>
          <a:bodyPr/>
          <a:p>
            <a:r>
              <a:rPr lang="zh-CN" altLang="en-US"/>
              <a:t>任务讨论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582420" y="1570990"/>
            <a:ext cx="91484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 路上，卡卡经过了一片野生的苹果林，树上的苹果都已经成熟了，一个个又大又红，令人垂涎欲滴。他决定摘两个下来，一个给自己吃，另一个留给自己的好朋友小企鹅</a:t>
            </a:r>
            <a:r>
              <a:rPr lang="zh-CN" altLang="en-US"/>
              <a:t>！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095" y="2491105"/>
            <a:ext cx="8253730" cy="37617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6770" y="285750"/>
            <a:ext cx="3131185" cy="8978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1393825"/>
            <a:ext cx="9373870" cy="1118235"/>
          </a:xfrm>
        </p:spPr>
        <p:txBody>
          <a:bodyPr>
            <a:normAutofit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第一步，打开Scratch Jr，新建一个项目，并选择“秋季”背景，将小猫放到合适的位置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，从角色库找到“苹果”，将它放到果树上的合适位置。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3"/>
          <a:srcRect b="7694"/>
          <a:stretch>
            <a:fillRect/>
          </a:stretch>
        </p:blipFill>
        <p:spPr>
          <a:xfrm>
            <a:off x="2943225" y="2339340"/>
            <a:ext cx="6518910" cy="41478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6770" y="285750"/>
            <a:ext cx="3131185" cy="8978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8740" y="1104265"/>
            <a:ext cx="9373870" cy="1524000"/>
          </a:xfrm>
        </p:spPr>
        <p:txBody>
          <a:bodyPr>
            <a:normAutofit lnSpcReduction="10000"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第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二步，现在要为苹果编程，切换到“事件”类积木（黄色的分类），绿色旗帜后面这个指令，是一个手指点击小人的图标，它被称为“点击开始”，顾名思义，就是当角色被用户手指点击的时候，会执行后面的指令。这样我们的程序就有了交互性。拖动一个“点击触发”积木到编程区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5" name="图片 104"/>
          <p:cNvPicPr/>
          <p:nvPr/>
        </p:nvPicPr>
        <p:blipFill>
          <a:blip r:embed="rId3"/>
          <a:srcRect t="60500" b="8139"/>
          <a:stretch>
            <a:fillRect/>
          </a:stretch>
        </p:blipFill>
        <p:spPr>
          <a:xfrm>
            <a:off x="3448050" y="2524760"/>
            <a:ext cx="5274310" cy="1412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348740" y="4005580"/>
            <a:ext cx="96342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buNone/>
            </a:pPr>
            <a:r>
              <a:rPr lang="zh-CN" altLang="en-US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b="1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第三步，继续添加指令，后面这些指令你应该很熟悉了，就是让苹果先左右旋转两次，然后向下落，下落的距离我设置为8，你需要试验一下自己的参数，以落到小猫所处的位置为宜。</a:t>
            </a:r>
            <a:endParaRPr lang="zh-CN" altLang="en-US" b="1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6" name="图片 105"/>
          <p:cNvPicPr/>
          <p:nvPr/>
        </p:nvPicPr>
        <p:blipFill>
          <a:blip r:embed="rId4"/>
          <a:srcRect t="60010" b="7991"/>
          <a:stretch>
            <a:fillRect/>
          </a:stretch>
        </p:blipFill>
        <p:spPr>
          <a:xfrm>
            <a:off x="2827020" y="4996180"/>
            <a:ext cx="6538595" cy="16579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6770" y="285750"/>
            <a:ext cx="3131185" cy="8978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编程逻辑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40510" y="1657350"/>
            <a:ext cx="96691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b="1" spc="1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四步，苹果落下后要消失（被小猫吃掉了，或者装起来了），这里要用到一个新的指令。切换到“外观”类积木（紫色），红色圈圈中的两个指令分别用于隐藏和显示角色。现在我们拖动一个隐藏指令加到苹果的编程区中。</a:t>
            </a:r>
            <a:endParaRPr lang="zh-CN" altLang="en-US" b="1" spc="15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/>
          </a:p>
        </p:txBody>
      </p:sp>
      <p:pic>
        <p:nvPicPr>
          <p:cNvPr id="107" name="图片 106"/>
          <p:cNvPicPr/>
          <p:nvPr/>
        </p:nvPicPr>
        <p:blipFill>
          <a:blip r:embed="rId3"/>
          <a:srcRect t="59318" b="7718"/>
          <a:stretch>
            <a:fillRect/>
          </a:stretch>
        </p:blipFill>
        <p:spPr>
          <a:xfrm>
            <a:off x="1630680" y="3236595"/>
            <a:ext cx="8840470" cy="20802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PP_MARK_KEY" val="e3544d0c-95d3-4f76-9dba-9a81feaa134b"/>
  <p:tag name="COMMONDATA" val="eyJoZGlkIjoiZjcwYWMyY2RhYzQyZjA3NmFhMTcwZTZhYTNmYjM4MzE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WPS 演示</Application>
  <PresentationFormat>宽屏</PresentationFormat>
  <Paragraphs>93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Scratch JR编程 </vt:lpstr>
      <vt:lpstr>Scratch JR编程</vt:lpstr>
      <vt:lpstr>又红又大的苹果</vt:lpstr>
      <vt:lpstr>学习目标</vt:lpstr>
      <vt:lpstr>复习和认识</vt:lpstr>
      <vt:lpstr>任务讨论</vt:lpstr>
      <vt:lpstr>编程逻辑</vt:lpstr>
      <vt:lpstr>编程逻辑</vt:lpstr>
      <vt:lpstr>编程逻辑</vt:lpstr>
      <vt:lpstr>编程逻辑</vt:lpstr>
      <vt:lpstr>编程逻辑</vt:lpstr>
      <vt:lpstr>编程逻辑</vt:lpstr>
      <vt:lpstr>编程逻辑</vt:lpstr>
      <vt:lpstr>扩展延伸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186</cp:revision>
  <dcterms:created xsi:type="dcterms:W3CDTF">2019-06-19T02:08:00Z</dcterms:created>
  <dcterms:modified xsi:type="dcterms:W3CDTF">2023-03-29T09:52:06Z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5E53179B6DDB42E3B27C3FD94931AFC8</vt:lpwstr>
  </property>
</Properties>
</file>