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3"/>
    <p:sldId id="269" r:id="rId4"/>
    <p:sldId id="258" r:id="rId5"/>
    <p:sldId id="259" r:id="rId6"/>
    <p:sldId id="262" r:id="rId7"/>
    <p:sldId id="260" r:id="rId8"/>
    <p:sldId id="263" r:id="rId9"/>
    <p:sldId id="267" r:id="rId10"/>
    <p:sldId id="264" r:id="rId11"/>
    <p:sldId id="265" r:id="rId12"/>
    <p:sldId id="266" r:id="rId13"/>
    <p:sldId id="268" r:id="rId14"/>
    <p:sldId id="270" r:id="rId15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5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60"/>
        <p:guide pos="3852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gs" Target="tags/tag8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handoutMaster" Target="handoutMasters/handoutMaster1.xml"/><Relationship Id="rId16" Type="http://schemas.openxmlformats.org/officeDocument/2006/relationships/notesMaster" Target="notesMasters/notesMaster1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330" y="1555115"/>
            <a:ext cx="5233035" cy="4608195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9D9D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tags" Target="../tags/tag65.xml"/><Relationship Id="rId5" Type="http://schemas.openxmlformats.org/officeDocument/2006/relationships/image" Target="../media/image3.png"/><Relationship Id="rId4" Type="http://schemas.openxmlformats.org/officeDocument/2006/relationships/tags" Target="../tags/tag64.xml"/><Relationship Id="rId3" Type="http://schemas.openxmlformats.org/officeDocument/2006/relationships/image" Target="../media/image2.png"/><Relationship Id="rId2" Type="http://schemas.openxmlformats.org/officeDocument/2006/relationships/tags" Target="../tags/tag63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77.xml"/><Relationship Id="rId3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78.xml"/><Relationship Id="rId3" Type="http://schemas.openxmlformats.org/officeDocument/2006/relationships/image" Target="../media/image1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79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80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" Type="http://schemas.openxmlformats.org/officeDocument/2006/relationships/tags" Target="../tags/tag66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70.xml"/><Relationship Id="rId2" Type="http://schemas.openxmlformats.org/officeDocument/2006/relationships/image" Target="../media/image4.png"/><Relationship Id="rId1" Type="http://schemas.openxmlformats.org/officeDocument/2006/relationships/tags" Target="../tags/tag69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71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72.xml"/><Relationship Id="rId8" Type="http://schemas.openxmlformats.org/officeDocument/2006/relationships/image" Target="../media/image13.png"/><Relationship Id="rId7" Type="http://schemas.openxmlformats.org/officeDocument/2006/relationships/image" Target="../media/image12.png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73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74.xml"/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75.xml"/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76.xml"/><Relationship Id="rId3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3925570" y="925195"/>
            <a:ext cx="7234555" cy="1320800"/>
          </a:xfrm>
        </p:spPr>
        <p:txBody>
          <a:bodyPr>
            <a:normAutofit fontScale="90000"/>
          </a:bodyPr>
          <a:p>
            <a:r>
              <a:rPr lang="en-US" altLang="zh-CN">
                <a:sym typeface="+mn-ea"/>
              </a:rPr>
              <a:t>Scratch JR</a:t>
            </a:r>
            <a:r>
              <a:rPr lang="zh-CN" altLang="en-US">
                <a:sym typeface="+mn-ea"/>
              </a:rPr>
              <a:t>编程</a:t>
            </a:r>
            <a:br>
              <a:rPr lang="zh-CN" altLang="en-US"/>
            </a:br>
            <a:endParaRPr lang="zh-CN" altLang="en-US"/>
          </a:p>
        </p:txBody>
      </p:sp>
      <p:pic>
        <p:nvPicPr>
          <p:cNvPr id="4" name="图片 3" descr="scrjr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 descr="橙色背景卡通企业介绍演示文稿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192270" y="99695"/>
            <a:ext cx="2202815" cy="705485"/>
          </a:xfrm>
        </p:spPr>
        <p:txBody>
          <a:bodyPr/>
          <a:p>
            <a:r>
              <a:rPr lang="zh-CN" altLang="en-US"/>
              <a:t>动手制作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409065" y="1393825"/>
            <a:ext cx="9373870" cy="4333875"/>
          </a:xfrm>
        </p:spPr>
        <p:txBody>
          <a:bodyPr>
            <a:normAutofit/>
          </a:bodyPr>
          <a:p>
            <a:pPr marL="0" indent="0" algn="l">
              <a:buNone/>
            </a:pPr>
            <a:r>
              <a:rPr lang="zh-CN" altLang="en-US" b="1">
                <a:solidFill>
                  <a:schemeClr val="tx1">
                    <a:lumMod val="65000"/>
                    <a:lumOff val="35000"/>
                  </a:schemeClr>
                </a:solidFill>
              </a:rPr>
              <a:t>由于我们的小鸟需要躲避猫咪的攻击，所以需要设置成当点击开始的时候，小鸟才会向前走一步，并且小鸟会接收橙色的信号，此刻也就是小鸟被小猫咪抓到，就需要返回到原地。</a:t>
            </a:r>
            <a:endParaRPr lang="zh-CN" altLang="en-US" b="1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l">
              <a:buNone/>
            </a:pP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l">
              <a:buNone/>
            </a:pP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l">
              <a:buNone/>
            </a:pP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9" name="图片 8" descr="机器人ppt-0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9695"/>
            <a:ext cx="4437380" cy="6658610"/>
          </a:xfrm>
          <a:prstGeom prst="rect">
            <a:avLst/>
          </a:prstGeom>
        </p:spPr>
      </p:pic>
      <p:pic>
        <p:nvPicPr>
          <p:cNvPr id="10" name="图片 9" descr="机器人ppt-0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6210" y="0"/>
            <a:ext cx="4415790" cy="715073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3930" y="3246120"/>
            <a:ext cx="7049135" cy="248158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192270" y="99695"/>
            <a:ext cx="2202815" cy="705485"/>
          </a:xfrm>
        </p:spPr>
        <p:txBody>
          <a:bodyPr/>
          <a:p>
            <a:r>
              <a:rPr lang="zh-CN" altLang="en-US"/>
              <a:t>动手制作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023745" y="1393825"/>
            <a:ext cx="7725410" cy="4333875"/>
          </a:xfrm>
        </p:spPr>
        <p:txBody>
          <a:bodyPr>
            <a:normAutofit/>
          </a:bodyPr>
          <a:p>
            <a:pPr marL="0" indent="0" algn="l">
              <a:buNone/>
            </a:pPr>
            <a:r>
              <a:rPr lang="zh-CN" altLang="en-US" b="1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+mj-ea"/>
              </a:rPr>
              <a:t>如果树木碰到小鸟则会切换成场景</a:t>
            </a:r>
            <a:r>
              <a:rPr lang="en-US" altLang="zh-CN" b="1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+mj-ea"/>
              </a:rPr>
              <a:t>2</a:t>
            </a:r>
            <a:r>
              <a:rPr lang="zh-CN" altLang="en-US" b="1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+mj-ea"/>
              </a:rPr>
              <a:t>，这样我们编写的小游戏就制作成功了，赶紧试试吧！</a:t>
            </a:r>
            <a:endParaRPr lang="zh-CN" altLang="en-US" b="1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j-ea"/>
            </a:endParaRPr>
          </a:p>
          <a:p>
            <a:pPr marL="0" indent="0" algn="l">
              <a:buNone/>
            </a:pP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l">
              <a:buNone/>
            </a:pP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9" name="图片 8" descr="机器人ppt-0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9695"/>
            <a:ext cx="4437380" cy="6658610"/>
          </a:xfrm>
          <a:prstGeom prst="rect">
            <a:avLst/>
          </a:prstGeom>
        </p:spPr>
      </p:pic>
      <p:pic>
        <p:nvPicPr>
          <p:cNvPr id="10" name="图片 9" descr="机器人ppt-0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6210" y="0"/>
            <a:ext cx="4415790" cy="715073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7970" y="3029585"/>
            <a:ext cx="6797040" cy="219900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437380" y="570865"/>
            <a:ext cx="2202815" cy="705485"/>
          </a:xfrm>
        </p:spPr>
        <p:txBody>
          <a:bodyPr/>
          <a:p>
            <a:r>
              <a:rPr lang="zh-CN" altLang="en-US"/>
              <a:t>扩展延伸</a:t>
            </a:r>
            <a:endParaRPr lang="zh-CN" altLang="en-US"/>
          </a:p>
        </p:txBody>
      </p:sp>
      <p:sp>
        <p:nvSpPr>
          <p:cNvPr id="3" name="内容占位符 2" descr="7b0a20202020227461726765744d6f64756c65223a20226b6f6e6c696e65666f6e7473220a7d0a"/>
          <p:cNvSpPr>
            <a:spLocks noGrp="1"/>
          </p:cNvSpPr>
          <p:nvPr>
            <p:ph idx="1"/>
          </p:nvPr>
        </p:nvSpPr>
        <p:spPr>
          <a:xfrm>
            <a:off x="2260600" y="1534160"/>
            <a:ext cx="8145145" cy="4258945"/>
          </a:xfrm>
        </p:spPr>
        <p:txBody>
          <a:bodyPr>
            <a:normAutofit/>
          </a:bodyPr>
          <a:p>
            <a:pPr indent="0">
              <a:lnSpc>
                <a:spcPct val="130000"/>
              </a:lnSpc>
            </a:pPr>
            <a:r>
              <a:rPr lang="zh-CN" sz="2000" b="1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寻找挑战</a:t>
            </a:r>
            <a:endParaRPr lang="zh-CN" sz="2000" b="1">
              <a:solidFill>
                <a:schemeClr val="tx1"/>
              </a:solidFill>
              <a:latin typeface="+mj-ea"/>
              <a:ea typeface="+mj-ea"/>
              <a:cs typeface="+mj-ea"/>
              <a:sym typeface="+mn-ea"/>
            </a:endParaRPr>
          </a:p>
          <a:p>
            <a:pPr indent="0">
              <a:lnSpc>
                <a:spcPct val="130000"/>
              </a:lnSpc>
            </a:pPr>
            <a:r>
              <a:rPr lang="zh-CN" sz="2000" b="1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修改猫咪的初始位置和移动速度，提高游戏的难度。除此之外，还有什么方法可以降低或提高游戏的难度呢？</a:t>
            </a:r>
            <a:endParaRPr lang="zh-CN" sz="2000" b="1">
              <a:solidFill>
                <a:schemeClr val="tx1"/>
              </a:solidFill>
              <a:latin typeface="+mj-ea"/>
              <a:ea typeface="+mj-ea"/>
              <a:cs typeface="+mj-ea"/>
              <a:sym typeface="+mn-ea"/>
            </a:endParaRPr>
          </a:p>
          <a:p>
            <a:pPr indent="0">
              <a:lnSpc>
                <a:spcPct val="130000"/>
              </a:lnSpc>
            </a:pPr>
            <a:r>
              <a:rPr lang="zh-CN" altLang="en-US" sz="2000" b="1">
                <a:solidFill>
                  <a:schemeClr val="tx1"/>
                </a:solidFill>
                <a:latin typeface="+mj-ea"/>
                <a:ea typeface="+mj-ea"/>
                <a:cs typeface="+mj-ea"/>
                <a:sym typeface="方正公文黑体" panose="02000500000000000000" charset="-122"/>
              </a:rPr>
              <a:t>记录游戏次数</a:t>
            </a:r>
            <a:endParaRPr lang="zh-CN" altLang="en-US" sz="2000" b="1">
              <a:solidFill>
                <a:schemeClr val="tx1"/>
              </a:solidFill>
              <a:latin typeface="+mj-ea"/>
              <a:ea typeface="+mj-ea"/>
              <a:cs typeface="+mj-ea"/>
              <a:sym typeface="方正公文黑体" panose="02000500000000000000" charset="-122"/>
            </a:endParaRPr>
          </a:p>
          <a:p>
            <a:pPr indent="0">
              <a:lnSpc>
                <a:spcPct val="130000"/>
              </a:lnSpc>
            </a:pPr>
            <a:r>
              <a:rPr lang="zh-CN" altLang="en-US" sz="2000" b="1">
                <a:solidFill>
                  <a:schemeClr val="tx1"/>
                </a:solidFill>
                <a:latin typeface="+mj-ea"/>
                <a:ea typeface="+mj-ea"/>
                <a:cs typeface="+mj-ea"/>
                <a:sym typeface="方正公文黑体" panose="02000500000000000000" charset="-122"/>
              </a:rPr>
              <a:t>叫你的朋友们一起参与这个游戏吧！你可以记录每个人胜利和失败的次数, 为保证游戏公平，每位玩家的尝试次数都是相同的。大家的比赛结果会怎样？结果会相同吗</a:t>
            </a:r>
            <a:r>
              <a:rPr lang="zh-CN" altLang="en-US" sz="2000" b="1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？</a:t>
            </a:r>
            <a:endParaRPr lang="zh-CN" sz="200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indent="0">
              <a:lnSpc>
                <a:spcPct val="130000"/>
              </a:lnSpc>
            </a:pPr>
            <a:endParaRPr lang="zh-CN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marL="0" indent="0" algn="l">
              <a:buNone/>
            </a:pP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l">
              <a:buNone/>
            </a:pP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l">
              <a:buNone/>
            </a:pP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9" name="图片 8" descr="机器人ppt-0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9695"/>
            <a:ext cx="4437380" cy="6658610"/>
          </a:xfrm>
          <a:prstGeom prst="rect">
            <a:avLst/>
          </a:prstGeom>
        </p:spPr>
      </p:pic>
      <p:pic>
        <p:nvPicPr>
          <p:cNvPr id="10" name="图片 9" descr="机器人ppt-0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4285" y="-292735"/>
            <a:ext cx="4415790" cy="715073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48355" y="2364740"/>
            <a:ext cx="5123180" cy="1999615"/>
          </a:xfrm>
        </p:spPr>
        <p:txBody>
          <a:bodyPr>
            <a:noAutofit/>
          </a:bodyPr>
          <a:p>
            <a:r>
              <a:rPr lang="zh-CN" altLang="en-US" sz="8800">
                <a:ln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谢谢欣赏</a:t>
            </a:r>
            <a:endParaRPr lang="zh-CN" altLang="en-US" sz="8800"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内容占位符 2" descr="7b0a20202020227461726765744d6f64756c65223a20226b6f6e6c696e65666f6e7473220a7d0a"/>
          <p:cNvSpPr>
            <a:spLocks noGrp="1"/>
          </p:cNvSpPr>
          <p:nvPr>
            <p:ph idx="1"/>
          </p:nvPr>
        </p:nvSpPr>
        <p:spPr>
          <a:xfrm>
            <a:off x="2260600" y="1534160"/>
            <a:ext cx="8145145" cy="4258945"/>
          </a:xfrm>
        </p:spPr>
        <p:txBody>
          <a:bodyPr>
            <a:normAutofit/>
          </a:bodyPr>
          <a:p>
            <a:pPr indent="0">
              <a:lnSpc>
                <a:spcPct val="130000"/>
              </a:lnSpc>
            </a:pPr>
            <a:endParaRPr lang="zh-CN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marL="0" indent="0" algn="l">
              <a:buNone/>
            </a:pP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l">
              <a:buNone/>
            </a:pP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9" name="图片 8" descr="机器人ppt-0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9695"/>
            <a:ext cx="4437380" cy="6658610"/>
          </a:xfrm>
          <a:prstGeom prst="rect">
            <a:avLst/>
          </a:prstGeom>
        </p:spPr>
      </p:pic>
      <p:pic>
        <p:nvPicPr>
          <p:cNvPr id="10" name="图片 9" descr="机器人ppt-0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4285" y="-292735"/>
            <a:ext cx="4415790" cy="715073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p>
            <a:r>
              <a:rPr lang="en-US" altLang="zh-CN"/>
              <a:t>Scratch JR</a:t>
            </a:r>
            <a:r>
              <a:rPr lang="zh-CN" altLang="en-US"/>
              <a:t>编程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p>
            <a:r>
              <a:rPr lang="zh-CN" altLang="en-US" b="1"/>
              <a:t>第</a:t>
            </a:r>
            <a:r>
              <a:rPr lang="en-US" altLang="zh-CN" b="1"/>
              <a:t>7</a:t>
            </a:r>
            <a:r>
              <a:rPr lang="zh-CN" altLang="en-US" b="1"/>
              <a:t>节</a:t>
            </a:r>
            <a:r>
              <a:rPr lang="en-US" altLang="zh-CN" b="1"/>
              <a:t> </a:t>
            </a:r>
            <a:r>
              <a:rPr lang="zh-CN" altLang="en-US" b="1"/>
              <a:t>猫咪和小鸟</a:t>
            </a:r>
            <a:endParaRPr lang="zh-CN" altLang="en-US" b="1"/>
          </a:p>
        </p:txBody>
      </p:sp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zh-CN" altLang="en-US"/>
              <a:t>猫咪和小鸟</a:t>
            </a:r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2098675"/>
            <a:ext cx="4759325" cy="4759325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7254875" y="1896745"/>
            <a:ext cx="3302635" cy="850900"/>
            <a:chOff x="11425" y="2987"/>
            <a:chExt cx="5201" cy="1340"/>
          </a:xfrm>
        </p:grpSpPr>
        <p:sp>
          <p:nvSpPr>
            <p:cNvPr id="5" name="矩形 4"/>
            <p:cNvSpPr/>
            <p:nvPr/>
          </p:nvSpPr>
          <p:spPr>
            <a:xfrm>
              <a:off x="11425" y="2987"/>
              <a:ext cx="3417" cy="1341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11668" y="3192"/>
              <a:ext cx="4959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200"/>
                <a:t>学习目标</a:t>
              </a:r>
              <a:endParaRPr lang="zh-CN" altLang="en-US" sz="3200"/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7254875" y="3006725"/>
            <a:ext cx="3303270" cy="851535"/>
            <a:chOff x="11425" y="2987"/>
            <a:chExt cx="5202" cy="1341"/>
          </a:xfrm>
        </p:grpSpPr>
        <p:sp>
          <p:nvSpPr>
            <p:cNvPr id="9" name="矩形 8"/>
            <p:cNvSpPr/>
            <p:nvPr/>
          </p:nvSpPr>
          <p:spPr>
            <a:xfrm>
              <a:off x="11425" y="2987"/>
              <a:ext cx="3417" cy="1341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11668" y="3192"/>
              <a:ext cx="4959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200"/>
                <a:t>任务讨论</a:t>
              </a:r>
              <a:endParaRPr lang="zh-CN" altLang="en-US" sz="3200"/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7254875" y="4116705"/>
            <a:ext cx="3303270" cy="851535"/>
            <a:chOff x="11425" y="2987"/>
            <a:chExt cx="5202" cy="1341"/>
          </a:xfrm>
        </p:grpSpPr>
        <p:sp>
          <p:nvSpPr>
            <p:cNvPr id="12" name="矩形 11"/>
            <p:cNvSpPr/>
            <p:nvPr/>
          </p:nvSpPr>
          <p:spPr>
            <a:xfrm>
              <a:off x="11425" y="2987"/>
              <a:ext cx="3417" cy="1341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11668" y="3192"/>
              <a:ext cx="4959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200"/>
                <a:t>编程逻辑</a:t>
              </a:r>
              <a:endParaRPr lang="zh-CN" altLang="en-US" sz="3200"/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7254875" y="5226685"/>
            <a:ext cx="3303270" cy="851535"/>
            <a:chOff x="11425" y="2987"/>
            <a:chExt cx="5202" cy="1341"/>
          </a:xfrm>
        </p:grpSpPr>
        <p:sp>
          <p:nvSpPr>
            <p:cNvPr id="15" name="矩形 14"/>
            <p:cNvSpPr/>
            <p:nvPr/>
          </p:nvSpPr>
          <p:spPr>
            <a:xfrm>
              <a:off x="11425" y="2987"/>
              <a:ext cx="3417" cy="1341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11668" y="3192"/>
              <a:ext cx="4959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200"/>
                <a:t>扩展延伸</a:t>
              </a:r>
              <a:endParaRPr lang="zh-CN" altLang="en-US" sz="3200"/>
            </a:p>
          </p:txBody>
        </p:sp>
      </p:grpSp>
    </p:spTree>
    <p:custDataLst>
      <p:tags r:id="rId3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272405" y="590550"/>
            <a:ext cx="2301875" cy="705485"/>
          </a:xfrm>
        </p:spPr>
        <p:txBody>
          <a:bodyPr/>
          <a:p>
            <a:r>
              <a:rPr lang="zh-CN" altLang="en-US"/>
              <a:t>学习目标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272405" y="1598295"/>
            <a:ext cx="4745990" cy="4759325"/>
          </a:xfrm>
        </p:spPr>
        <p:txBody>
          <a:bodyPr>
            <a:normAutofit/>
          </a:bodyPr>
          <a:p>
            <a:pPr algn="l"/>
            <a:r>
              <a:rPr lang="zh-CN" altLang="en-US" b="1">
                <a:latin typeface="微软雅黑" panose="020B0503020204020204" pitchFamily="34" charset="-122"/>
                <a:cs typeface="微软雅黑" panose="020B0503020204020204" pitchFamily="34" charset="-122"/>
              </a:rPr>
              <a:t>学习目标：</a:t>
            </a:r>
            <a:endParaRPr lang="zh-CN" altLang="en-US" b="1"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 algn="l">
              <a:buNone/>
            </a:pPr>
            <a:r>
              <a:rPr lang="en-US" altLang="zh-CN" b="1">
                <a:latin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b="1">
                <a:latin typeface="微软雅黑" panose="020B0503020204020204" pitchFamily="34" charset="-122"/>
                <a:cs typeface="微软雅黑" panose="020B0503020204020204" pitchFamily="34" charset="-122"/>
              </a:rPr>
              <a:t>、学习使用停止积木</a:t>
            </a:r>
            <a:endParaRPr lang="zh-CN" altLang="en-US" b="1"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 algn="l">
              <a:buNone/>
            </a:pPr>
            <a:r>
              <a:rPr lang="en-US" altLang="zh-CN" b="1">
                <a:latin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b="1">
                <a:latin typeface="微软雅黑" panose="020B0503020204020204" pitchFamily="34" charset="-122"/>
                <a:cs typeface="微软雅黑" panose="020B0503020204020204" pitchFamily="34" charset="-122"/>
              </a:rPr>
              <a:t>、学习在演示模式下触发不同积木</a:t>
            </a:r>
            <a:endParaRPr lang="zh-CN" altLang="en-US" b="1"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 algn="l">
              <a:buNone/>
            </a:pPr>
            <a:r>
              <a:rPr lang="en-US" altLang="zh-CN" b="1">
                <a:latin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 b="1">
                <a:latin typeface="微软雅黑" panose="020B0503020204020204" pitchFamily="34" charset="-122"/>
                <a:cs typeface="微软雅黑" panose="020B0503020204020204" pitchFamily="34" charset="-122"/>
              </a:rPr>
              <a:t>、掌握同一角色下不同积木，不同动作</a:t>
            </a:r>
            <a:endParaRPr lang="zh-CN" altLang="en-US" b="1"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 algn="l">
              <a:buNone/>
            </a:pPr>
            <a:endParaRPr lang="zh-CN" altLang="en-US" b="1"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28600" lvl="0" indent="-228600" algn="l">
              <a:buFont typeface="Arial" panose="020B0604020202020204" pitchFamily="34" charset="0"/>
              <a:buChar char="●"/>
            </a:pPr>
            <a:r>
              <a:rPr lang="zh-CN" altLang="en-US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培养目标：</a:t>
            </a:r>
            <a:endParaRPr lang="zh-CN" altLang="en-US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lvl="0" indent="0" algn="l">
              <a:buFont typeface="Arial" panose="020B0604020202020204" pitchFamily="34" charset="0"/>
              <a:buNone/>
            </a:pPr>
            <a:r>
              <a:rPr lang="en-US" altLang="zh-CN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、提高学生的观察能力。</a:t>
            </a:r>
            <a:endParaRPr lang="zh-CN" altLang="en-US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lvl="0" indent="0" algn="l">
              <a:buFont typeface="Arial" panose="020B0604020202020204" pitchFamily="34" charset="0"/>
              <a:buNone/>
            </a:pPr>
            <a:r>
              <a:rPr lang="en-US" altLang="zh-CN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、提高学生的逻辑思维能力。</a:t>
            </a:r>
            <a:endParaRPr lang="zh-CN" altLang="en-US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lvl="0" indent="0" algn="l">
              <a:buFont typeface="Arial" panose="020B0604020202020204" pitchFamily="34" charset="0"/>
              <a:buNone/>
            </a:pPr>
            <a:r>
              <a:rPr lang="en-US" altLang="zh-CN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、提高学生的编程软件操作能力。</a:t>
            </a:r>
            <a:endParaRPr lang="zh-CN" altLang="en-US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8" name="图片 27" descr="新建画布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70710" y="2581910"/>
            <a:ext cx="2576830" cy="2576830"/>
          </a:xfrm>
          <a:prstGeom prst="rect">
            <a:avLst/>
          </a:prstGeom>
        </p:spPr>
      </p:pic>
      <p:pic>
        <p:nvPicPr>
          <p:cNvPr id="9" name="图片 8" descr="机器人ppt-0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4320"/>
            <a:ext cx="4437380" cy="6658610"/>
          </a:xfrm>
          <a:prstGeom prst="rect">
            <a:avLst/>
          </a:prstGeom>
        </p:spPr>
      </p:pic>
      <p:pic>
        <p:nvPicPr>
          <p:cNvPr id="10" name="图片 9" descr="机器人ppt-0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6210" y="-146685"/>
            <a:ext cx="4415790" cy="715073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869690" y="574040"/>
            <a:ext cx="2676525" cy="705485"/>
          </a:xfrm>
        </p:spPr>
        <p:txBody>
          <a:bodyPr>
            <a:normAutofit/>
          </a:bodyPr>
          <a:p>
            <a:r>
              <a:rPr lang="zh-CN" altLang="en-US"/>
              <a:t>复习和认识</a:t>
            </a:r>
            <a:endParaRPr lang="zh-CN" altLang="en-US"/>
          </a:p>
        </p:txBody>
      </p:sp>
      <p:pic>
        <p:nvPicPr>
          <p:cNvPr id="9" name="图片 8" descr="机器人ppt-0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9700" y="231775"/>
            <a:ext cx="4437380" cy="6658610"/>
          </a:xfrm>
          <a:prstGeom prst="rect">
            <a:avLst/>
          </a:prstGeom>
        </p:spPr>
      </p:pic>
      <p:pic>
        <p:nvPicPr>
          <p:cNvPr id="10" name="图片 9" descr="机器人ppt-0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7955" y="19685"/>
            <a:ext cx="4415790" cy="7150735"/>
          </a:xfrm>
          <a:prstGeom prst="rect">
            <a:avLst/>
          </a:prstGeom>
        </p:spPr>
      </p:pic>
      <p:pic>
        <p:nvPicPr>
          <p:cNvPr id="4" name="内容占位符 3" descr="跳跃"/>
          <p:cNvPicPr>
            <a:picLocks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35505" y="2085975"/>
            <a:ext cx="1238885" cy="1296670"/>
          </a:xfrm>
          <a:prstGeom prst="rect">
            <a:avLst/>
          </a:prstGeom>
        </p:spPr>
      </p:pic>
      <p:pic>
        <p:nvPicPr>
          <p:cNvPr id="5" name="图片 4" descr="点击开始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8135" y="2086610"/>
            <a:ext cx="1238250" cy="1296035"/>
          </a:xfrm>
          <a:prstGeom prst="rect">
            <a:avLst/>
          </a:prstGeom>
        </p:spPr>
      </p:pic>
      <p:pic>
        <p:nvPicPr>
          <p:cNvPr id="6" name="图片 5" descr="发信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5720" y="2174875"/>
            <a:ext cx="1372235" cy="1207770"/>
          </a:xfrm>
          <a:prstGeom prst="rect">
            <a:avLst/>
          </a:prstGeom>
        </p:spPr>
      </p:pic>
      <p:pic>
        <p:nvPicPr>
          <p:cNvPr id="7" name="图片 6" descr="接收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62175" y="3903345"/>
            <a:ext cx="1212215" cy="1087755"/>
          </a:xfrm>
          <a:prstGeom prst="rect">
            <a:avLst/>
          </a:prstGeom>
        </p:spPr>
      </p:pic>
      <p:pic>
        <p:nvPicPr>
          <p:cNvPr id="8" name="图片 7" descr="速度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27500" y="3903345"/>
            <a:ext cx="1238885" cy="1087755"/>
          </a:xfrm>
          <a:prstGeom prst="rect">
            <a:avLst/>
          </a:prstGeom>
        </p:spPr>
      </p:pic>
      <p:pic>
        <p:nvPicPr>
          <p:cNvPr id="11" name="图片 10" descr="循环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18580" y="3903345"/>
            <a:ext cx="1349375" cy="1088390"/>
          </a:xfrm>
          <a:prstGeom prst="rect">
            <a:avLst/>
          </a:prstGeom>
        </p:spPr>
      </p:pic>
    </p:spTree>
    <p:custDataLst>
      <p:tags r:id="rId9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192270" y="99695"/>
            <a:ext cx="2202815" cy="705485"/>
          </a:xfrm>
        </p:spPr>
        <p:txBody>
          <a:bodyPr/>
          <a:p>
            <a:r>
              <a:rPr lang="zh-CN" altLang="en-US"/>
              <a:t>任务讨论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416050" y="1393825"/>
            <a:ext cx="9373870" cy="4333875"/>
          </a:xfrm>
        </p:spPr>
        <p:txBody>
          <a:bodyPr>
            <a:normAutofit/>
          </a:bodyPr>
          <a:p>
            <a:pPr marL="0" indent="0" algn="l">
              <a:buNone/>
            </a:pPr>
            <a:r>
              <a:rPr lang="zh-CN" altLang="en-US" b="1">
                <a:solidFill>
                  <a:schemeClr val="tx1">
                    <a:lumMod val="65000"/>
                    <a:lumOff val="35000"/>
                  </a:schemeClr>
                </a:solidFill>
              </a:rPr>
              <a:t>本节课挑选一个背景，因为动物们需要较大的活动环境，我们可以选择农场背景。</a:t>
            </a:r>
            <a:endParaRPr lang="zh-CN" altLang="en-US" b="1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l">
              <a:buNone/>
            </a:pPr>
            <a:r>
              <a:rPr lang="zh-CN" altLang="en-US" b="1">
                <a:solidFill>
                  <a:schemeClr val="tx1">
                    <a:lumMod val="65000"/>
                    <a:lumOff val="35000"/>
                  </a:schemeClr>
                </a:solidFill>
              </a:rPr>
              <a:t>猫咪为初始角色，所以，我们只需要再增加四个角色即可。</a:t>
            </a:r>
            <a:endParaRPr lang="zh-CN" altLang="en-US" b="1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l">
              <a:buNone/>
            </a:pPr>
            <a:r>
              <a:rPr lang="zh-CN" altLang="en-US" b="1">
                <a:solidFill>
                  <a:schemeClr val="tx1">
                    <a:lumMod val="65000"/>
                    <a:lumOff val="35000"/>
                  </a:schemeClr>
                </a:solidFill>
              </a:rPr>
              <a:t>三只猫咪和一只小鸟，和树林。</a:t>
            </a:r>
            <a:endParaRPr lang="zh-CN" altLang="en-US" b="1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l">
              <a:buNone/>
            </a:pPr>
            <a:r>
              <a:rPr lang="zh-CN" altLang="en-US" b="1">
                <a:solidFill>
                  <a:schemeClr val="tx1">
                    <a:lumMod val="65000"/>
                    <a:lumOff val="35000"/>
                  </a:schemeClr>
                </a:solidFill>
              </a:rPr>
              <a:t>注意我们的规则是千万不要让小鸟被猫咪抓住。</a:t>
            </a:r>
            <a:endParaRPr lang="zh-CN" altLang="en-US" b="1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l">
              <a:buNone/>
            </a:pPr>
            <a:r>
              <a:rPr lang="zh-CN" altLang="en-US" b="1">
                <a:solidFill>
                  <a:schemeClr val="tx1">
                    <a:lumMod val="65000"/>
                    <a:lumOff val="35000"/>
                  </a:schemeClr>
                </a:solidFill>
              </a:rPr>
              <a:t>根据猫咪的行为习惯，如果小猫想要抓住小鸟一定会慢慢跳起来，而小鸟则是缓慢的飞行，用来躲避小鸟。</a:t>
            </a:r>
            <a:endParaRPr lang="zh-CN" altLang="en-US" b="1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l">
              <a:buNone/>
            </a:pPr>
            <a:r>
              <a:rPr lang="zh-CN" altLang="en-US" b="1">
                <a:solidFill>
                  <a:schemeClr val="tx1">
                    <a:lumMod val="65000"/>
                    <a:lumOff val="35000"/>
                  </a:schemeClr>
                </a:solidFill>
              </a:rPr>
              <a:t>所以，猫咪的程序都可以相同，也可以让猫咪跳跃的高度有所差距，但小鸟要有一个单独的程序。</a:t>
            </a:r>
            <a:endParaRPr lang="zh-CN" altLang="en-US" b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9" name="图片 8" descr="机器人ppt-0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9695"/>
            <a:ext cx="4437380" cy="6658610"/>
          </a:xfrm>
          <a:prstGeom prst="rect">
            <a:avLst/>
          </a:prstGeom>
        </p:spPr>
      </p:pic>
      <p:pic>
        <p:nvPicPr>
          <p:cNvPr id="10" name="图片 9" descr="机器人ppt-0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7955" y="19685"/>
            <a:ext cx="4415790" cy="715073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192270" y="99695"/>
            <a:ext cx="2202815" cy="705485"/>
          </a:xfrm>
        </p:spPr>
        <p:txBody>
          <a:bodyPr/>
          <a:p>
            <a:r>
              <a:rPr lang="zh-CN" altLang="en-US"/>
              <a:t>动手制作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416050" y="1393825"/>
            <a:ext cx="9373870" cy="4333875"/>
          </a:xfrm>
        </p:spPr>
        <p:txBody>
          <a:bodyPr>
            <a:normAutofit/>
          </a:bodyPr>
          <a:p>
            <a:pPr marL="0" indent="0" algn="l">
              <a:buNone/>
            </a:pPr>
            <a:r>
              <a:rPr lang="en-US" altLang="zh-CN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、挑选一个合适的背景，以田野为例，添加三只小猫、一只小鸟以及树林</a:t>
            </a:r>
            <a:endParaRPr lang="zh-CN" altLang="en-US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 algn="l">
              <a:buNone/>
            </a:pPr>
            <a:endParaRPr lang="zh-CN" altLang="en-US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9" name="图片 8" descr="机器人ppt-0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9695"/>
            <a:ext cx="4437380" cy="6658610"/>
          </a:xfrm>
          <a:prstGeom prst="rect">
            <a:avLst/>
          </a:prstGeom>
        </p:spPr>
      </p:pic>
      <p:pic>
        <p:nvPicPr>
          <p:cNvPr id="10" name="图片 9" descr="机器人ppt-0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7955" y="19685"/>
            <a:ext cx="4415790" cy="715073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8270" y="1910080"/>
            <a:ext cx="5777865" cy="434403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192270" y="99695"/>
            <a:ext cx="2202815" cy="705485"/>
          </a:xfrm>
        </p:spPr>
        <p:txBody>
          <a:bodyPr/>
          <a:p>
            <a:r>
              <a:rPr lang="zh-CN" altLang="en-US"/>
              <a:t>动手制作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955165" y="1408430"/>
            <a:ext cx="8598535" cy="4333875"/>
          </a:xfrm>
        </p:spPr>
        <p:txBody>
          <a:bodyPr>
            <a:normAutofit/>
          </a:bodyPr>
          <a:p>
            <a:pPr marL="0" indent="0" algn="l">
              <a:buNone/>
            </a:pPr>
            <a:r>
              <a:rPr lang="zh-CN" altLang="en-US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再制作出一个场景</a:t>
            </a:r>
            <a:r>
              <a:rPr lang="en-US" altLang="zh-CN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，具体的效果如下！</a:t>
            </a:r>
            <a:endParaRPr lang="zh-CN" altLang="en-US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9" name="图片 8" descr="机器人ppt-0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9695"/>
            <a:ext cx="4437380" cy="6658610"/>
          </a:xfrm>
          <a:prstGeom prst="rect">
            <a:avLst/>
          </a:prstGeom>
        </p:spPr>
      </p:pic>
      <p:pic>
        <p:nvPicPr>
          <p:cNvPr id="10" name="图片 9" descr="机器人ppt-0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6210" y="0"/>
            <a:ext cx="4415790" cy="715073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9425" y="1986280"/>
            <a:ext cx="5553710" cy="416560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192270" y="99695"/>
            <a:ext cx="2202815" cy="705485"/>
          </a:xfrm>
        </p:spPr>
        <p:txBody>
          <a:bodyPr/>
          <a:p>
            <a:r>
              <a:rPr lang="zh-CN" altLang="en-US"/>
              <a:t>动手制作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416050" y="1393825"/>
            <a:ext cx="9373870" cy="4333875"/>
          </a:xfrm>
        </p:spPr>
        <p:txBody>
          <a:bodyPr>
            <a:normAutofit/>
          </a:bodyPr>
          <a:p>
            <a:pPr marL="0" indent="0" algn="l">
              <a:buNone/>
            </a:pPr>
            <a:r>
              <a:rPr lang="zh-CN" altLang="en-US" b="1">
                <a:solidFill>
                  <a:schemeClr val="tx1">
                    <a:lumMod val="65000"/>
                    <a:lumOff val="35000"/>
                  </a:schemeClr>
                </a:solidFill>
              </a:rPr>
              <a:t>注意不要让这三只小猫碰到任何角色，所以，我们便可以直接使用速度积木来控制小猫的速度，高度可以不相同，如果小猫咪抓到小鸟，也就是碰到小鸟的时候，会发出橙色信号。</a:t>
            </a:r>
            <a:endParaRPr lang="zh-CN" altLang="en-US" b="1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l">
              <a:buNone/>
            </a:pP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l">
              <a:buNone/>
            </a:pP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l">
              <a:buNone/>
            </a:pP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9" name="图片 8" descr="机器人ppt-0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9695"/>
            <a:ext cx="4437380" cy="6658610"/>
          </a:xfrm>
          <a:prstGeom prst="rect">
            <a:avLst/>
          </a:prstGeom>
        </p:spPr>
      </p:pic>
      <p:pic>
        <p:nvPicPr>
          <p:cNvPr id="10" name="图片 9" descr="机器人ppt-0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7955" y="19685"/>
            <a:ext cx="4415790" cy="715073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3665" y="2281555"/>
            <a:ext cx="8136255" cy="457644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UNIT_ISCONTENTSTITLE" val="0"/>
  <p:tag name="KSO_WM_UNIT_ISNUMDGMTITLE" val="0"/>
  <p:tag name="KSO_WM_UNIT_PRESET_TEXT" val="空白演示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6_1*a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6.xml><?xml version="1.0" encoding="utf-8"?>
<p:tagLst xmlns:p="http://schemas.openxmlformats.org/presentationml/2006/main">
  <p:tag name="KSO_WM_UNIT_ISCONTENTSTITLE" val="0"/>
  <p:tag name="KSO_WM_UNIT_ISNUMDGMTITLE" val="0"/>
  <p:tag name="KSO_WM_UNIT_PRESET_TEXT" val="空白演示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6_1*a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输入您的封面副标题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176_1*b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9.xml><?xml version="1.0" encoding="utf-8"?>
<p:tagLst xmlns:p="http://schemas.openxmlformats.org/presentationml/2006/main">
  <p:tag name="KSO_WM_UNIT_PLACING_PICTURE_USER_VIEWPORT" val="{&quot;height&quot;:7495,&quot;width&quot;:7495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81.xml><?xml version="1.0" encoding="utf-8"?>
<p:tagLst xmlns:p="http://schemas.openxmlformats.org/presentationml/2006/main">
  <p:tag name="KSO_WPP_MARK_KEY" val="4d4cc44a-924f-43d3-b916-9a6279fa18f5"/>
  <p:tag name="COMMONDATA" val="eyJoZGlkIjoiZjcwYWMyY2RhYzQyZjA3NmFhMTcwZTZhYTNmYjM4MzEifQ==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762</Words>
  <Application>WPS 演示</Application>
  <PresentationFormat>宽屏</PresentationFormat>
  <Paragraphs>84</Paragraphs>
  <Slides>13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3" baseType="lpstr">
      <vt:lpstr>Arial</vt:lpstr>
      <vt:lpstr>宋体</vt:lpstr>
      <vt:lpstr>Wingdings</vt:lpstr>
      <vt:lpstr>微软雅黑</vt:lpstr>
      <vt:lpstr>Wingdings</vt:lpstr>
      <vt:lpstr>方正公文黑体</vt:lpstr>
      <vt:lpstr>黑体</vt:lpstr>
      <vt:lpstr>Arial Unicode MS</vt:lpstr>
      <vt:lpstr>Calibri</vt:lpstr>
      <vt:lpstr>Office 主题​​</vt:lpstr>
      <vt:lpstr>Scratch JR编程 </vt:lpstr>
      <vt:lpstr>Scratch JR编程</vt:lpstr>
      <vt:lpstr>猫咪和小鸟</vt:lpstr>
      <vt:lpstr>学习目标</vt:lpstr>
      <vt:lpstr>复习和认识</vt:lpstr>
      <vt:lpstr>任务讨论</vt:lpstr>
      <vt:lpstr>动手制作</vt:lpstr>
      <vt:lpstr>动手制作</vt:lpstr>
      <vt:lpstr>动手制作</vt:lpstr>
      <vt:lpstr>动手制作</vt:lpstr>
      <vt:lpstr>动手制作</vt:lpstr>
      <vt:lpstr>扩展延伸</vt:lpstr>
      <vt:lpstr>谢谢欣赏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Administrator</cp:lastModifiedBy>
  <cp:revision>177</cp:revision>
  <dcterms:created xsi:type="dcterms:W3CDTF">2019-06-19T02:08:00Z</dcterms:created>
  <dcterms:modified xsi:type="dcterms:W3CDTF">2023-03-29T09:54:04Z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7774FA499DF74E02B93DB2FC79358FA4</vt:lpwstr>
  </property>
</Properties>
</file>