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69" r:id="rId4"/>
    <p:sldId id="258" r:id="rId5"/>
    <p:sldId id="259" r:id="rId6"/>
    <p:sldId id="291" r:id="rId7"/>
    <p:sldId id="260" r:id="rId8"/>
    <p:sldId id="304" r:id="rId9"/>
    <p:sldId id="263" r:id="rId10"/>
    <p:sldId id="305" r:id="rId11"/>
    <p:sldId id="306" r:id="rId12"/>
    <p:sldId id="301" r:id="rId13"/>
    <p:sldId id="268" r:id="rId14"/>
    <p:sldId id="270"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80.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4.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925570" y="925195"/>
            <a:ext cx="7234555" cy="1320800"/>
          </a:xfrm>
        </p:spPr>
        <p:txBody>
          <a:bodyPr>
            <a:normAutofit fontScale="90000"/>
          </a:bodyPr>
          <a:p>
            <a:r>
              <a:rPr lang="en-US" altLang="zh-CN">
                <a:sym typeface="+mn-ea"/>
              </a:rPr>
              <a:t>Scratch JR</a:t>
            </a:r>
            <a:r>
              <a:rPr lang="zh-CN" altLang="en-US">
                <a:sym typeface="+mn-ea"/>
              </a:rPr>
              <a:t>编程</a:t>
            </a:r>
            <a:br>
              <a:rPr lang="zh-CN" altLang="en-US"/>
            </a:br>
            <a:endParaRPr lang="zh-CN" altLang="en-US"/>
          </a:p>
        </p:txBody>
      </p:sp>
      <p:pic>
        <p:nvPicPr>
          <p:cNvPr id="5" name="图片 4" descr="橙色背景卡通企业介绍演示文稿"/>
          <p:cNvPicPr>
            <a:picLocks noChangeAspect="1"/>
          </p:cNvPicPr>
          <p:nvPr>
            <p:custDataLst>
              <p:tags r:id="rId3"/>
            </p:custDataLst>
          </p:nvPr>
        </p:nvPicPr>
        <p:blipFill>
          <a:blip r:embed="rId4"/>
          <a:stretch>
            <a:fillRect/>
          </a:stretch>
        </p:blipFill>
        <p:spPr>
          <a:xfrm>
            <a:off x="0" y="0"/>
            <a:ext cx="12192000" cy="685800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
        <p:nvSpPr>
          <p:cNvPr id="2" name="标题 1"/>
          <p:cNvSpPr>
            <a:spLocks noGrp="1"/>
          </p:cNvSpPr>
          <p:nvPr>
            <p:ph type="title"/>
          </p:nvPr>
        </p:nvSpPr>
        <p:spPr>
          <a:xfrm>
            <a:off x="4636770" y="285750"/>
            <a:ext cx="3131185" cy="897890"/>
          </a:xfrm>
        </p:spPr>
        <p:txBody>
          <a:bodyPr>
            <a:normAutofit/>
          </a:bodyPr>
          <a:p>
            <a:r>
              <a:rPr lang="zh-CN" altLang="en-US">
                <a:sym typeface="+mn-ea"/>
              </a:rPr>
              <a:t>编程逻辑</a:t>
            </a:r>
            <a:endParaRPr lang="zh-CN" altLang="en-US"/>
          </a:p>
        </p:txBody>
      </p:sp>
      <p:sp>
        <p:nvSpPr>
          <p:cNvPr id="3" name="内容占位符 2"/>
          <p:cNvSpPr>
            <a:spLocks noGrp="1"/>
          </p:cNvSpPr>
          <p:nvPr>
            <p:ph idx="1"/>
          </p:nvPr>
        </p:nvSpPr>
        <p:spPr>
          <a:xfrm>
            <a:off x="1181100" y="1670685"/>
            <a:ext cx="9708515" cy="1878965"/>
          </a:xfrm>
        </p:spPr>
        <p:txBody>
          <a:bodyPr>
            <a:normAutofit/>
          </a:bodyPr>
          <a:p>
            <a:pPr indent="0">
              <a:lnSpc>
                <a:spcPct val="130000"/>
              </a:lnSpc>
              <a:buNone/>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      第</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三</a:t>
            </a: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步，</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用编程做出篮球的运动轨迹</a:t>
            </a:r>
            <a:r>
              <a:rPr lang="en-US" altLang="zh-CN" b="1">
                <a:latin typeface="微软雅黑" panose="020B0503020204020204" pitchFamily="34" charset="-122"/>
                <a:cs typeface="微软雅黑" panose="020B0503020204020204" pitchFamily="34" charset="-122"/>
                <a:sym typeface="+mn-ea"/>
              </a:rPr>
              <a:t>。</a:t>
            </a:r>
            <a:endParaRPr lang="en-US" altLang="zh-CN" b="1">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2270125" y="2851785"/>
            <a:ext cx="7063740" cy="144780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776210" y="0"/>
            <a:ext cx="4415790" cy="7150735"/>
          </a:xfrm>
          <a:prstGeom prst="rect">
            <a:avLst/>
          </a:prstGeom>
        </p:spPr>
      </p:pic>
      <p:pic>
        <p:nvPicPr>
          <p:cNvPr id="9" name="图片 8" descr="机器人ppt-08"/>
          <p:cNvPicPr>
            <a:picLocks noChangeAspect="1"/>
          </p:cNvPicPr>
          <p:nvPr/>
        </p:nvPicPr>
        <p:blipFill>
          <a:blip r:embed="rId2"/>
          <a:stretch>
            <a:fillRect/>
          </a:stretch>
        </p:blipFill>
        <p:spPr>
          <a:xfrm>
            <a:off x="0" y="99695"/>
            <a:ext cx="4437380" cy="6658610"/>
          </a:xfrm>
          <a:prstGeom prst="rect">
            <a:avLst/>
          </a:prstGeom>
        </p:spPr>
      </p:pic>
      <p:sp>
        <p:nvSpPr>
          <p:cNvPr id="2" name="标题 1"/>
          <p:cNvSpPr>
            <a:spLocks noGrp="1"/>
          </p:cNvSpPr>
          <p:nvPr>
            <p:ph type="title"/>
          </p:nvPr>
        </p:nvSpPr>
        <p:spPr>
          <a:xfrm>
            <a:off x="4636770" y="285750"/>
            <a:ext cx="3131185" cy="897890"/>
          </a:xfrm>
        </p:spPr>
        <p:txBody>
          <a:bodyPr>
            <a:normAutofit/>
          </a:bodyPr>
          <a:p>
            <a:r>
              <a:rPr lang="zh-CN" altLang="en-US">
                <a:sym typeface="+mn-ea"/>
              </a:rPr>
              <a:t>编程逻辑</a:t>
            </a:r>
            <a:endParaRPr lang="zh-CN" altLang="en-US"/>
          </a:p>
        </p:txBody>
      </p:sp>
      <p:sp>
        <p:nvSpPr>
          <p:cNvPr id="3" name="内容占位符 2"/>
          <p:cNvSpPr>
            <a:spLocks noGrp="1"/>
          </p:cNvSpPr>
          <p:nvPr>
            <p:ph idx="1"/>
          </p:nvPr>
        </p:nvSpPr>
        <p:spPr>
          <a:xfrm>
            <a:off x="1562100" y="1276350"/>
            <a:ext cx="8369935" cy="1330960"/>
          </a:xfrm>
        </p:spPr>
        <p:txBody>
          <a:bodyPr>
            <a:normAutofit/>
          </a:bodyPr>
          <a:p>
            <a:pPr marL="0" indent="0" algn="l">
              <a:buNone/>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     </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最后，我们编程</a:t>
            </a:r>
            <a:r>
              <a:rPr lang="zh-CN" altLang="en-US" b="1">
                <a:latin typeface="微软雅黑" panose="020B0503020204020204" pitchFamily="34" charset="-122"/>
                <a:cs typeface="微软雅黑" panose="020B0503020204020204" pitchFamily="34" charset="-122"/>
                <a:sym typeface="+mn-ea"/>
              </a:rPr>
              <a:t>制作完毕啦！点击绿旗按钮运行程序，试一试你的篮球能精准的投入篮筐里吗？</a:t>
            </a:r>
            <a:endParaRPr lang="zh-CN" altLang="en-US" b="1">
              <a:latin typeface="微软雅黑" panose="020B0503020204020204" pitchFamily="34" charset="-122"/>
              <a:cs typeface="微软雅黑" panose="020B0503020204020204" pitchFamily="34" charset="-122"/>
              <a:sym typeface="+mn-ea"/>
            </a:endParaRPr>
          </a:p>
          <a:p>
            <a:pPr marL="0" indent="0" algn="l">
              <a:buNone/>
            </a:pP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3300730" y="2223770"/>
            <a:ext cx="6196330" cy="463423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614285" y="-292735"/>
            <a:ext cx="4415790" cy="7150735"/>
          </a:xfrm>
          <a:prstGeom prst="rect">
            <a:avLst/>
          </a:prstGeom>
        </p:spPr>
      </p:pic>
      <p:pic>
        <p:nvPicPr>
          <p:cNvPr id="9" name="图片 8" descr="机器人ppt-08"/>
          <p:cNvPicPr>
            <a:picLocks noChangeAspect="1"/>
          </p:cNvPicPr>
          <p:nvPr/>
        </p:nvPicPr>
        <p:blipFill>
          <a:blip r:embed="rId2"/>
          <a:stretch>
            <a:fillRect/>
          </a:stretch>
        </p:blipFill>
        <p:spPr>
          <a:xfrm>
            <a:off x="0" y="99695"/>
            <a:ext cx="4437380" cy="6658610"/>
          </a:xfrm>
          <a:prstGeom prst="rect">
            <a:avLst/>
          </a:prstGeom>
        </p:spPr>
      </p:pic>
      <p:sp>
        <p:nvSpPr>
          <p:cNvPr id="2" name="标题 1"/>
          <p:cNvSpPr>
            <a:spLocks noGrp="1"/>
          </p:cNvSpPr>
          <p:nvPr>
            <p:ph type="title"/>
          </p:nvPr>
        </p:nvSpPr>
        <p:spPr>
          <a:xfrm>
            <a:off x="5076190" y="570865"/>
            <a:ext cx="2202815" cy="705485"/>
          </a:xfrm>
        </p:spPr>
        <p:txBody>
          <a:bodyPr/>
          <a:p>
            <a:r>
              <a:rPr lang="zh-CN" altLang="en-US"/>
              <a:t>扩展延伸</a:t>
            </a:r>
            <a:endParaRPr lang="zh-CN" altLang="en-US"/>
          </a:p>
        </p:txBody>
      </p:sp>
      <p:sp>
        <p:nvSpPr>
          <p:cNvPr id="6" name="文本框 5"/>
          <p:cNvSpPr txBox="1"/>
          <p:nvPr/>
        </p:nvSpPr>
        <p:spPr>
          <a:xfrm>
            <a:off x="1292860" y="2963545"/>
            <a:ext cx="5986145" cy="1420495"/>
          </a:xfrm>
          <a:prstGeom prst="rect">
            <a:avLst/>
          </a:prstGeom>
          <a:noFill/>
        </p:spPr>
        <p:txBody>
          <a:bodyPr wrap="square" rtlCol="0" anchor="t">
            <a:spAutoFit/>
          </a:bodyPr>
          <a:p>
            <a:pPr>
              <a:lnSpc>
                <a:spcPct val="160000"/>
              </a:lnSpc>
            </a:pPr>
            <a:r>
              <a:rPr lang="en-US" altLang="zh-CN"/>
              <a:t>     </a:t>
            </a:r>
            <a:r>
              <a:rPr lang="zh-CN" altLang="en-US"/>
              <a:t>这是一场精彩的篮球比赛，怎么能没有观众呢？</a:t>
            </a:r>
            <a:endParaRPr lang="zh-CN" altLang="en-US"/>
          </a:p>
          <a:p>
            <a:pPr>
              <a:lnSpc>
                <a:spcPct val="160000"/>
              </a:lnSpc>
            </a:pPr>
            <a:endParaRPr lang="en-US" altLang="zh-CN"/>
          </a:p>
          <a:p>
            <a:pPr>
              <a:lnSpc>
                <a:spcPct val="160000"/>
              </a:lnSpc>
            </a:pPr>
            <a:r>
              <a:rPr lang="en-US" altLang="zh-CN"/>
              <a:t>     </a:t>
            </a:r>
            <a:r>
              <a:rPr lang="zh-CN" altLang="en-US"/>
              <a:t>请小朋友们在观众席上放几个加油的啦啦队吧！</a:t>
            </a:r>
            <a:endParaRPr lang="zh-CN" altLang="en-US"/>
          </a:p>
        </p:txBody>
      </p:sp>
      <p:sp>
        <p:nvSpPr>
          <p:cNvPr id="3" name="文本框 2"/>
          <p:cNvSpPr txBox="1"/>
          <p:nvPr/>
        </p:nvSpPr>
        <p:spPr>
          <a:xfrm>
            <a:off x="2108835" y="2047240"/>
            <a:ext cx="2893060" cy="650875"/>
          </a:xfrm>
          <a:prstGeom prst="rect">
            <a:avLst/>
          </a:prstGeom>
          <a:noFill/>
        </p:spPr>
        <p:txBody>
          <a:bodyPr wrap="square" rtlCol="0" anchor="t">
            <a:spAutoFit/>
          </a:bodyPr>
          <a:p>
            <a:pPr marL="457200" indent="-457200">
              <a:lnSpc>
                <a:spcPct val="130000"/>
              </a:lnSpc>
              <a:buFont typeface="Wingdings" panose="05000000000000000000" charset="0"/>
              <a:buChar char="l"/>
            </a:pPr>
            <a:r>
              <a:rPr lang="zh-CN" sz="2800" b="1">
                <a:latin typeface="+mj-ea"/>
                <a:ea typeface="+mj-ea"/>
                <a:cs typeface="+mj-ea"/>
                <a:sym typeface="+mn-ea"/>
              </a:rPr>
              <a:t>寻找挑战</a:t>
            </a:r>
            <a:endParaRPr lang="zh-CN" altLang="en-US" sz="2800" b="1">
              <a:latin typeface="+mj-ea"/>
              <a:ea typeface="+mj-ea"/>
              <a:cs typeface="+mj-ea"/>
              <a:sym typeface="+mn-ea"/>
            </a:endParaRPr>
          </a:p>
        </p:txBody>
      </p:sp>
      <p:pic>
        <p:nvPicPr>
          <p:cNvPr id="5" name="图片 4"/>
          <p:cNvPicPr>
            <a:picLocks noChangeAspect="1"/>
          </p:cNvPicPr>
          <p:nvPr/>
        </p:nvPicPr>
        <p:blipFill>
          <a:blip r:embed="rId3"/>
          <a:stretch>
            <a:fillRect/>
          </a:stretch>
        </p:blipFill>
        <p:spPr>
          <a:xfrm>
            <a:off x="6689090" y="2698115"/>
            <a:ext cx="4511675" cy="178181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48355" y="2364740"/>
            <a:ext cx="5123180" cy="1999615"/>
          </a:xfrm>
        </p:spPr>
        <p:txBody>
          <a:bodyPr>
            <a:noAutofit/>
          </a:bodyPr>
          <a:p>
            <a:r>
              <a:rPr lang="zh-CN" altLang="en-US" sz="8800">
                <a:ln>
                  <a:solidFill>
                    <a:schemeClr val="accent6">
                      <a:lumMod val="20000"/>
                      <a:lumOff val="80000"/>
                    </a:schemeClr>
                  </a:solidFill>
                </a:ln>
                <a:solidFill>
                  <a:schemeClr val="accent1"/>
                </a:solidFill>
                <a:effectLst>
                  <a:outerShdw blurRad="38100" dist="25400" dir="5400000" algn="ctr" rotWithShape="0">
                    <a:srgbClr val="6E747A">
                      <a:alpha val="43000"/>
                    </a:srgbClr>
                  </a:outerShdw>
                </a:effectLst>
              </a:rPr>
              <a:t>谢谢欣赏</a:t>
            </a:r>
            <a:endParaRPr lang="zh-CN" altLang="en-US" sz="8800">
              <a:ln>
                <a:solidFill>
                  <a:schemeClr val="accent6">
                    <a:lumMod val="20000"/>
                    <a:lumOff val="80000"/>
                  </a:schemeClr>
                </a:solidFill>
              </a:ln>
              <a:solidFill>
                <a:schemeClr val="accent1"/>
              </a:solidFill>
              <a:effectLst>
                <a:outerShdw blurRad="38100" dist="25400" dir="5400000" algn="ctr" rotWithShape="0">
                  <a:srgbClr val="6E747A">
                    <a:alpha val="43000"/>
                  </a:srgbClr>
                </a:outerShdw>
              </a:effectLst>
            </a:endParaRPr>
          </a:p>
        </p:txBody>
      </p:sp>
      <p:sp>
        <p:nvSpPr>
          <p:cNvPr id="3" name="内容占位符 2" descr="7b0a20202020227461726765744d6f64756c65223a20226b6f6e6c696e65666f6e7473220a7d0a"/>
          <p:cNvSpPr>
            <a:spLocks noGrp="1"/>
          </p:cNvSpPr>
          <p:nvPr>
            <p:ph idx="1"/>
          </p:nvPr>
        </p:nvSpPr>
        <p:spPr>
          <a:xfrm>
            <a:off x="2260600" y="1534160"/>
            <a:ext cx="8145145" cy="4258945"/>
          </a:xfrm>
        </p:spPr>
        <p:txBody>
          <a:bodyPr>
            <a:normAutofit/>
          </a:bodyPr>
          <a:p>
            <a:pPr indent="0">
              <a:lnSpc>
                <a:spcPct val="130000"/>
              </a:lnSpc>
            </a:pPr>
            <a:endParaRPr 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buNone/>
            </a:pPr>
            <a:endParaRPr lang="zh-CN" altLang="en-US">
              <a:solidFill>
                <a:schemeClr val="tx1">
                  <a:lumMod val="65000"/>
                  <a:lumOff val="35000"/>
                </a:schemeClr>
              </a:solidFill>
            </a:endParaRPr>
          </a:p>
          <a:p>
            <a:pPr marL="0" indent="0" algn="l">
              <a:buNone/>
            </a:pPr>
            <a:endParaRPr lang="zh-CN" altLang="en-US">
              <a:solidFill>
                <a:schemeClr val="tx1">
                  <a:lumMod val="65000"/>
                  <a:lumOff val="35000"/>
                </a:schemeClr>
              </a:solidFill>
            </a:endParaRPr>
          </a:p>
        </p:txBody>
      </p:sp>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614285" y="-292735"/>
            <a:ext cx="4415790" cy="715073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en-US" altLang="zh-CN"/>
              <a:t>Scratch JR</a:t>
            </a:r>
            <a:r>
              <a:rPr lang="zh-CN" altLang="en-US"/>
              <a:t>编程</a:t>
            </a:r>
            <a:endParaRPr lang="zh-CN" altLang="en-US"/>
          </a:p>
        </p:txBody>
      </p:sp>
      <p:sp>
        <p:nvSpPr>
          <p:cNvPr id="3" name="副标题 2"/>
          <p:cNvSpPr>
            <a:spLocks noGrp="1"/>
          </p:cNvSpPr>
          <p:nvPr>
            <p:ph type="subTitle" idx="1"/>
            <p:custDataLst>
              <p:tags r:id="rId2"/>
            </p:custDataLst>
          </p:nvPr>
        </p:nvSpPr>
        <p:spPr/>
        <p:txBody>
          <a:bodyPr/>
          <a:p>
            <a:r>
              <a:rPr lang="zh-CN" altLang="en-US" b="1"/>
              <a:t>第</a:t>
            </a:r>
            <a:r>
              <a:rPr lang="en-US" altLang="zh-CN" b="1"/>
              <a:t>13</a:t>
            </a:r>
            <a:r>
              <a:rPr lang="zh-CN" altLang="en-US" b="1"/>
              <a:t>节</a:t>
            </a:r>
            <a:r>
              <a:rPr lang="en-US" altLang="zh-CN" b="1"/>
              <a:t> </a:t>
            </a:r>
            <a:r>
              <a:rPr lang="zh-CN" altLang="en-US" b="1"/>
              <a:t>超级篮球</a:t>
            </a:r>
            <a:endParaRPr lang="zh-CN" altLang="en-US" b="1"/>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t>超级篮球</a:t>
            </a:r>
            <a:endParaRPr lang="zh-CN"/>
          </a:p>
        </p:txBody>
      </p:sp>
      <p:grpSp>
        <p:nvGrpSpPr>
          <p:cNvPr id="7" name="组合 6"/>
          <p:cNvGrpSpPr/>
          <p:nvPr/>
        </p:nvGrpSpPr>
        <p:grpSpPr>
          <a:xfrm>
            <a:off x="7254875" y="1889760"/>
            <a:ext cx="3302635" cy="850900"/>
            <a:chOff x="11425" y="2987"/>
            <a:chExt cx="5201" cy="1340"/>
          </a:xfrm>
        </p:grpSpPr>
        <p:sp>
          <p:nvSpPr>
            <p:cNvPr id="5" name="矩形 4"/>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6" name="文本框 5"/>
            <p:cNvSpPr txBox="1"/>
            <p:nvPr/>
          </p:nvSpPr>
          <p:spPr>
            <a:xfrm>
              <a:off x="11668" y="3192"/>
              <a:ext cx="4959" cy="919"/>
            </a:xfrm>
            <a:prstGeom prst="rect">
              <a:avLst/>
            </a:prstGeom>
            <a:noFill/>
          </p:spPr>
          <p:txBody>
            <a:bodyPr wrap="square" rtlCol="0">
              <a:spAutoFit/>
            </a:bodyPr>
            <a:p>
              <a:r>
                <a:rPr lang="zh-CN" altLang="en-US" sz="3200"/>
                <a:t>学习目标</a:t>
              </a:r>
              <a:endParaRPr lang="zh-CN" altLang="en-US" sz="3200"/>
            </a:p>
          </p:txBody>
        </p:sp>
      </p:grpSp>
      <p:grpSp>
        <p:nvGrpSpPr>
          <p:cNvPr id="8" name="组合 7"/>
          <p:cNvGrpSpPr/>
          <p:nvPr/>
        </p:nvGrpSpPr>
        <p:grpSpPr>
          <a:xfrm>
            <a:off x="7254875" y="3006725"/>
            <a:ext cx="3303270" cy="851535"/>
            <a:chOff x="11425" y="2987"/>
            <a:chExt cx="5202" cy="1341"/>
          </a:xfrm>
        </p:grpSpPr>
        <p:sp>
          <p:nvSpPr>
            <p:cNvPr id="9" name="矩形 8"/>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0" name="文本框 9"/>
            <p:cNvSpPr txBox="1"/>
            <p:nvPr/>
          </p:nvSpPr>
          <p:spPr>
            <a:xfrm>
              <a:off x="11668" y="3192"/>
              <a:ext cx="4959" cy="919"/>
            </a:xfrm>
            <a:prstGeom prst="rect">
              <a:avLst/>
            </a:prstGeom>
            <a:noFill/>
          </p:spPr>
          <p:txBody>
            <a:bodyPr wrap="square" rtlCol="0">
              <a:spAutoFit/>
            </a:bodyPr>
            <a:p>
              <a:r>
                <a:rPr lang="zh-CN" altLang="en-US" sz="3200"/>
                <a:t>任务讨论</a:t>
              </a:r>
              <a:endParaRPr lang="zh-CN" altLang="en-US" sz="3200"/>
            </a:p>
          </p:txBody>
        </p:sp>
      </p:grpSp>
      <p:grpSp>
        <p:nvGrpSpPr>
          <p:cNvPr id="11" name="组合 10"/>
          <p:cNvGrpSpPr/>
          <p:nvPr/>
        </p:nvGrpSpPr>
        <p:grpSpPr>
          <a:xfrm>
            <a:off x="7254875" y="4116705"/>
            <a:ext cx="3303270" cy="851535"/>
            <a:chOff x="11425" y="2987"/>
            <a:chExt cx="5202" cy="1341"/>
          </a:xfrm>
        </p:grpSpPr>
        <p:sp>
          <p:nvSpPr>
            <p:cNvPr id="12" name="矩形 11"/>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3" name="文本框 12"/>
            <p:cNvSpPr txBox="1"/>
            <p:nvPr/>
          </p:nvSpPr>
          <p:spPr>
            <a:xfrm>
              <a:off x="11668" y="3192"/>
              <a:ext cx="4959" cy="919"/>
            </a:xfrm>
            <a:prstGeom prst="rect">
              <a:avLst/>
            </a:prstGeom>
            <a:noFill/>
          </p:spPr>
          <p:txBody>
            <a:bodyPr wrap="square" rtlCol="0">
              <a:spAutoFit/>
            </a:bodyPr>
            <a:p>
              <a:r>
                <a:rPr lang="zh-CN" altLang="en-US" sz="3200"/>
                <a:t>编程逻辑</a:t>
              </a:r>
              <a:endParaRPr lang="zh-CN" altLang="en-US" sz="3200"/>
            </a:p>
          </p:txBody>
        </p:sp>
      </p:grpSp>
      <p:grpSp>
        <p:nvGrpSpPr>
          <p:cNvPr id="14" name="组合 13"/>
          <p:cNvGrpSpPr/>
          <p:nvPr/>
        </p:nvGrpSpPr>
        <p:grpSpPr>
          <a:xfrm>
            <a:off x="7254875" y="5226685"/>
            <a:ext cx="3303270" cy="851535"/>
            <a:chOff x="11425" y="2987"/>
            <a:chExt cx="5202" cy="1341"/>
          </a:xfrm>
        </p:grpSpPr>
        <p:sp>
          <p:nvSpPr>
            <p:cNvPr id="15" name="矩形 14"/>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6" name="文本框 15"/>
            <p:cNvSpPr txBox="1"/>
            <p:nvPr/>
          </p:nvSpPr>
          <p:spPr>
            <a:xfrm>
              <a:off x="11668" y="3192"/>
              <a:ext cx="4959" cy="919"/>
            </a:xfrm>
            <a:prstGeom prst="rect">
              <a:avLst/>
            </a:prstGeom>
            <a:noFill/>
          </p:spPr>
          <p:txBody>
            <a:bodyPr wrap="square" rtlCol="0">
              <a:spAutoFit/>
            </a:bodyPr>
            <a:p>
              <a:r>
                <a:rPr lang="zh-CN" altLang="en-US" sz="3200"/>
                <a:t>扩展延伸</a:t>
              </a:r>
              <a:endParaRPr lang="zh-CN" altLang="en-US" sz="3200"/>
            </a:p>
          </p:txBody>
        </p:sp>
      </p:grpSp>
      <p:pic>
        <p:nvPicPr>
          <p:cNvPr id="100" name="图片 99"/>
          <p:cNvPicPr/>
          <p:nvPr/>
        </p:nvPicPr>
        <p:blipFill>
          <a:blip r:embed="rId1"/>
          <a:stretch>
            <a:fillRect/>
          </a:stretch>
        </p:blipFill>
        <p:spPr>
          <a:xfrm>
            <a:off x="1878330" y="1394460"/>
            <a:ext cx="3552190" cy="5022215"/>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776210" y="-146050"/>
            <a:ext cx="4415790" cy="7150735"/>
          </a:xfrm>
          <a:prstGeom prst="rect">
            <a:avLst/>
          </a:prstGeom>
        </p:spPr>
      </p:pic>
      <p:sp>
        <p:nvSpPr>
          <p:cNvPr id="2" name="标题 1"/>
          <p:cNvSpPr>
            <a:spLocks noGrp="1"/>
          </p:cNvSpPr>
          <p:nvPr>
            <p:ph type="title"/>
          </p:nvPr>
        </p:nvSpPr>
        <p:spPr>
          <a:xfrm>
            <a:off x="5272405" y="590550"/>
            <a:ext cx="2301875" cy="705485"/>
          </a:xfrm>
        </p:spPr>
        <p:txBody>
          <a:bodyPr/>
          <a:p>
            <a:r>
              <a:rPr lang="zh-CN" altLang="en-US"/>
              <a:t>学习目标</a:t>
            </a:r>
            <a:endParaRPr lang="zh-CN" altLang="en-US"/>
          </a:p>
        </p:txBody>
      </p:sp>
      <p:sp>
        <p:nvSpPr>
          <p:cNvPr id="3" name="内容占位符 2"/>
          <p:cNvSpPr>
            <a:spLocks noGrp="1"/>
          </p:cNvSpPr>
          <p:nvPr>
            <p:ph idx="1"/>
          </p:nvPr>
        </p:nvSpPr>
        <p:spPr>
          <a:xfrm>
            <a:off x="5272405" y="1598295"/>
            <a:ext cx="5293360" cy="4759325"/>
          </a:xfrm>
        </p:spPr>
        <p:txBody>
          <a:bodyPr>
            <a:normAutofit lnSpcReduction="20000"/>
          </a:bodyPr>
          <a:p>
            <a:pPr algn="l"/>
            <a:r>
              <a:rPr lang="zh-CN" altLang="en-US" b="1">
                <a:latin typeface="微软雅黑" panose="020B0503020204020204" pitchFamily="34" charset="-122"/>
                <a:cs typeface="微软雅黑" panose="020B0503020204020204" pitchFamily="34" charset="-122"/>
              </a:rPr>
              <a:t>学习目标：</a:t>
            </a:r>
            <a:endParaRPr lang="zh-CN" altLang="en-US" b="1">
              <a:latin typeface="微软雅黑" panose="020B0503020204020204" pitchFamily="34" charset="-122"/>
              <a:cs typeface="微软雅黑" panose="020B0503020204020204" pitchFamily="34" charset="-122"/>
            </a:endParaRPr>
          </a:p>
          <a:p>
            <a:pPr indent="0">
              <a:lnSpc>
                <a:spcPct val="160000"/>
              </a:lnSpc>
              <a:buNone/>
            </a:pPr>
            <a:r>
              <a:rPr lang="zh-CN" altLang="en-US" b="1">
                <a:latin typeface="微软雅黑" panose="020B0503020204020204" pitchFamily="34" charset="-122"/>
                <a:cs typeface="微软雅黑" panose="020B0503020204020204" pitchFamily="34" charset="-122"/>
                <a:sym typeface="宋体" panose="02010600030101010101" pitchFamily="2" charset="-122"/>
              </a:rPr>
              <a:t>1、模拟篮球比赛中两个球员之间相互传球。</a:t>
            </a:r>
            <a:endParaRPr lang="zh-CN" altLang="en-US" b="1">
              <a:latin typeface="微软雅黑" panose="020B0503020204020204" pitchFamily="34" charset="-122"/>
              <a:cs typeface="微软雅黑" panose="020B0503020204020204" pitchFamily="34" charset="-122"/>
              <a:sym typeface="宋体" panose="02010600030101010101" pitchFamily="2" charset="-122"/>
            </a:endParaRPr>
          </a:p>
          <a:p>
            <a:pPr indent="0">
              <a:lnSpc>
                <a:spcPct val="160000"/>
              </a:lnSpc>
              <a:buNone/>
            </a:pPr>
            <a:r>
              <a:rPr lang="zh-CN" altLang="en-US" b="1">
                <a:latin typeface="微软雅黑" panose="020B0503020204020204" pitchFamily="34" charset="-122"/>
                <a:cs typeface="微软雅黑" panose="020B0503020204020204" pitchFamily="34" charset="-122"/>
                <a:sym typeface="宋体" panose="02010600030101010101" pitchFamily="2" charset="-122"/>
              </a:rPr>
              <a:t>2、对基础的模块进行简单的回顾和加强。</a:t>
            </a:r>
            <a:endParaRPr lang="zh-CN" altLang="en-US" b="1">
              <a:latin typeface="微软雅黑" panose="020B0503020204020204" pitchFamily="34" charset="-122"/>
              <a:cs typeface="微软雅黑" panose="020B0503020204020204" pitchFamily="34" charset="-122"/>
              <a:sym typeface="宋体" panose="02010600030101010101" pitchFamily="2" charset="-122"/>
            </a:endParaRPr>
          </a:p>
          <a:p>
            <a:pPr indent="0">
              <a:lnSpc>
                <a:spcPct val="160000"/>
              </a:lnSpc>
              <a:buNone/>
            </a:pPr>
            <a:r>
              <a:rPr lang="zh-CN" altLang="en-US" b="1">
                <a:latin typeface="微软雅黑" panose="020B0503020204020204" pitchFamily="34" charset="-122"/>
                <a:cs typeface="微软雅黑" panose="020B0503020204020204" pitchFamily="34" charset="-122"/>
                <a:sym typeface="宋体" panose="02010600030101010101" pitchFamily="2" charset="-122"/>
              </a:rPr>
              <a:t>3、设计一个有角色互动的场景。</a:t>
            </a:r>
            <a:endParaRPr lang="zh-CN" altLang="en-US" b="1">
              <a:latin typeface="微软雅黑" panose="020B0503020204020204" pitchFamily="34" charset="-122"/>
              <a:cs typeface="微软雅黑" panose="020B0503020204020204" pitchFamily="34" charset="-122"/>
              <a:sym typeface="宋体" panose="02010600030101010101" pitchFamily="2" charset="-122"/>
            </a:endParaRPr>
          </a:p>
          <a:p>
            <a:pPr indent="0">
              <a:lnSpc>
                <a:spcPct val="160000"/>
              </a:lnSpc>
              <a:buNone/>
            </a:pPr>
            <a:endParaRPr lang="zh-CN" altLang="en-US" b="1">
              <a:latin typeface="微软雅黑" panose="020B0503020204020204" pitchFamily="34" charset="-122"/>
              <a:cs typeface="微软雅黑" panose="020B0503020204020204" pitchFamily="34" charset="-122"/>
              <a:sym typeface="宋体" panose="02010600030101010101" pitchFamily="2" charset="-122"/>
            </a:endParaRPr>
          </a:p>
          <a:p>
            <a:pPr marL="228600" lvl="0" indent="-228600" algn="l">
              <a:buFont typeface="Arial" panose="020B0604020202020204" pitchFamily="34" charset="0"/>
              <a:buChar char="●"/>
            </a:pP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培养目标：</a:t>
            </a: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1</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、提高学生的观察能力。</a:t>
            </a: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2</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、提高学生的逻辑思维能力。</a:t>
            </a: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3</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、提高学生的编程软件操作能力。</a:t>
            </a: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28" name="图片 27" descr="新建画布8"/>
          <p:cNvPicPr>
            <a:picLocks noChangeAspect="1"/>
          </p:cNvPicPr>
          <p:nvPr/>
        </p:nvPicPr>
        <p:blipFill>
          <a:blip r:embed="rId2"/>
          <a:stretch>
            <a:fillRect/>
          </a:stretch>
        </p:blipFill>
        <p:spPr>
          <a:xfrm>
            <a:off x="1870710" y="2581910"/>
            <a:ext cx="2576830" cy="2576830"/>
          </a:xfrm>
          <a:prstGeom prst="rect">
            <a:avLst/>
          </a:prstGeom>
        </p:spPr>
      </p:pic>
      <p:pic>
        <p:nvPicPr>
          <p:cNvPr id="9" name="图片 8" descr="机器人ppt-08"/>
          <p:cNvPicPr>
            <a:picLocks noChangeAspect="1"/>
          </p:cNvPicPr>
          <p:nvPr/>
        </p:nvPicPr>
        <p:blipFill>
          <a:blip r:embed="rId3"/>
          <a:stretch>
            <a:fillRect/>
          </a:stretch>
        </p:blipFill>
        <p:spPr>
          <a:xfrm>
            <a:off x="0" y="274320"/>
            <a:ext cx="4437380" cy="665861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767955" y="-14605"/>
            <a:ext cx="4415790" cy="7150735"/>
          </a:xfrm>
          <a:prstGeom prst="rect">
            <a:avLst/>
          </a:prstGeom>
        </p:spPr>
      </p:pic>
      <p:pic>
        <p:nvPicPr>
          <p:cNvPr id="9" name="图片 8" descr="机器人ppt-08"/>
          <p:cNvPicPr>
            <a:picLocks noChangeAspect="1"/>
          </p:cNvPicPr>
          <p:nvPr/>
        </p:nvPicPr>
        <p:blipFill>
          <a:blip r:embed="rId2"/>
          <a:stretch>
            <a:fillRect/>
          </a:stretch>
        </p:blipFill>
        <p:spPr>
          <a:xfrm>
            <a:off x="635" y="99695"/>
            <a:ext cx="4437380" cy="6658610"/>
          </a:xfrm>
          <a:prstGeom prst="rect">
            <a:avLst/>
          </a:prstGeom>
        </p:spPr>
      </p:pic>
      <p:sp>
        <p:nvSpPr>
          <p:cNvPr id="2" name="标题 1"/>
          <p:cNvSpPr>
            <a:spLocks noGrp="1"/>
          </p:cNvSpPr>
          <p:nvPr>
            <p:ph type="title"/>
          </p:nvPr>
        </p:nvSpPr>
        <p:spPr>
          <a:xfrm>
            <a:off x="4691380" y="286385"/>
            <a:ext cx="3131185" cy="897890"/>
          </a:xfrm>
        </p:spPr>
        <p:txBody>
          <a:bodyPr>
            <a:normAutofit/>
          </a:bodyPr>
          <a:p>
            <a:r>
              <a:rPr lang="zh-CN" altLang="en-US">
                <a:sym typeface="+mn-ea"/>
              </a:rPr>
              <a:t>复习和认识</a:t>
            </a:r>
            <a:endParaRPr lang="zh-CN" altLang="en-US"/>
          </a:p>
        </p:txBody>
      </p:sp>
      <p:pic>
        <p:nvPicPr>
          <p:cNvPr id="11" name="图片 10"/>
          <p:cNvPicPr>
            <a:picLocks noChangeAspect="1"/>
          </p:cNvPicPr>
          <p:nvPr/>
        </p:nvPicPr>
        <p:blipFill>
          <a:blip r:embed="rId3"/>
          <a:srcRect l="54776" t="60240" r="32436" b="28196"/>
          <a:stretch>
            <a:fillRect/>
          </a:stretch>
        </p:blipFill>
        <p:spPr>
          <a:xfrm>
            <a:off x="6214745" y="3304540"/>
            <a:ext cx="1750695" cy="1188085"/>
          </a:xfrm>
          <a:prstGeom prst="rect">
            <a:avLst/>
          </a:prstGeom>
        </p:spPr>
      </p:pic>
      <p:pic>
        <p:nvPicPr>
          <p:cNvPr id="12" name="图片 11"/>
          <p:cNvPicPr>
            <a:picLocks noChangeAspect="1"/>
          </p:cNvPicPr>
          <p:nvPr/>
        </p:nvPicPr>
        <p:blipFill>
          <a:blip r:embed="rId3"/>
          <a:srcRect l="33715" t="60259" r="58136" b="29072"/>
          <a:stretch>
            <a:fillRect/>
          </a:stretch>
        </p:blipFill>
        <p:spPr>
          <a:xfrm>
            <a:off x="9135745" y="3260090"/>
            <a:ext cx="1300480" cy="1276985"/>
          </a:xfrm>
          <a:prstGeom prst="rect">
            <a:avLst/>
          </a:prstGeom>
        </p:spPr>
      </p:pic>
      <p:sp>
        <p:nvSpPr>
          <p:cNvPr id="14" name="双括号 13"/>
          <p:cNvSpPr/>
          <p:nvPr/>
        </p:nvSpPr>
        <p:spPr>
          <a:xfrm>
            <a:off x="9345295" y="4781550"/>
            <a:ext cx="1024255" cy="598805"/>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p>
            <a:pPr algn="ctr"/>
            <a:r>
              <a:rPr lang="zh-CN" altLang="en-US"/>
              <a:t>等待</a:t>
            </a:r>
            <a:endParaRPr lang="zh-CN" altLang="en-US"/>
          </a:p>
        </p:txBody>
      </p:sp>
      <p:sp>
        <p:nvSpPr>
          <p:cNvPr id="17" name="双括号 16"/>
          <p:cNvSpPr/>
          <p:nvPr/>
        </p:nvSpPr>
        <p:spPr>
          <a:xfrm>
            <a:off x="4020185" y="4953635"/>
            <a:ext cx="1024255" cy="598805"/>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p>
            <a:pPr algn="ctr"/>
            <a:r>
              <a:rPr lang="zh-CN" altLang="en-US"/>
              <a:t>现身</a:t>
            </a:r>
            <a:endParaRPr lang="zh-CN" altLang="en-US"/>
          </a:p>
        </p:txBody>
      </p:sp>
      <p:pic>
        <p:nvPicPr>
          <p:cNvPr id="20" name="图片 19"/>
          <p:cNvPicPr>
            <a:picLocks noChangeAspect="1"/>
          </p:cNvPicPr>
          <p:nvPr/>
        </p:nvPicPr>
        <p:blipFill>
          <a:blip r:embed="rId4"/>
          <a:srcRect l="65120" t="60094" r="26954" b="28938"/>
          <a:stretch>
            <a:fillRect/>
          </a:stretch>
        </p:blipFill>
        <p:spPr>
          <a:xfrm>
            <a:off x="1758315" y="3298825"/>
            <a:ext cx="1080135" cy="1121410"/>
          </a:xfrm>
          <a:prstGeom prst="rect">
            <a:avLst/>
          </a:prstGeom>
        </p:spPr>
      </p:pic>
      <p:pic>
        <p:nvPicPr>
          <p:cNvPr id="21" name="图片 20"/>
          <p:cNvPicPr>
            <a:picLocks noChangeAspect="1"/>
          </p:cNvPicPr>
          <p:nvPr/>
        </p:nvPicPr>
        <p:blipFill>
          <a:blip r:embed="rId4"/>
          <a:srcRect l="72334" t="59939" r="20533" b="29567"/>
          <a:stretch>
            <a:fillRect/>
          </a:stretch>
        </p:blipFill>
        <p:spPr>
          <a:xfrm>
            <a:off x="4008755" y="3298825"/>
            <a:ext cx="1035685" cy="1143000"/>
          </a:xfrm>
          <a:prstGeom prst="rect">
            <a:avLst/>
          </a:prstGeom>
        </p:spPr>
      </p:pic>
      <p:sp>
        <p:nvSpPr>
          <p:cNvPr id="22" name="双括号 21"/>
          <p:cNvSpPr/>
          <p:nvPr/>
        </p:nvSpPr>
        <p:spPr>
          <a:xfrm>
            <a:off x="1786255" y="4953635"/>
            <a:ext cx="1024255" cy="598805"/>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p>
            <a:pPr algn="ctr"/>
            <a:r>
              <a:rPr lang="zh-CN" altLang="en-US"/>
              <a:t>隐身</a:t>
            </a:r>
            <a:endParaRPr lang="zh-CN" altLang="en-US"/>
          </a:p>
        </p:txBody>
      </p:sp>
      <p:sp>
        <p:nvSpPr>
          <p:cNvPr id="23" name="双括号 22"/>
          <p:cNvSpPr/>
          <p:nvPr/>
        </p:nvSpPr>
        <p:spPr>
          <a:xfrm>
            <a:off x="6577965" y="4872990"/>
            <a:ext cx="1024255" cy="598805"/>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p>
            <a:pPr algn="ctr"/>
            <a:r>
              <a:rPr lang="zh-CN" altLang="en-US"/>
              <a:t>循环</a:t>
            </a:r>
            <a:endParaRPr lang="zh-CN" altLang="en-US"/>
          </a:p>
        </p:txBody>
      </p:sp>
      <p:sp>
        <p:nvSpPr>
          <p:cNvPr id="15" name="下箭头标注 14"/>
          <p:cNvSpPr/>
          <p:nvPr/>
        </p:nvSpPr>
        <p:spPr>
          <a:xfrm>
            <a:off x="4970145" y="1602740"/>
            <a:ext cx="2464435" cy="1247140"/>
          </a:xfrm>
          <a:prstGeom prst="down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复习编程模块</a:t>
            </a:r>
            <a:endParaRPr lang="zh-CN" altLang="en-US"/>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776210" y="19685"/>
            <a:ext cx="4415790" cy="7150735"/>
          </a:xfrm>
          <a:prstGeom prst="rect">
            <a:avLst/>
          </a:prstGeom>
        </p:spPr>
      </p:pic>
      <p:pic>
        <p:nvPicPr>
          <p:cNvPr id="9" name="图片 8" descr="机器人ppt-08"/>
          <p:cNvPicPr>
            <a:picLocks noChangeAspect="1"/>
          </p:cNvPicPr>
          <p:nvPr/>
        </p:nvPicPr>
        <p:blipFill>
          <a:blip r:embed="rId2"/>
          <a:stretch>
            <a:fillRect/>
          </a:stretch>
        </p:blipFill>
        <p:spPr>
          <a:xfrm>
            <a:off x="0" y="99695"/>
            <a:ext cx="4437380" cy="6658610"/>
          </a:xfrm>
          <a:prstGeom prst="rect">
            <a:avLst/>
          </a:prstGeom>
        </p:spPr>
      </p:pic>
      <p:sp>
        <p:nvSpPr>
          <p:cNvPr id="2" name="标题 1"/>
          <p:cNvSpPr>
            <a:spLocks noGrp="1"/>
          </p:cNvSpPr>
          <p:nvPr>
            <p:ph type="title"/>
          </p:nvPr>
        </p:nvSpPr>
        <p:spPr>
          <a:xfrm>
            <a:off x="4820920" y="304800"/>
            <a:ext cx="2202815" cy="705485"/>
          </a:xfrm>
        </p:spPr>
        <p:txBody>
          <a:bodyPr/>
          <a:p>
            <a:r>
              <a:rPr lang="zh-CN" altLang="en-US"/>
              <a:t>任务讨论</a:t>
            </a:r>
            <a:endParaRPr lang="zh-CN" altLang="en-US"/>
          </a:p>
        </p:txBody>
      </p:sp>
      <p:sp>
        <p:nvSpPr>
          <p:cNvPr id="8" name="文本框 7"/>
          <p:cNvSpPr txBox="1"/>
          <p:nvPr/>
        </p:nvSpPr>
        <p:spPr>
          <a:xfrm>
            <a:off x="1744980" y="1832610"/>
            <a:ext cx="8875395" cy="3192780"/>
          </a:xfrm>
          <a:prstGeom prst="rect">
            <a:avLst/>
          </a:prstGeom>
          <a:noFill/>
        </p:spPr>
        <p:txBody>
          <a:bodyPr wrap="square" rtlCol="0" anchor="t">
            <a:spAutoFit/>
          </a:bodyPr>
          <a:p>
            <a:pPr algn="l">
              <a:lnSpc>
                <a:spcPct val="160000"/>
              </a:lnSpc>
            </a:pPr>
            <a:r>
              <a:rPr lang="en-US" altLang="zh-CN"/>
              <a:t>       </a:t>
            </a:r>
            <a:r>
              <a:rPr>
                <a:effectLst>
                  <a:outerShdw blurRad="38100" dist="19050" dir="2700000" algn="tl" rotWithShape="0">
                    <a:schemeClr val="dk1">
                      <a:alpha val="40000"/>
                    </a:schemeClr>
                  </a:outerShdw>
                </a:effectLst>
                <a:sym typeface="+mn-ea"/>
              </a:rPr>
              <a:t>你们知道什么是互动吗？互动是彼此联系，相互作用的过程的意思。日常中的互动是指社会上个人与个人之间，群体与群体之间等通过语言或其他手段传播信息而发生的相互依赖性行为的过程。</a:t>
            </a:r>
            <a:endParaRPr>
              <a:solidFill>
                <a:schemeClr val="tx1"/>
              </a:solidFill>
              <a:effectLst>
                <a:outerShdw blurRad="38100" dist="19050" dir="2700000" algn="tl" rotWithShape="0">
                  <a:schemeClr val="dk1">
                    <a:alpha val="40000"/>
                  </a:schemeClr>
                </a:outerShdw>
              </a:effectLst>
            </a:endParaRPr>
          </a:p>
          <a:p>
            <a:pPr algn="l">
              <a:lnSpc>
                <a:spcPct val="160000"/>
              </a:lnSpc>
            </a:pPr>
            <a:r>
              <a:rPr>
                <a:effectLst>
                  <a:outerShdw blurRad="38100" dist="19050" dir="2700000" algn="tl" rotWithShape="0">
                    <a:schemeClr val="dk1">
                      <a:alpha val="40000"/>
                    </a:schemeClr>
                  </a:outerShdw>
                </a:effectLst>
                <a:sym typeface="+mn-ea"/>
              </a:rPr>
              <a:t>问题一：</a:t>
            </a:r>
            <a:r>
              <a:rPr>
                <a:effectLst>
                  <a:outerShdw blurRad="38100" dist="19050" dir="2700000" algn="tl" rotWithShape="0">
                    <a:schemeClr val="dk1">
                      <a:alpha val="40000"/>
                    </a:schemeClr>
                  </a:outerShdw>
                </a:effectLst>
                <a:sym typeface="+mn-ea"/>
              </a:rPr>
              <a:t>Scratch里角色之间可以互动的？</a:t>
            </a:r>
            <a:endParaRPr>
              <a:solidFill>
                <a:schemeClr val="tx1"/>
              </a:solidFill>
              <a:effectLst>
                <a:outerShdw blurRad="38100" dist="19050" dir="2700000" algn="tl" rotWithShape="0">
                  <a:schemeClr val="dk1">
                    <a:alpha val="40000"/>
                  </a:schemeClr>
                </a:outerShdw>
              </a:effectLst>
            </a:endParaRPr>
          </a:p>
          <a:p>
            <a:pPr algn="l">
              <a:lnSpc>
                <a:spcPct val="160000"/>
              </a:lnSpc>
            </a:pPr>
            <a:r>
              <a:rPr>
                <a:effectLst>
                  <a:outerShdw blurRad="38100" dist="19050" dir="2700000" algn="tl" rotWithShape="0">
                    <a:schemeClr val="dk1">
                      <a:alpha val="40000"/>
                    </a:schemeClr>
                  </a:outerShdw>
                </a:effectLst>
                <a:sym typeface="+mn-ea"/>
              </a:rPr>
              <a:t>问题二：角色之间可以如何互动？</a:t>
            </a:r>
            <a:endParaRPr>
              <a:solidFill>
                <a:schemeClr val="tx1"/>
              </a:solidFill>
              <a:effectLst>
                <a:outerShdw blurRad="38100" dist="19050" dir="2700000" algn="tl" rotWithShape="0">
                  <a:schemeClr val="dk1">
                    <a:alpha val="40000"/>
                  </a:schemeClr>
                </a:outerShdw>
              </a:effectLst>
            </a:endParaRPr>
          </a:p>
          <a:p>
            <a:pPr algn="l">
              <a:lnSpc>
                <a:spcPct val="160000"/>
              </a:lnSpc>
            </a:pPr>
            <a:r>
              <a:rPr>
                <a:effectLst>
                  <a:outerShdw blurRad="38100" dist="19050" dir="2700000" algn="tl" rotWithShape="0">
                    <a:schemeClr val="dk1">
                      <a:alpha val="40000"/>
                    </a:schemeClr>
                  </a:outerShdw>
                </a:effectLst>
                <a:sym typeface="+mn-ea"/>
              </a:rPr>
              <a:t>问题三：除了角色之间还有其他互动吗？</a:t>
            </a:r>
            <a:endParaRPr>
              <a:solidFill>
                <a:schemeClr val="tx1"/>
              </a:solidFill>
              <a:effectLst>
                <a:outerShdw blurRad="38100" dist="19050" dir="2700000" algn="tl" rotWithShape="0">
                  <a:schemeClr val="dk1">
                    <a:alpha val="40000"/>
                  </a:schemeClr>
                </a:outerShdw>
              </a:effectLst>
            </a:endParaRPr>
          </a:p>
          <a:p>
            <a:pPr algn="l">
              <a:lnSpc>
                <a:spcPct val="160000"/>
              </a:lnSpc>
            </a:pPr>
            <a:r>
              <a:rPr>
                <a:effectLst>
                  <a:outerShdw blurRad="38100" dist="19050" dir="2700000" algn="tl" rotWithShape="0">
                    <a:schemeClr val="dk1">
                      <a:alpha val="40000"/>
                    </a:schemeClr>
                  </a:outerShdw>
                </a:effectLst>
                <a:sym typeface="+mn-ea"/>
              </a:rPr>
              <a:t>问题四：场景之间也可以互动吗？不同的场景怎么切换？</a:t>
            </a:r>
            <a:endParaRPr lang="zh-CN" altLang="en-US"/>
          </a:p>
        </p:txBody>
      </p:sp>
      <p:pic>
        <p:nvPicPr>
          <p:cNvPr id="6" name="图片 5" descr="未标题-8"/>
          <p:cNvPicPr>
            <a:picLocks noChangeAspect="1"/>
          </p:cNvPicPr>
          <p:nvPr/>
        </p:nvPicPr>
        <p:blipFill>
          <a:blip r:embed="rId3"/>
          <a:stretch>
            <a:fillRect/>
          </a:stretch>
        </p:blipFill>
        <p:spPr>
          <a:xfrm>
            <a:off x="7359015" y="3434080"/>
            <a:ext cx="3970020" cy="226504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机器人ppt-09"/>
          <p:cNvPicPr>
            <a:picLocks noChangeAspect="1"/>
          </p:cNvPicPr>
          <p:nvPr/>
        </p:nvPicPr>
        <p:blipFill>
          <a:blip r:embed="rId1"/>
          <a:stretch>
            <a:fillRect/>
          </a:stretch>
        </p:blipFill>
        <p:spPr>
          <a:xfrm>
            <a:off x="7776210" y="19685"/>
            <a:ext cx="4415790" cy="7150735"/>
          </a:xfrm>
          <a:prstGeom prst="rect">
            <a:avLst/>
          </a:prstGeom>
        </p:spPr>
      </p:pic>
      <p:pic>
        <p:nvPicPr>
          <p:cNvPr id="9" name="图片 8" descr="机器人ppt-08"/>
          <p:cNvPicPr>
            <a:picLocks noChangeAspect="1"/>
          </p:cNvPicPr>
          <p:nvPr/>
        </p:nvPicPr>
        <p:blipFill>
          <a:blip r:embed="rId2"/>
          <a:stretch>
            <a:fillRect/>
          </a:stretch>
        </p:blipFill>
        <p:spPr>
          <a:xfrm>
            <a:off x="0" y="99695"/>
            <a:ext cx="4437380" cy="6658610"/>
          </a:xfrm>
          <a:prstGeom prst="rect">
            <a:avLst/>
          </a:prstGeom>
        </p:spPr>
      </p:pic>
      <p:sp>
        <p:nvSpPr>
          <p:cNvPr id="2" name="标题 1"/>
          <p:cNvSpPr>
            <a:spLocks noGrp="1"/>
          </p:cNvSpPr>
          <p:nvPr>
            <p:ph type="title"/>
          </p:nvPr>
        </p:nvSpPr>
        <p:spPr>
          <a:xfrm>
            <a:off x="4820920" y="304800"/>
            <a:ext cx="2202815" cy="705485"/>
          </a:xfrm>
        </p:spPr>
        <p:txBody>
          <a:bodyPr/>
          <a:p>
            <a:r>
              <a:rPr lang="zh-CN" altLang="en-US"/>
              <a:t>任务讨论</a:t>
            </a:r>
            <a:endParaRPr lang="zh-CN" altLang="en-US"/>
          </a:p>
        </p:txBody>
      </p:sp>
      <p:sp>
        <p:nvSpPr>
          <p:cNvPr id="8" name="文本框 7"/>
          <p:cNvSpPr txBox="1"/>
          <p:nvPr/>
        </p:nvSpPr>
        <p:spPr>
          <a:xfrm>
            <a:off x="1505585" y="3134360"/>
            <a:ext cx="3631565" cy="922020"/>
          </a:xfrm>
          <a:prstGeom prst="rect">
            <a:avLst/>
          </a:prstGeom>
          <a:noFill/>
        </p:spPr>
        <p:txBody>
          <a:bodyPr wrap="square" rtlCol="0" anchor="t">
            <a:spAutoFit/>
          </a:bodyPr>
          <a:p>
            <a:r>
              <a:rPr lang="en-US" altLang="zh-CN"/>
              <a:t>        </a:t>
            </a:r>
            <a:r>
              <a:rPr lang="zh-CN" altLang="en-US">
                <a:sym typeface="+mn-ea"/>
              </a:rPr>
              <a:t>我们现在来做一个两只小猫打篮球的互动小动画</a:t>
            </a:r>
            <a:endParaRPr lang="zh-CN" altLang="en-US" b="0"/>
          </a:p>
          <a:p>
            <a:endParaRPr lang="zh-CN" altLang="en-US"/>
          </a:p>
        </p:txBody>
      </p:sp>
      <p:pic>
        <p:nvPicPr>
          <p:cNvPr id="5" name="图片 4"/>
          <p:cNvPicPr/>
          <p:nvPr/>
        </p:nvPicPr>
        <p:blipFill>
          <a:blip r:embed="rId3"/>
          <a:stretch>
            <a:fillRect/>
          </a:stretch>
        </p:blipFill>
        <p:spPr>
          <a:xfrm>
            <a:off x="5791200" y="1751965"/>
            <a:ext cx="4930775" cy="4322445"/>
          </a:xfrm>
          <a:prstGeom prst="rect">
            <a:avLst/>
          </a:prstGeom>
          <a:noFill/>
          <a:ln w="9525">
            <a:no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67955" y="0"/>
            <a:ext cx="4415790" cy="7150735"/>
          </a:xfrm>
          <a:prstGeom prst="rect">
            <a:avLst/>
          </a:prstGeom>
        </p:spPr>
      </p:pic>
      <p:sp>
        <p:nvSpPr>
          <p:cNvPr id="2" name="标题 1"/>
          <p:cNvSpPr>
            <a:spLocks noGrp="1"/>
          </p:cNvSpPr>
          <p:nvPr>
            <p:ph type="title"/>
          </p:nvPr>
        </p:nvSpPr>
        <p:spPr>
          <a:xfrm>
            <a:off x="4636770" y="285750"/>
            <a:ext cx="3131185" cy="897890"/>
          </a:xfrm>
        </p:spPr>
        <p:txBody>
          <a:bodyPr>
            <a:normAutofit/>
          </a:bodyPr>
          <a:p>
            <a:r>
              <a:rPr lang="zh-CN" altLang="en-US">
                <a:sym typeface="+mn-ea"/>
              </a:rPr>
              <a:t>编程逻辑</a:t>
            </a:r>
            <a:endParaRPr lang="zh-CN" altLang="en-US"/>
          </a:p>
        </p:txBody>
      </p:sp>
      <p:sp>
        <p:nvSpPr>
          <p:cNvPr id="3" name="内容占位符 2"/>
          <p:cNvSpPr>
            <a:spLocks noGrp="1"/>
          </p:cNvSpPr>
          <p:nvPr>
            <p:ph idx="1"/>
          </p:nvPr>
        </p:nvSpPr>
        <p:spPr>
          <a:xfrm>
            <a:off x="1515745" y="1386840"/>
            <a:ext cx="9373870" cy="1746250"/>
          </a:xfrm>
        </p:spPr>
        <p:txBody>
          <a:bodyPr>
            <a:normAutofit/>
          </a:bodyPr>
          <a:p>
            <a:pPr marL="0" indent="0" algn="l">
              <a:lnSpc>
                <a:spcPct val="130000"/>
              </a:lnSpc>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第一步</a:t>
            </a:r>
            <a:r>
              <a:rPr lang="en-US" altLang="zh-CN" b="1">
                <a:latin typeface="微软雅黑" panose="020B0503020204020204" pitchFamily="34" charset="-122"/>
                <a:cs typeface="微软雅黑" panose="020B0503020204020204" pitchFamily="34" charset="-122"/>
                <a:sym typeface="+mn-ea"/>
              </a:rPr>
              <a:t>背景选择，选择篮球场，三个角色—</a:t>
            </a:r>
            <a:r>
              <a:rPr lang="zh-CN" altLang="en-US" b="1">
                <a:latin typeface="微软雅黑" panose="020B0503020204020204" pitchFamily="34" charset="-122"/>
                <a:cs typeface="微软雅黑" panose="020B0503020204020204" pitchFamily="34" charset="-122"/>
                <a:sym typeface="+mn-ea"/>
              </a:rPr>
              <a:t>黄猫、灰猫、篮球</a:t>
            </a:r>
            <a:endParaRPr lang="en-US" altLang="zh-CN" b="1">
              <a:latin typeface="微软雅黑" panose="020B0503020204020204" pitchFamily="34" charset="-122"/>
              <a:cs typeface="微软雅黑" panose="020B0503020204020204" pitchFamily="34" charset="-122"/>
            </a:endParaRPr>
          </a:p>
          <a:p>
            <a:pPr marL="0" indent="0" algn="l">
              <a:lnSpc>
                <a:spcPct val="130000"/>
              </a:lnSpc>
            </a:pPr>
            <a:r>
              <a:rPr lang="en-US" altLang="zh-CN" b="1">
                <a:latin typeface="微软雅黑" panose="020B0503020204020204" pitchFamily="34" charset="-122"/>
                <a:cs typeface="微软雅黑" panose="020B0503020204020204" pitchFamily="34" charset="-122"/>
                <a:sym typeface="+mn-ea"/>
              </a:rPr>
              <a:t>脚本故事：小黄猫把球传给灰色的猫，灰色的猫投篮得分。注意：球会有一个上升下</a:t>
            </a:r>
            <a:r>
              <a:rPr lang="zh-CN" altLang="en-US" b="1">
                <a:latin typeface="微软雅黑" panose="020B0503020204020204" pitchFamily="34" charset="-122"/>
                <a:cs typeface="微软雅黑" panose="020B0503020204020204" pitchFamily="34" charset="-122"/>
                <a:sym typeface="+mn-ea"/>
              </a:rPr>
              <a:t>落</a:t>
            </a:r>
            <a:r>
              <a:rPr lang="en-US" altLang="zh-CN" b="1">
                <a:latin typeface="微软雅黑" panose="020B0503020204020204" pitchFamily="34" charset="-122"/>
                <a:cs typeface="微软雅黑" panose="020B0503020204020204" pitchFamily="34" charset="-122"/>
                <a:sym typeface="+mn-ea"/>
              </a:rPr>
              <a:t>的过程</a:t>
            </a:r>
            <a:endParaRPr lang="en-US" altLang="zh-CN" b="1">
              <a:latin typeface="微软雅黑" panose="020B0503020204020204" pitchFamily="34" charset="-122"/>
              <a:cs typeface="微软雅黑" panose="020B0503020204020204" pitchFamily="34" charset="-122"/>
            </a:endParaRPr>
          </a:p>
          <a:p>
            <a:pPr marL="0" indent="0" algn="l">
              <a:buNone/>
            </a:pPr>
            <a:endParaRPr lang="en-US" altLang="zh-CN" b="1">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3664585" y="2595245"/>
            <a:ext cx="4862195" cy="364934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
        <p:nvSpPr>
          <p:cNvPr id="2" name="标题 1"/>
          <p:cNvSpPr>
            <a:spLocks noGrp="1"/>
          </p:cNvSpPr>
          <p:nvPr>
            <p:ph type="title"/>
          </p:nvPr>
        </p:nvSpPr>
        <p:spPr>
          <a:xfrm>
            <a:off x="4636770" y="285750"/>
            <a:ext cx="3131185" cy="897890"/>
          </a:xfrm>
        </p:spPr>
        <p:txBody>
          <a:bodyPr>
            <a:normAutofit/>
          </a:bodyPr>
          <a:p>
            <a:r>
              <a:rPr lang="zh-CN" altLang="en-US">
                <a:sym typeface="+mn-ea"/>
              </a:rPr>
              <a:t>编程逻辑</a:t>
            </a:r>
            <a:endParaRPr lang="zh-CN" altLang="en-US"/>
          </a:p>
        </p:txBody>
      </p:sp>
      <p:sp>
        <p:nvSpPr>
          <p:cNvPr id="3" name="内容占位符 2"/>
          <p:cNvSpPr>
            <a:spLocks noGrp="1"/>
          </p:cNvSpPr>
          <p:nvPr>
            <p:ph idx="1"/>
          </p:nvPr>
        </p:nvSpPr>
        <p:spPr>
          <a:xfrm>
            <a:off x="1409065" y="1120140"/>
            <a:ext cx="9373870" cy="2243455"/>
          </a:xfrm>
        </p:spPr>
        <p:txBody>
          <a:bodyPr>
            <a:normAutofit fontScale="90000"/>
          </a:bodyPr>
          <a:p>
            <a:pPr algn="l">
              <a:lnSpc>
                <a:spcPct val="150000"/>
              </a:lnSpc>
            </a:pP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第</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二</a:t>
            </a:r>
            <a:r>
              <a:rPr lang="en-US" altLang="zh-CN" b="1">
                <a:solidFill>
                  <a:schemeClr val="tx1">
                    <a:lumMod val="65000"/>
                    <a:lumOff val="35000"/>
                  </a:schemeClr>
                </a:solidFill>
                <a:latin typeface="微软雅黑" panose="020B0503020204020204" pitchFamily="34" charset="-122"/>
                <a:cs typeface="微软雅黑" panose="020B0503020204020204" pitchFamily="34" charset="-122"/>
              </a:rPr>
              <a:t>步</a:t>
            </a:r>
            <a:r>
              <a:rPr lang="zh-CN" altLang="en-US" b="1">
                <a:solidFill>
                  <a:schemeClr val="tx1">
                    <a:lumMod val="65000"/>
                    <a:lumOff val="35000"/>
                  </a:schemeClr>
                </a:solidFill>
                <a:latin typeface="微软雅黑" panose="020B0503020204020204" pitchFamily="34" charset="-122"/>
                <a:cs typeface="微软雅黑" panose="020B0503020204020204" pitchFamily="34" charset="-122"/>
              </a:rPr>
              <a:t>，</a:t>
            </a:r>
            <a:r>
              <a:rPr lang="zh-CN" altLang="en-US" b="1">
                <a:latin typeface="微软雅黑" panose="020B0503020204020204" pitchFamily="34" charset="-122"/>
                <a:cs typeface="微软雅黑" panose="020B0503020204020204" pitchFamily="34" charset="-122"/>
                <a:sym typeface="+mn-ea"/>
              </a:rPr>
              <a:t>给黄猫和灰猫做编程，注意两者之间的互动。</a:t>
            </a:r>
            <a:endParaRPr lang="zh-CN" altLang="en-US" b="1">
              <a:latin typeface="微软雅黑" panose="020B0503020204020204" pitchFamily="34" charset="-122"/>
              <a:cs typeface="微软雅黑" panose="020B0503020204020204" pitchFamily="34" charset="-122"/>
              <a:sym typeface="+mn-ea"/>
            </a:endParaRPr>
          </a:p>
          <a:p>
            <a:pPr algn="l">
              <a:lnSpc>
                <a:spcPct val="150000"/>
              </a:lnSpc>
            </a:pPr>
            <a:r>
              <a:rPr lang="zh-CN" altLang="en-US" b="1">
                <a:latin typeface="微软雅黑" panose="020B0503020204020204" pitchFamily="34" charset="-122"/>
                <a:cs typeface="微软雅黑" panose="020B0503020204020204" pitchFamily="34" charset="-122"/>
                <a:sym typeface="+mn-ea"/>
              </a:rPr>
              <a:t>首先黄猫将球传给灰猫，灰猫进行投球。</a:t>
            </a:r>
            <a:endParaRPr lang="zh-CN" altLang="en-US" b="1">
              <a:latin typeface="微软雅黑" panose="020B0503020204020204" pitchFamily="34" charset="-122"/>
              <a:cs typeface="微软雅黑" panose="020B0503020204020204" pitchFamily="34" charset="-122"/>
              <a:sym typeface="+mn-ea"/>
            </a:endParaRPr>
          </a:p>
          <a:p>
            <a:pPr algn="l">
              <a:lnSpc>
                <a:spcPct val="150000"/>
              </a:lnSpc>
            </a:pPr>
            <a:r>
              <a:rPr lang="zh-CN" altLang="en-US" b="1">
                <a:latin typeface="微软雅黑" panose="020B0503020204020204" pitchFamily="34" charset="-122"/>
                <a:cs typeface="微软雅黑" panose="020B0503020204020204" pitchFamily="34" charset="-122"/>
                <a:sym typeface="+mn-ea"/>
              </a:rPr>
              <a:t>然后黄猫等待时间，等灰猫讲球投进之后，庆祝进球。</a:t>
            </a:r>
            <a:endParaRPr lang="zh-CN" altLang="en-US" b="1">
              <a:latin typeface="微软雅黑" panose="020B0503020204020204" pitchFamily="34" charset="-122"/>
              <a:cs typeface="微软雅黑" panose="020B0503020204020204" pitchFamily="34" charset="-122"/>
              <a:sym typeface="+mn-ea"/>
            </a:endParaRPr>
          </a:p>
          <a:p>
            <a:pPr algn="l">
              <a:lnSpc>
                <a:spcPct val="150000"/>
              </a:lnSpc>
            </a:pPr>
            <a:r>
              <a:rPr lang="zh-CN" altLang="en-US" b="1">
                <a:latin typeface="微软雅黑" panose="020B0503020204020204" pitchFamily="34" charset="-122"/>
                <a:cs typeface="微软雅黑" panose="020B0503020204020204" pitchFamily="34" charset="-122"/>
                <a:sym typeface="+mn-ea"/>
              </a:rPr>
              <a:t>最后可以给黄猫加上气泡话。</a:t>
            </a:r>
            <a:endParaRPr lang="zh-CN" altLang="en-US" b="1">
              <a:latin typeface="微软雅黑" panose="020B0503020204020204" pitchFamily="34" charset="-122"/>
              <a:cs typeface="微软雅黑" panose="020B0503020204020204" pitchFamily="34" charset="-122"/>
              <a:sym typeface="+mn-ea"/>
            </a:endParaRPr>
          </a:p>
          <a:p>
            <a:pPr algn="l">
              <a:lnSpc>
                <a:spcPct val="150000"/>
              </a:lnSpc>
            </a:pPr>
            <a:endParaRPr lang="zh-CN" altLang="en-US" b="1">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3534410" y="3221355"/>
            <a:ext cx="5026025" cy="1268730"/>
          </a:xfrm>
          <a:prstGeom prst="rect">
            <a:avLst/>
          </a:prstGeom>
        </p:spPr>
      </p:pic>
      <p:sp>
        <p:nvSpPr>
          <p:cNvPr id="12" name="文本框 11"/>
          <p:cNvSpPr txBox="1"/>
          <p:nvPr/>
        </p:nvSpPr>
        <p:spPr>
          <a:xfrm>
            <a:off x="2877185" y="3577590"/>
            <a:ext cx="459740" cy="912495"/>
          </a:xfrm>
          <a:prstGeom prst="rect">
            <a:avLst/>
          </a:prstGeom>
          <a:noFill/>
        </p:spPr>
        <p:txBody>
          <a:bodyPr vert="eaVert" wrap="square" rtlCol="0">
            <a:spAutoFit/>
          </a:bodyPr>
          <a:p>
            <a:r>
              <a:rPr lang="zh-CN" altLang="en-US" b="1">
                <a:gradFill>
                  <a:gsLst>
                    <a:gs pos="0">
                      <a:srgbClr val="7B32B2"/>
                    </a:gs>
                    <a:gs pos="100000">
                      <a:srgbClr val="401A5D"/>
                    </a:gs>
                  </a:gsLst>
                  <a:lin scaled="0"/>
                </a:gradFill>
              </a:rPr>
              <a:t>黄猫</a:t>
            </a:r>
            <a:endParaRPr lang="zh-CN" altLang="en-US" b="1">
              <a:gradFill>
                <a:gsLst>
                  <a:gs pos="0">
                    <a:srgbClr val="7B32B2"/>
                  </a:gs>
                  <a:gs pos="100000">
                    <a:srgbClr val="401A5D"/>
                  </a:gs>
                </a:gsLst>
                <a:lin scaled="0"/>
              </a:gradFill>
            </a:endParaRPr>
          </a:p>
        </p:txBody>
      </p:sp>
      <p:sp>
        <p:nvSpPr>
          <p:cNvPr id="13" name="文本框 12"/>
          <p:cNvSpPr txBox="1"/>
          <p:nvPr/>
        </p:nvSpPr>
        <p:spPr>
          <a:xfrm>
            <a:off x="2877185" y="5095875"/>
            <a:ext cx="459740" cy="872490"/>
          </a:xfrm>
          <a:prstGeom prst="rect">
            <a:avLst/>
          </a:prstGeom>
          <a:noFill/>
        </p:spPr>
        <p:txBody>
          <a:bodyPr vert="eaVert" wrap="square" rtlCol="0">
            <a:spAutoFit/>
          </a:bodyPr>
          <a:p>
            <a:r>
              <a:rPr lang="zh-CN" altLang="en-US" b="1">
                <a:solidFill>
                  <a:srgbClr val="7030A0"/>
                </a:solidFill>
              </a:rPr>
              <a:t>灰猫</a:t>
            </a:r>
            <a:endParaRPr lang="zh-CN" altLang="en-US" b="1">
              <a:solidFill>
                <a:srgbClr val="7030A0"/>
              </a:solidFill>
            </a:endParaRPr>
          </a:p>
        </p:txBody>
      </p:sp>
      <p:pic>
        <p:nvPicPr>
          <p:cNvPr id="14" name="图片 13"/>
          <p:cNvPicPr>
            <a:picLocks noChangeAspect="1"/>
          </p:cNvPicPr>
          <p:nvPr/>
        </p:nvPicPr>
        <p:blipFill>
          <a:blip r:embed="rId4"/>
          <a:stretch>
            <a:fillRect/>
          </a:stretch>
        </p:blipFill>
        <p:spPr>
          <a:xfrm>
            <a:off x="3582670" y="4814570"/>
            <a:ext cx="4928870" cy="125285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7.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PP_MARK_KEY" val="cc16b30d-269b-42ae-bc98-c9fe01058e93"/>
  <p:tag name="COMMONDATA" val="eyJoZGlkIjoiZjcwYWMyY2RhYzQyZjA3NmFhMTcwZTZhYTNmYjM4Mz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WPS 演示</Application>
  <PresentationFormat>宽屏</PresentationFormat>
  <Paragraphs>93</Paragraphs>
  <Slides>13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宋体</vt:lpstr>
      <vt:lpstr>Wingdings</vt:lpstr>
      <vt:lpstr>微软雅黑</vt:lpstr>
      <vt:lpstr>Wingdings</vt:lpstr>
      <vt:lpstr>Arial Unicode MS</vt:lpstr>
      <vt:lpstr>Calibri</vt:lpstr>
      <vt:lpstr>Office 主题​​</vt:lpstr>
      <vt:lpstr>Scratch JR编程 </vt:lpstr>
      <vt:lpstr>Scratch JR编程</vt:lpstr>
      <vt:lpstr>超级篮球</vt:lpstr>
      <vt:lpstr>学习目标</vt:lpstr>
      <vt:lpstr>复习和认识</vt:lpstr>
      <vt:lpstr>任务讨论</vt:lpstr>
      <vt:lpstr>任务讨论</vt:lpstr>
      <vt:lpstr>编程逻辑</vt:lpstr>
      <vt:lpstr>编程逻辑</vt:lpstr>
      <vt:lpstr>编程逻辑</vt:lpstr>
      <vt:lpstr>编程逻辑</vt:lpstr>
      <vt:lpstr>扩展延伸</vt:lpstr>
      <vt:lpstr>谢谢欣赏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194</cp:revision>
  <dcterms:created xsi:type="dcterms:W3CDTF">2019-06-19T02:08:00Z</dcterms:created>
  <dcterms:modified xsi:type="dcterms:W3CDTF">2023-03-29T10:01:41Z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740DC83163FF45D681A35074571EC6FC</vt:lpwstr>
  </property>
</Properties>
</file>