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3"/>
    <p:sldId id="269" r:id="rId4"/>
    <p:sldId id="258" r:id="rId5"/>
    <p:sldId id="259" r:id="rId6"/>
    <p:sldId id="300" r:id="rId7"/>
    <p:sldId id="327" r:id="rId8"/>
    <p:sldId id="328" r:id="rId9"/>
    <p:sldId id="329" r:id="rId10"/>
    <p:sldId id="262" r:id="rId11"/>
    <p:sldId id="263" r:id="rId12"/>
    <p:sldId id="330" r:id="rId13"/>
    <p:sldId id="331" r:id="rId14"/>
    <p:sldId id="332" r:id="rId15"/>
    <p:sldId id="337" r:id="rId16"/>
    <p:sldId id="338" r:id="rId17"/>
    <p:sldId id="339" r:id="rId18"/>
    <p:sldId id="340" r:id="rId19"/>
    <p:sldId id="298" r:id="rId20"/>
    <p:sldId id="270" r:id="rId21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86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5.xml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925570" y="925195"/>
            <a:ext cx="7234555" cy="1320800"/>
          </a:xfrm>
        </p:spPr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Scratch JR</a:t>
            </a:r>
            <a:r>
              <a:rPr lang="zh-CN" altLang="en-US">
                <a:sym typeface="+mn-ea"/>
              </a:rPr>
              <a:t>编程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5" name="图片 4" descr="橙色背景卡通企业介绍演示文稿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01115" y="1346200"/>
            <a:ext cx="86518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选择一个星空背景，将火箭【角色】放在合适的位置，最好跟演示图一样。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6495" y="2244725"/>
            <a:ext cx="5663565" cy="42056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01115" y="1346200"/>
            <a:ext cx="865187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接着我们绘制出一个怪物角色，你可以选择使用角色库里面的角色，也可以选择自己来绘制，我这里选择自己绘制，大家视情况而定。注意，这个怪物角色要添加三个。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2190" y="2361565"/>
            <a:ext cx="7816215" cy="43967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01115" y="1346200"/>
            <a:ext cx="865187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再绘制出一个绿色的长方体，需要添加三个这样的角色，再绘制一个黑色的长方体，这个长方体要能够包裹住三个绿色的长方体，整体作为进度条，效果如下：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" y="2430780"/>
            <a:ext cx="3101975" cy="22993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335" y="2430780"/>
            <a:ext cx="3378200" cy="16827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8255" y="2901950"/>
            <a:ext cx="3378835" cy="13385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211060" y="4440555"/>
            <a:ext cx="3912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按照这种方式进行放置，先放好</a:t>
            </a:r>
            <a:endParaRPr lang="zh-CN" altLang="en-US" sz="2000" b="1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375" y="4940300"/>
            <a:ext cx="5067300" cy="9017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93640" y="5973445"/>
            <a:ext cx="4382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旁边写上正在启动中的字样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6245" y="41211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31060" y="1400175"/>
            <a:ext cx="86518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制作场景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配上文字，和增加一个重来按钮，重来按钮的编程如下，其他没有编程。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740" y="1983105"/>
            <a:ext cx="7597140" cy="42729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6245" y="41211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69745" y="1276350"/>
            <a:ext cx="86518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场景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这样配置，不需要任何的编程，添加文字，宇航员角色，改一个适合的背景颜色。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930" y="2033270"/>
            <a:ext cx="8348980" cy="46958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6245" y="41211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69745" y="1276350"/>
            <a:ext cx="86518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接下来就可以给我们这个程序进行编程，火箭的程序还是比较简单的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45" y="1833880"/>
            <a:ext cx="5151755" cy="28054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6245" y="41211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28725" y="1276350"/>
            <a:ext cx="61341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绿色的能量块，一定要先从摆放好的第一个开始编程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1833880"/>
            <a:ext cx="6134100" cy="4756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390" y="2891790"/>
            <a:ext cx="4070350" cy="901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390" y="4553585"/>
            <a:ext cx="3784600" cy="10223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438390" y="2327910"/>
            <a:ext cx="2597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再编第二个</a:t>
            </a:r>
            <a:endParaRPr lang="zh-CN" altLang="en-US" b="1"/>
          </a:p>
        </p:txBody>
      </p:sp>
      <p:sp>
        <p:nvSpPr>
          <p:cNvPr id="12" name="文本框 11"/>
          <p:cNvSpPr txBox="1"/>
          <p:nvPr/>
        </p:nvSpPr>
        <p:spPr>
          <a:xfrm>
            <a:off x="7438390" y="4185285"/>
            <a:ext cx="2145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最后再编第三个</a:t>
            </a:r>
            <a:endParaRPr lang="zh-CN" altLang="en-US" b="1"/>
          </a:p>
        </p:txBody>
      </p:sp>
      <p:sp>
        <p:nvSpPr>
          <p:cNvPr id="13" name="文本框 12"/>
          <p:cNvSpPr txBox="1"/>
          <p:nvPr/>
        </p:nvSpPr>
        <p:spPr>
          <a:xfrm>
            <a:off x="7776210" y="5831205"/>
            <a:ext cx="2457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注意，它们三个程序都不一样！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6245" y="41211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07135" y="1384300"/>
            <a:ext cx="96367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怪物的摆放位置，自己视情况而定，但不要让怪物都重叠在一起哦，而且，要注意，它们三个的程序也都不一样。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20" y="2538730"/>
            <a:ext cx="4660900" cy="15430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020" y="4189095"/>
            <a:ext cx="5080000" cy="14986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960" y="2595880"/>
            <a:ext cx="5035550" cy="14859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367780" y="4343400"/>
            <a:ext cx="3610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观察一下，这三个程序的哪些脚本有所不同？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67780" y="5687695"/>
            <a:ext cx="3448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做完这一步，同学们就算完成了！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26915" y="382905"/>
            <a:ext cx="2202815" cy="705485"/>
          </a:xfrm>
        </p:spPr>
        <p:txBody>
          <a:bodyPr/>
          <a:p>
            <a:r>
              <a:rPr lang="zh-CN" altLang="en-US"/>
              <a:t>扩展延伸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7225" y="1642110"/>
            <a:ext cx="7259955" cy="327723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完成了这个游戏，如果你想制作《植物大战僵尸》的简化版本，是不是就有思路了呢？植物大战僵尸中有一个“小鬼僵尸”，跑得很快的那种，你可以把飞船换成房子，星球变成草坪，外星生物换成小鬼僵尸……下来的就看你的编程功夫啦！创意+审美+编程=完美作品！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355" y="2364740"/>
            <a:ext cx="5123180" cy="1999615"/>
          </a:xfrm>
        </p:spPr>
        <p:txBody>
          <a:bodyPr>
            <a:noAutofit/>
          </a:bodyPr>
          <a:p>
            <a:r>
              <a:rPr lang="zh-CN" altLang="en-US" sz="880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谢谢欣赏</a:t>
            </a:r>
            <a:endParaRPr lang="zh-CN" altLang="en-US" sz="880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2294255"/>
            <a:ext cx="9799320" cy="1190625"/>
          </a:xfrm>
        </p:spPr>
        <p:txBody>
          <a:bodyPr/>
          <a:p>
            <a:r>
              <a:rPr lang="en-US" altLang="zh-CN"/>
              <a:t>Scratch JR</a:t>
            </a:r>
            <a:r>
              <a:rPr lang="zh-CN" altLang="en-US"/>
              <a:t>编程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863975" y="3970020"/>
            <a:ext cx="4744085" cy="610870"/>
          </a:xfrm>
        </p:spPr>
        <p:txBody>
          <a:bodyPr/>
          <a:p>
            <a:r>
              <a:rPr lang="zh-CN" altLang="en-US" b="1"/>
              <a:t>第</a:t>
            </a:r>
            <a:r>
              <a:rPr lang="en-US" altLang="zh-CN" b="1"/>
              <a:t>16</a:t>
            </a:r>
            <a:r>
              <a:rPr lang="zh-CN" altLang="en-US" b="1"/>
              <a:t>节</a:t>
            </a:r>
            <a:r>
              <a:rPr lang="en-US" altLang="zh-CN" b="1"/>
              <a:t> </a:t>
            </a:r>
            <a:r>
              <a:rPr lang="zh-CN" altLang="en-US" b="1"/>
              <a:t>神秘星空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神秘星空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254875" y="1896745"/>
            <a:ext cx="3302635" cy="850900"/>
            <a:chOff x="11425" y="2987"/>
            <a:chExt cx="5201" cy="1340"/>
          </a:xfrm>
        </p:grpSpPr>
        <p:sp>
          <p:nvSpPr>
            <p:cNvPr id="5" name="矩形 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学习目标</a:t>
              </a:r>
              <a:endParaRPr lang="zh-CN" altLang="en-US" sz="32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54875" y="3006725"/>
            <a:ext cx="3303270" cy="851535"/>
            <a:chOff x="11425" y="2987"/>
            <a:chExt cx="5202" cy="1341"/>
          </a:xfrm>
        </p:grpSpPr>
        <p:sp>
          <p:nvSpPr>
            <p:cNvPr id="9" name="矩形 8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任务讨论</a:t>
              </a:r>
              <a:endParaRPr lang="zh-CN" altLang="en-US" sz="3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54875" y="4116705"/>
            <a:ext cx="3303270" cy="851535"/>
            <a:chOff x="11425" y="2987"/>
            <a:chExt cx="5202" cy="1341"/>
          </a:xfrm>
        </p:grpSpPr>
        <p:sp>
          <p:nvSpPr>
            <p:cNvPr id="12" name="矩形 11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编程逻辑</a:t>
              </a:r>
              <a:endParaRPr lang="zh-CN" altLang="en-US" sz="3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54875" y="5226685"/>
            <a:ext cx="3303270" cy="851535"/>
            <a:chOff x="11425" y="2987"/>
            <a:chExt cx="5202" cy="1341"/>
          </a:xfrm>
        </p:grpSpPr>
        <p:sp>
          <p:nvSpPr>
            <p:cNvPr id="15" name="矩形 1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扩展延伸</a:t>
              </a:r>
              <a:endParaRPr lang="zh-CN" altLang="en-US" sz="3200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0365" y="1572895"/>
            <a:ext cx="3651250" cy="4876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2405" y="590550"/>
            <a:ext cx="2301875" cy="705485"/>
          </a:xfrm>
        </p:spPr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2405" y="1598295"/>
            <a:ext cx="4745990" cy="4759325"/>
          </a:xfrm>
        </p:spPr>
        <p:txBody>
          <a:bodyPr>
            <a:normAutofit lnSpcReduction="10000"/>
          </a:bodyPr>
          <a:p>
            <a:pPr algn="l"/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学习目标：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、学会制作复杂逻辑的编程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、在绘制角色的过程当中，思考该如何实现自己的编程。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、思考该如何绘制出一个能够不断增加能量的进度条。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lvl="0" indent="-228600" algn="l">
              <a:buFont typeface="Arial" panose="020B0604020202020204" pitchFamily="34" charset="0"/>
              <a:buChar char="●"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培养目标：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、提高学生的观察能力。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、提高学生的逻辑思维能力。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、提高学生的编程软件操作能力。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" name="图片 27" descr="新建画布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0710" y="2581910"/>
            <a:ext cx="2576830" cy="2576830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380" y="396240"/>
            <a:ext cx="2301875" cy="705485"/>
          </a:xfrm>
        </p:spPr>
        <p:txBody>
          <a:bodyPr/>
          <a:p>
            <a:r>
              <a:rPr lang="zh-CN" altLang="en-US"/>
              <a:t>课堂扩展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2550" y="1276350"/>
            <a:ext cx="9551670" cy="463105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故事发生在2039年。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你通过自己的努力，以优异的成绩考入国家宇航局，并作为我们国家第一艘飞船超光速“神舟X”的船长，踏上了探索宇宙的旅程。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你的第一个目标是位于半人马座α星C，这颗恒星距离地球4.22光年，被称为“比邻星”。如果乘坐普通的化学动力飞船是一辈子都无法到达这里的，但得益于神舟X最新的曲率驱动引擎，你大约用三个地球月的时间到达了目标星系，并在附近成功发现了一颗存在生命的星球！你怀着欣喜的心情降落在这颗星球表面，带领船员开始采集空气、土壤的标本，并准备向航天控制中心发送报告。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就在这时，在飞船内留守的宇航员小A急切地向你发出了报警信号：船长，发现大批不明生物快速向我们移动，请求撤退！请求撤退！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939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380" y="396240"/>
            <a:ext cx="2301875" cy="705485"/>
          </a:xfrm>
        </p:spPr>
        <p:txBody>
          <a:bodyPr/>
          <a:p>
            <a:r>
              <a:rPr lang="zh-CN" altLang="en-US"/>
              <a:t>课堂扩展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2550" y="1276350"/>
            <a:ext cx="9551670" cy="463105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 sz="1900" b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你马上带领舱外的船员回到飞船上，透过摄像机，你发现飞船外果然有大量的不明生物气势汹汹地像潮水一样涌过来，真的是来者不善！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900" b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“所有船员做好战斗准备！主引擎准备点火！”你沉着冷静地发出了命令。神舟X装备了最新的眩晕炮用于应对这种场景，在飞船的主引擎点火之前，你需要操作眩晕炮将这些不明生物击退，防止它们进入飞船。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900" b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你能带领船员，顺利脱险吗？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939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380" y="396240"/>
            <a:ext cx="2301875" cy="705485"/>
          </a:xfrm>
        </p:spPr>
        <p:txBody>
          <a:bodyPr/>
          <a:p>
            <a:r>
              <a:rPr lang="zh-CN" altLang="en-US"/>
              <a:t>课堂扩展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2550" y="1276350"/>
            <a:ext cx="9551670" cy="463105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 sz="1900" b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你马上带领舱外的船员回到飞船上，透过摄像机，你发现飞船外果然有大量的不明生物气势汹汹地像潮水一样涌过来，真的是来者不善！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900" b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“所有船员做好战斗准备！主引擎准备点火！”你沉着冷静地发出了命令。神舟X装备了最新的眩晕炮用于应对这种场景，在飞船的主引擎点火之前，你需要操作眩晕炮将这些不明生物击退，防止它们进入飞船。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900" b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你能带领船员，顺利脱险吗？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939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380" y="396240"/>
            <a:ext cx="2301875" cy="705485"/>
          </a:xfrm>
        </p:spPr>
        <p:txBody>
          <a:bodyPr/>
          <a:p>
            <a:r>
              <a:rPr lang="zh-CN" altLang="en-US"/>
              <a:t>程序构思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74545" y="1276350"/>
            <a:ext cx="7666355" cy="463105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 sz="19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本节我们做的游戏类似于《植物大战僵尸》这样的塔防型游戏，不过与植物大战僵尸不同，我们没有那么多可以种植的植物来帮助我们防守，而是只能靠我们的双手来点击来势汹汹的敌人。敌人会不断地冲过来，被点击后消失，然后过几秒钟又从头跑过来，如此往复直到引擎启动（即到达指定的时间点）</a:t>
            </a:r>
            <a:endParaRPr lang="zh-CN" altLang="en-US" sz="19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939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68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03700" y="509270"/>
            <a:ext cx="2676525" cy="705485"/>
          </a:xfrm>
        </p:spPr>
        <p:txBody>
          <a:bodyPr>
            <a:normAutofit/>
          </a:bodyPr>
          <a:p>
            <a:r>
              <a:rPr lang="zh-CN" altLang="en-US"/>
              <a:t>复习和认识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2317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"/>
            <a:ext cx="4415790" cy="7150735"/>
          </a:xfrm>
          <a:prstGeom prst="rect">
            <a:avLst/>
          </a:prstGeom>
        </p:spPr>
      </p:pic>
      <p:pic>
        <p:nvPicPr>
          <p:cNvPr id="5" name="图片 4" descr="触碰开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810" y="1706880"/>
            <a:ext cx="1711960" cy="1630045"/>
          </a:xfrm>
          <a:prstGeom prst="rect">
            <a:avLst/>
          </a:prstGeom>
        </p:spPr>
      </p:pic>
      <p:pic>
        <p:nvPicPr>
          <p:cNvPr id="7" name="图片 6" descr="发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070" y="3841750"/>
            <a:ext cx="2123440" cy="1950720"/>
          </a:xfrm>
          <a:prstGeom prst="rect">
            <a:avLst/>
          </a:prstGeom>
        </p:spPr>
      </p:pic>
      <p:pic>
        <p:nvPicPr>
          <p:cNvPr id="8" name="图片 7" descr="接收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860" y="1800860"/>
            <a:ext cx="1712595" cy="1536065"/>
          </a:xfrm>
          <a:prstGeom prst="rect">
            <a:avLst/>
          </a:prstGeom>
        </p:spPr>
      </p:pic>
      <p:pic>
        <p:nvPicPr>
          <p:cNvPr id="14" name="图片 13" descr="说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435" y="1613535"/>
            <a:ext cx="1600200" cy="1624330"/>
          </a:xfrm>
          <a:prstGeom prst="rect">
            <a:avLst/>
          </a:prstGeom>
        </p:spPr>
      </p:pic>
      <p:pic>
        <p:nvPicPr>
          <p:cNvPr id="3" name="图片 2" descr="速度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980" y="1734820"/>
            <a:ext cx="1333500" cy="1482090"/>
          </a:xfrm>
          <a:prstGeom prst="rect">
            <a:avLst/>
          </a:prstGeom>
        </p:spPr>
      </p:pic>
      <p:pic>
        <p:nvPicPr>
          <p:cNvPr id="4" name="图片 3" descr="循环次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0715" y="3861435"/>
            <a:ext cx="2451735" cy="1764665"/>
          </a:xfrm>
          <a:prstGeom prst="rect">
            <a:avLst/>
          </a:prstGeom>
        </p:spPr>
      </p:pic>
      <p:pic>
        <p:nvPicPr>
          <p:cNvPr id="6" name="图片 5" descr="速度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415" y="4105910"/>
            <a:ext cx="1433830" cy="1592580"/>
          </a:xfrm>
          <a:prstGeom prst="rect">
            <a:avLst/>
          </a:prstGeom>
        </p:spPr>
      </p:pic>
      <p:pic>
        <p:nvPicPr>
          <p:cNvPr id="11" name="图片 10" descr="隐身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835" y="3954780"/>
            <a:ext cx="1501775" cy="1577975"/>
          </a:xfrm>
          <a:prstGeom prst="rect">
            <a:avLst/>
          </a:prstGeom>
        </p:spPr>
      </p:pic>
      <p:pic>
        <p:nvPicPr>
          <p:cNvPr id="13" name="图片 12" descr="点击开始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7325" y="1800860"/>
            <a:ext cx="1534160" cy="134937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PP_MARK_KEY" val="54654d71-a303-4992-a3e8-68276bfe8ffe"/>
  <p:tag name="COMMONDATA" val="eyJoZGlkIjoiZjcwYWMyY2RhYzQyZjA3NmFhMTcwZTZhYTNmYjM4Mz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1569</Words>
  <Application>WPS 演示</Application>
  <PresentationFormat>宽屏</PresentationFormat>
  <Paragraphs>110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Scratch JR编程 </vt:lpstr>
      <vt:lpstr>Scratch JR编程</vt:lpstr>
      <vt:lpstr>神秘星空</vt:lpstr>
      <vt:lpstr>学习目标</vt:lpstr>
      <vt:lpstr>课堂扩展</vt:lpstr>
      <vt:lpstr>课堂扩展</vt:lpstr>
      <vt:lpstr>课堂扩展</vt:lpstr>
      <vt:lpstr>程序构思</vt:lpstr>
      <vt:lpstr>复习和认识</vt:lpstr>
      <vt:lpstr>动手制作</vt:lpstr>
      <vt:lpstr>动手制作</vt:lpstr>
      <vt:lpstr>动手制作</vt:lpstr>
      <vt:lpstr>动手制作</vt:lpstr>
      <vt:lpstr>动手制作</vt:lpstr>
      <vt:lpstr>动手制作</vt:lpstr>
      <vt:lpstr>动手制作</vt:lpstr>
      <vt:lpstr>动手制作</vt:lpstr>
      <vt:lpstr>扩展延伸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187</cp:revision>
  <dcterms:created xsi:type="dcterms:W3CDTF">2019-06-19T02:08:00Z</dcterms:created>
  <dcterms:modified xsi:type="dcterms:W3CDTF">2023-03-29T10:06:31Z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7774FA499DF74E02B93DB2FC79358FA4</vt:lpwstr>
  </property>
</Properties>
</file>