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3"/>
    <p:sldId id="269" r:id="rId4"/>
    <p:sldId id="258" r:id="rId5"/>
    <p:sldId id="259" r:id="rId6"/>
    <p:sldId id="300" r:id="rId7"/>
    <p:sldId id="328" r:id="rId8"/>
    <p:sldId id="312" r:id="rId9"/>
    <p:sldId id="262" r:id="rId10"/>
    <p:sldId id="263" r:id="rId11"/>
    <p:sldId id="329" r:id="rId12"/>
    <p:sldId id="330" r:id="rId13"/>
    <p:sldId id="331" r:id="rId14"/>
    <p:sldId id="298" r:id="rId15"/>
    <p:sldId id="270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0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8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image" Target="../media/image2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925570" y="925195"/>
            <a:ext cx="7234555" cy="1320800"/>
          </a:xfrm>
        </p:spPr>
        <p:txBody>
          <a:bodyPr>
            <a:normAutofit fontScale="90000"/>
          </a:bodyPr>
          <a:p>
            <a:r>
              <a:rPr lang="en-US" altLang="zh-CN">
                <a:sym typeface="+mn-ea"/>
              </a:rPr>
              <a:t>Scratch JR</a:t>
            </a:r>
            <a:r>
              <a:rPr lang="zh-CN" altLang="en-US">
                <a:sym typeface="+mn-ea"/>
              </a:rPr>
              <a:t>编程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5" name="图片 4" descr="橙色背景卡通企业介绍演示文稿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14395" y="1121410"/>
            <a:ext cx="53638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利用矩形工具来制作出一片雪花，大家也可以开动脑筋选择自己的方法！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255" y="1925320"/>
            <a:ext cx="8189595" cy="46062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14395" y="1121410"/>
            <a:ext cx="53638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将诗放在我们的空白区，放置很多的雪花角色，可以按照自己的心情进行设计。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395" y="1978025"/>
            <a:ext cx="5787390" cy="43427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14395" y="1121410"/>
            <a:ext cx="53638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除了红色框内的程序不需要每个雪花都放，其他的雪花都要编上这四个程序哦，我们可以一个一个复制进去。我们可以录上自己朗诵的声音，加上喜欢的音乐哦！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395" y="2539365"/>
            <a:ext cx="7310755" cy="41116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26915" y="382905"/>
            <a:ext cx="2202815" cy="705485"/>
          </a:xfrm>
        </p:spPr>
        <p:txBody>
          <a:bodyPr/>
          <a:p>
            <a:r>
              <a:rPr lang="zh-CN" altLang="en-US"/>
              <a:t>扩展延伸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22755" y="1556385"/>
            <a:ext cx="7810500" cy="327723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本节实现了一个简单的动画作品，对于诗词类的作品动画，更多在于表现意境，所以一定要有好的素材、精心的场景设计、优美的音乐——再加上创意无限的头脑！</a:t>
            </a:r>
            <a:endParaRPr lang="zh-CN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endParaRPr lang="zh-CN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试着从你的语文课本中找一首古诗，做成动画作品吧！</a:t>
            </a:r>
            <a:endParaRPr lang="zh-CN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93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8355" y="2364740"/>
            <a:ext cx="5123180" cy="1999615"/>
          </a:xfrm>
        </p:spPr>
        <p:txBody>
          <a:bodyPr>
            <a:noAutofit/>
          </a:bodyPr>
          <a:p>
            <a:r>
              <a:rPr lang="zh-CN" altLang="en-US" sz="880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谢谢欣赏</a:t>
            </a:r>
            <a:endParaRPr lang="zh-CN" altLang="en-US" sz="880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 descr="7b0a20202020227461726765744d6f64756c65223a20226b6f6e6c696e65666f6e7473220a7d0a"/>
          <p:cNvSpPr>
            <a:spLocks noGrp="1"/>
          </p:cNvSpPr>
          <p:nvPr>
            <p:ph idx="1"/>
          </p:nvPr>
        </p:nvSpPr>
        <p:spPr>
          <a:xfrm>
            <a:off x="2260600" y="1534160"/>
            <a:ext cx="8145145" cy="4258945"/>
          </a:xfrm>
        </p:spPr>
        <p:txBody>
          <a:bodyPr>
            <a:normAutofit/>
          </a:bodyPr>
          <a:p>
            <a:pPr indent="0">
              <a:lnSpc>
                <a:spcPct val="130000"/>
              </a:lnSpc>
            </a:pPr>
            <a:endParaRPr lang="zh-CN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285" y="-292735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80" y="2294255"/>
            <a:ext cx="9799320" cy="1190625"/>
          </a:xfrm>
        </p:spPr>
        <p:txBody>
          <a:bodyPr/>
          <a:p>
            <a:r>
              <a:rPr lang="en-US" altLang="zh-CN"/>
              <a:t>Scratch JR</a:t>
            </a:r>
            <a:r>
              <a:rPr lang="zh-CN" altLang="en-US"/>
              <a:t>编程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863975" y="3970020"/>
            <a:ext cx="4744085" cy="610870"/>
          </a:xfrm>
        </p:spPr>
        <p:txBody>
          <a:bodyPr/>
          <a:p>
            <a:r>
              <a:rPr lang="zh-CN" altLang="en-US" b="1"/>
              <a:t>第</a:t>
            </a:r>
            <a:r>
              <a:rPr lang="en-US" altLang="zh-CN" b="1"/>
              <a:t>19</a:t>
            </a:r>
            <a:r>
              <a:rPr lang="zh-CN" altLang="en-US" b="1"/>
              <a:t>节</a:t>
            </a:r>
            <a:r>
              <a:rPr lang="en-US" altLang="zh-CN" b="1"/>
              <a:t> </a:t>
            </a:r>
            <a:r>
              <a:rPr lang="zh-CN" altLang="en-US" b="1"/>
              <a:t>咏梅</a:t>
            </a:r>
            <a:endParaRPr lang="zh-CN" altLang="en-US" b="1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/>
              <a:t>咏梅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254875" y="1896745"/>
            <a:ext cx="3302635" cy="850900"/>
            <a:chOff x="11425" y="2987"/>
            <a:chExt cx="5201" cy="1340"/>
          </a:xfrm>
        </p:grpSpPr>
        <p:sp>
          <p:nvSpPr>
            <p:cNvPr id="5" name="矩形 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学习目标</a:t>
              </a:r>
              <a:endParaRPr lang="zh-CN" altLang="en-US" sz="32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54875" y="3006725"/>
            <a:ext cx="3303270" cy="851535"/>
            <a:chOff x="11425" y="2987"/>
            <a:chExt cx="5202" cy="1341"/>
          </a:xfrm>
        </p:grpSpPr>
        <p:sp>
          <p:nvSpPr>
            <p:cNvPr id="9" name="矩形 8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任务讨论</a:t>
              </a:r>
              <a:endParaRPr lang="zh-CN" altLang="en-US" sz="32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254875" y="4116705"/>
            <a:ext cx="3303270" cy="851535"/>
            <a:chOff x="11425" y="2987"/>
            <a:chExt cx="5202" cy="1341"/>
          </a:xfrm>
        </p:grpSpPr>
        <p:sp>
          <p:nvSpPr>
            <p:cNvPr id="12" name="矩形 11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编程逻辑</a:t>
              </a:r>
              <a:endParaRPr lang="zh-CN" altLang="en-US" sz="32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54875" y="5226685"/>
            <a:ext cx="3303270" cy="851535"/>
            <a:chOff x="11425" y="2987"/>
            <a:chExt cx="5202" cy="1341"/>
          </a:xfrm>
        </p:grpSpPr>
        <p:sp>
          <p:nvSpPr>
            <p:cNvPr id="15" name="矩形 1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扩展延伸</a:t>
              </a:r>
              <a:endParaRPr lang="zh-CN" altLang="en-US" sz="3200"/>
            </a:p>
          </p:txBody>
        </p:sp>
      </p:grpSp>
      <p:pic>
        <p:nvPicPr>
          <p:cNvPr id="17" name="图片 16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896745"/>
            <a:ext cx="6427470" cy="41808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2495" y="450215"/>
            <a:ext cx="2301875" cy="705485"/>
          </a:xfrm>
        </p:spPr>
        <p:txBody>
          <a:bodyPr/>
          <a:p>
            <a:r>
              <a:rPr lang="zh-CN" altLang="en-US"/>
              <a:t>学习目标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2405" y="1598295"/>
            <a:ext cx="4745990" cy="3929380"/>
          </a:xfrm>
        </p:spPr>
        <p:txBody>
          <a:bodyPr>
            <a:normAutofit lnSpcReduction="20000"/>
          </a:bodyPr>
          <a:p>
            <a:pPr algn="l"/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学习目标：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、学习现代诗卜算子</a:t>
            </a:r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咏梅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、尝试自己制作一个带有梅花和冬季的背景。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、了解这首诗的创作背景。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培养目标：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、提高学生的观察能力。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、提高学生的逻辑思维能力。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、提高学生的编程软件操作能力。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8" name="图片 27" descr="新建画布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0710" y="2581910"/>
            <a:ext cx="2576830" cy="2576830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7380" y="396240"/>
            <a:ext cx="2301875" cy="705485"/>
          </a:xfrm>
        </p:spPr>
        <p:txBody>
          <a:bodyPr/>
          <a:p>
            <a:r>
              <a:rPr lang="zh-CN" altLang="en-US"/>
              <a:t>课堂扩展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0335" y="34607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92530" y="1228725"/>
            <a:ext cx="920242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今天我们要做一篇与“梅花”有关的作品。</a:t>
            </a:r>
            <a:endParaRPr lang="zh-CN" altLang="en-US" sz="2000"/>
          </a:p>
          <a:p>
            <a:r>
              <a:rPr lang="zh-CN" altLang="en-US" sz="2000"/>
              <a:t>梅花是中国十大名花之首，与兰花、竹子、菊花一起列为四君子，与松、竹并称为“岁寒三友”。在严寒中，梅开百花之先，独天下而春，所以在中国传统文化中，梅花往往被用来代表高洁、坚强、谦虚的品格，激励人们立志奋发——“宝剑锋从磨砺出，梅花香自苦寒来”。</a:t>
            </a:r>
            <a:endParaRPr lang="zh-CN" altLang="en-US" sz="2000"/>
          </a:p>
          <a:p>
            <a:r>
              <a:rPr lang="zh-CN" altLang="en-US" sz="2000"/>
              <a:t>古往今来的艺术家们创作了不计其数的诗词和绘画作品，来表现梅花、赞美梅花、歌颂梅花。北宋诗人林逋的《山园小梅》诗中“疏影横斜水清浅，暗香浮动月黄昏”两句，写照传神、言近旨远，被誉为千古咏梅绝唱；现代毛主席的《卜算子·咏梅》词作中最后两句——“待到山花烂漫时，她在丛中笑”，将梅花的自然美与人的德善美有机地融为一，达到了“天人合一”的至高境界。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《卜算子·咏梅》在我们四年级的时候会学到，卜算子，词牌名，又名“卜算子令”“百尺楼”“眉峰碧”“楚天遥”等。以苏轼《卜算子·黄州定慧院寓居作》为正体。另有双调四十四字，前后段各四句、三仄韵；双调四十五字，前段四句两仄韵，后段四句三仄韵等变体。</a:t>
            </a:r>
            <a:endParaRPr lang="zh-CN" altLang="en-US" sz="2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7380" y="396240"/>
            <a:ext cx="2301875" cy="705485"/>
          </a:xfrm>
        </p:spPr>
        <p:txBody>
          <a:bodyPr/>
          <a:p>
            <a:r>
              <a:rPr lang="zh-CN" altLang="en-US"/>
              <a:t>课堂扩展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0335" y="34607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10865" y="2252980"/>
            <a:ext cx="495554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>
                <a:sym typeface="+mn-ea"/>
              </a:rPr>
              <a:t>卜算子·咏梅</a:t>
            </a:r>
            <a:endParaRPr lang="zh-CN" altLang="en-US" sz="2400">
              <a:sym typeface="+mn-ea"/>
            </a:endParaRPr>
          </a:p>
          <a:p>
            <a:pPr algn="ctr"/>
            <a:r>
              <a:rPr lang="zh-CN" altLang="en-US" sz="2400">
                <a:sym typeface="+mn-ea"/>
              </a:rPr>
              <a:t>毛泽东 </a:t>
            </a:r>
            <a:endParaRPr lang="zh-CN" altLang="en-US" sz="2400">
              <a:sym typeface="+mn-ea"/>
            </a:endParaRPr>
          </a:p>
          <a:p>
            <a:pPr algn="ctr"/>
            <a:r>
              <a:rPr lang="zh-CN" altLang="en-US" sz="2400">
                <a:sym typeface="+mn-ea"/>
              </a:rPr>
              <a:t>风雨送春归，飞雪迎春到。 </a:t>
            </a:r>
            <a:endParaRPr lang="zh-CN" altLang="en-US" sz="2400">
              <a:sym typeface="+mn-ea"/>
            </a:endParaRPr>
          </a:p>
          <a:p>
            <a:pPr algn="ctr"/>
            <a:r>
              <a:rPr lang="zh-CN" altLang="en-US" sz="2400">
                <a:sym typeface="+mn-ea"/>
              </a:rPr>
              <a:t>已是悬崖百丈冰，犹有花枝俏。 </a:t>
            </a:r>
            <a:endParaRPr lang="zh-CN" altLang="en-US" sz="2400">
              <a:sym typeface="+mn-ea"/>
            </a:endParaRPr>
          </a:p>
          <a:p>
            <a:pPr algn="ctr"/>
            <a:r>
              <a:rPr lang="zh-CN" altLang="en-US" sz="2400">
                <a:sym typeface="+mn-ea"/>
              </a:rPr>
              <a:t>俏也不争春，只把春来报。 </a:t>
            </a:r>
            <a:endParaRPr lang="zh-CN" altLang="en-US" sz="2400">
              <a:sym typeface="+mn-ea"/>
            </a:endParaRPr>
          </a:p>
          <a:p>
            <a:pPr algn="ctr"/>
            <a:r>
              <a:rPr lang="zh-CN" altLang="en-US" sz="2400">
                <a:sym typeface="+mn-ea"/>
              </a:rPr>
              <a:t>待到山花烂漫时，她在丛中笑。</a:t>
            </a:r>
            <a:endParaRPr lang="zh-CN" altLang="en-US" sz="24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880" y="353060"/>
            <a:ext cx="2301875" cy="705485"/>
          </a:xfrm>
        </p:spPr>
        <p:txBody>
          <a:bodyPr/>
          <a:p>
            <a:r>
              <a:rPr lang="zh-CN" altLang="en-US"/>
              <a:t>程序构思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51915" y="1276350"/>
            <a:ext cx="9120505" cy="463105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要表现诗中梅花的品格，最好的方法就是用雪来映衬。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我们可以选择一幅与梅花有关的背景图，加入大雪纷飞的动画效果和悠扬动听的音乐，就可以成为优美的动画作品。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9390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03700" y="509270"/>
            <a:ext cx="2676525" cy="705485"/>
          </a:xfrm>
        </p:spPr>
        <p:txBody>
          <a:bodyPr>
            <a:normAutofit/>
          </a:bodyPr>
          <a:p>
            <a:r>
              <a:rPr lang="zh-CN" altLang="en-US"/>
              <a:t>复习和认识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0" y="23177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"/>
            <a:ext cx="4415790" cy="7150735"/>
          </a:xfrm>
          <a:prstGeom prst="rect">
            <a:avLst/>
          </a:prstGeom>
        </p:spPr>
      </p:pic>
      <p:pic>
        <p:nvPicPr>
          <p:cNvPr id="5" name="图片 4" descr="触碰开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920" y="1753235"/>
            <a:ext cx="1711960" cy="1630045"/>
          </a:xfrm>
          <a:prstGeom prst="rect">
            <a:avLst/>
          </a:prstGeom>
        </p:spPr>
      </p:pic>
      <p:pic>
        <p:nvPicPr>
          <p:cNvPr id="6" name="图片 5" descr="循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230" y="1753235"/>
            <a:ext cx="1759585" cy="1583690"/>
          </a:xfrm>
          <a:prstGeom prst="rect">
            <a:avLst/>
          </a:prstGeom>
        </p:spPr>
      </p:pic>
      <p:pic>
        <p:nvPicPr>
          <p:cNvPr id="7" name="图片 6" descr="发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615" y="3875405"/>
            <a:ext cx="2123440" cy="1950720"/>
          </a:xfrm>
          <a:prstGeom prst="rect">
            <a:avLst/>
          </a:prstGeom>
        </p:spPr>
      </p:pic>
      <p:pic>
        <p:nvPicPr>
          <p:cNvPr id="8" name="图片 7" descr="接收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285" y="3968115"/>
            <a:ext cx="1712595" cy="1536065"/>
          </a:xfrm>
          <a:prstGeom prst="rect">
            <a:avLst/>
          </a:prstGeom>
        </p:spPr>
      </p:pic>
      <p:pic>
        <p:nvPicPr>
          <p:cNvPr id="11" name="图片 10" descr="点击开始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7230" y="3875405"/>
            <a:ext cx="1964690" cy="1727835"/>
          </a:xfrm>
          <a:prstGeom prst="rect">
            <a:avLst/>
          </a:prstGeom>
        </p:spPr>
      </p:pic>
      <p:pic>
        <p:nvPicPr>
          <p:cNvPr id="14" name="图片 13" descr="说话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165" y="1712595"/>
            <a:ext cx="1600200" cy="162433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13760" y="1446530"/>
            <a:ext cx="53638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自己绘制一个背景图，留一处可以放诗的地方。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065" y="2015490"/>
            <a:ext cx="6906895" cy="38849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PP_MARK_KEY" val="d3655558-d138-41e8-92bc-fd228f8d4344"/>
  <p:tag name="COMMONDATA" val="eyJoZGlkIjoiZjcwYWMyY2RhYzQyZjA3NmFhMTcwZTZhYTNmYjM4MzE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1021</Words>
  <Application>WPS 演示</Application>
  <PresentationFormat>宽屏</PresentationFormat>
  <Paragraphs>77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Scratch JR编程 </vt:lpstr>
      <vt:lpstr>Scratch JR编程</vt:lpstr>
      <vt:lpstr>咏梅</vt:lpstr>
      <vt:lpstr>学习目标</vt:lpstr>
      <vt:lpstr>课堂扩展</vt:lpstr>
      <vt:lpstr>课堂扩展</vt:lpstr>
      <vt:lpstr>程序构思</vt:lpstr>
      <vt:lpstr>复习和认识</vt:lpstr>
      <vt:lpstr>动手制作</vt:lpstr>
      <vt:lpstr>动手制作</vt:lpstr>
      <vt:lpstr>动手制作</vt:lpstr>
      <vt:lpstr>动手制作</vt:lpstr>
      <vt:lpstr>扩展延伸</vt:lpstr>
      <vt:lpstr>谢谢欣赏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186</cp:revision>
  <dcterms:created xsi:type="dcterms:W3CDTF">2019-06-19T02:08:00Z</dcterms:created>
  <dcterms:modified xsi:type="dcterms:W3CDTF">2023-03-29T10:10:23Z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7774FA499DF74E02B93DB2FC79358FA4</vt:lpwstr>
  </property>
</Properties>
</file>