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3"/>
    <p:sldId id="269" r:id="rId4"/>
    <p:sldId id="258" r:id="rId5"/>
    <p:sldId id="259" r:id="rId6"/>
    <p:sldId id="300" r:id="rId7"/>
    <p:sldId id="343" r:id="rId8"/>
    <p:sldId id="342" r:id="rId9"/>
    <p:sldId id="312" r:id="rId10"/>
    <p:sldId id="262" r:id="rId11"/>
    <p:sldId id="263" r:id="rId12"/>
    <p:sldId id="344" r:id="rId13"/>
    <p:sldId id="345" r:id="rId14"/>
    <p:sldId id="346" r:id="rId15"/>
    <p:sldId id="347" r:id="rId16"/>
    <p:sldId id="349" r:id="rId17"/>
    <p:sldId id="350" r:id="rId18"/>
    <p:sldId id="298" r:id="rId19"/>
    <p:sldId id="270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6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8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1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4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crj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橙色背景卡通企业介绍演示文稿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57195" y="1276350"/>
            <a:ext cx="76523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利用矩形和圆形制作出一台唱片机背景，注意这里面看起来没有加颜色的地方，实际上是白色哦！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560" y="2145030"/>
            <a:ext cx="7653655" cy="43046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57195" y="1276350"/>
            <a:ext cx="76523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有了唱片机，没有唱片怎么行，让我们再来绘制出一张唱片吧！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注意这个是角色！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195" y="2145030"/>
            <a:ext cx="7652385" cy="44259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5505" y="1276350"/>
            <a:ext cx="974407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你用过唱片机，会知道它有一个叫唱臂的机械装置。平时在一边，播放的时候会放在唱片上，从唱片中获取存储的音乐数据。我们先来画一个竖立的，也就是闲置状态的唱臂，再画一个倾斜的唱臂，倾斜的唱臂就是工作状态。倾斜的唱臂可以直接将原本做好的唱臂进行旋转，就可以快速得到啦！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780" y="2642235"/>
            <a:ext cx="2968625" cy="326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285" y="2647950"/>
            <a:ext cx="3797300" cy="32550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04515" y="1572895"/>
            <a:ext cx="59829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按照图一界面进行摆放，接着将大唱片和倾斜唱臂先进行隐藏，因为我们刚开始可没有听歌，自然也不会有唱片。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05" y="2884170"/>
            <a:ext cx="4733290" cy="35706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0" y="2884170"/>
            <a:ext cx="4714875" cy="35712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45435" y="1534160"/>
            <a:ext cx="63607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接着我们给大唱片还有小猫进行编程，我们给小猫进行编程，让我们来选择自己想听的音乐吧！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" y="2409825"/>
            <a:ext cx="5295900" cy="2049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5" y="2430145"/>
            <a:ext cx="4436745" cy="1803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45435" y="1534160"/>
            <a:ext cx="63607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然后我们给两个唱臂编程，注意垂直的唱臂和倾斜的唱臂，它们俩的隐藏和显示并不一样。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310" y="2891155"/>
            <a:ext cx="3549015" cy="25101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930" y="2891155"/>
            <a:ext cx="4963795" cy="25107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0845" y="1534160"/>
            <a:ext cx="779462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最后我们再做两张小唱片，这两张小唱片他们的编程脚本都是一样的，除了里面的录音开始不一样，但是要注意，里面的录音，要对着自己标注的文字，否则我点击小星星，就会出现播放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K448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2806700"/>
            <a:ext cx="4377055" cy="20840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445" y="2893060"/>
            <a:ext cx="2341880" cy="23006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30800" y="5712460"/>
            <a:ext cx="3729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这样我们的一台唱片机就完成了！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26915" y="382905"/>
            <a:ext cx="2202815" cy="705485"/>
          </a:xfrm>
        </p:spPr>
        <p:txBody>
          <a:bodyPr/>
          <a:p>
            <a:r>
              <a:rPr lang="zh-CN" altLang="en-US"/>
              <a:t>扩展延伸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8375" y="1276350"/>
            <a:ext cx="9911080" cy="4419600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有的小朋友可能会问，为什么我们不能制作一个唱臂，让它在播放时旋转一下放到唱片上呢？这样结束的时候再转回来不就行了吗？这是由于 Scratch Jr的角色旋转中心点不是在它的一端，这就是说当你旋转唱臂的时候，会整体旋转，尾部也会动，这样它就跑到了唱片机外面，这肯定不是我们想要的，所以才用了两种状态的角色来模拟，这也是实现动画的方法之一；</a:t>
            </a:r>
            <a:endParaRPr 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如果你多测试几次，就能发现本程序的一个隐藏Bug：当一首曲子还没放完时，再点另外一个唱片，会出现两首曲子同时播放的情况。你能动动脑筋解决这个问题吗？提示一下，可能要用不同的消息来协调三张唱片的状态……</a:t>
            </a:r>
            <a:endParaRPr 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完成本作品，如果让你做《遇见贝多芬》、《2019流行歌曲串烧》，你不会说自己没思路吧？</a:t>
            </a:r>
            <a:endParaRPr 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8355" y="2364740"/>
            <a:ext cx="5123180" cy="1999615"/>
          </a:xfrm>
        </p:spPr>
        <p:txBody>
          <a:bodyPr>
            <a:noAutofit/>
          </a:bodyPr>
          <a:p>
            <a:r>
              <a:rPr lang="zh-CN" altLang="en-US" sz="880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谢谢欣赏</a:t>
            </a:r>
            <a:endParaRPr lang="zh-CN" altLang="en-US" sz="880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 descr="7b0a20202020227461726765744d6f64756c65223a20226b6f6e6c696e65666f6e7473220a7d0a"/>
          <p:cNvSpPr>
            <a:spLocks noGrp="1"/>
          </p:cNvSpPr>
          <p:nvPr>
            <p:ph idx="1"/>
          </p:nvPr>
        </p:nvSpPr>
        <p:spPr>
          <a:xfrm>
            <a:off x="2260600" y="1534160"/>
            <a:ext cx="8145145" cy="4258945"/>
          </a:xfrm>
        </p:spPr>
        <p:txBody>
          <a:bodyPr>
            <a:normAutofit/>
          </a:bodyPr>
          <a:p>
            <a:pPr indent="0">
              <a:lnSpc>
                <a:spcPct val="130000"/>
              </a:lnSpc>
            </a:pP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2294255"/>
            <a:ext cx="9799320" cy="1190625"/>
          </a:xfrm>
        </p:spPr>
        <p:txBody>
          <a:bodyPr/>
          <a:p>
            <a:r>
              <a:rPr lang="en-US" altLang="zh-CN"/>
              <a:t>Scratch JR</a:t>
            </a:r>
            <a:r>
              <a:rPr lang="zh-CN" altLang="en-US"/>
              <a:t>编程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863975" y="3970020"/>
            <a:ext cx="4744085" cy="610870"/>
          </a:xfrm>
        </p:spPr>
        <p:txBody>
          <a:bodyPr/>
          <a:p>
            <a:r>
              <a:rPr lang="zh-CN" altLang="en-US" b="1"/>
              <a:t>第</a:t>
            </a:r>
            <a:r>
              <a:rPr lang="en-US" altLang="zh-CN" b="1"/>
              <a:t>21</a:t>
            </a:r>
            <a:r>
              <a:rPr lang="zh-CN" altLang="en-US" b="1"/>
              <a:t>节</a:t>
            </a:r>
            <a:r>
              <a:rPr lang="en-US" altLang="zh-CN" b="1"/>
              <a:t> </a:t>
            </a:r>
            <a:r>
              <a:rPr lang="zh-CN" altLang="en-US" b="1"/>
              <a:t>遇见莫扎特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遇见莫扎特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254875" y="1896745"/>
            <a:ext cx="3302635" cy="850900"/>
            <a:chOff x="11425" y="2987"/>
            <a:chExt cx="5201" cy="1340"/>
          </a:xfrm>
        </p:grpSpPr>
        <p:sp>
          <p:nvSpPr>
            <p:cNvPr id="5" name="矩形 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学习目标</a:t>
              </a:r>
              <a:endParaRPr lang="zh-CN" altLang="en-US" sz="32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54875" y="3006725"/>
            <a:ext cx="3303270" cy="851535"/>
            <a:chOff x="11425" y="2987"/>
            <a:chExt cx="5202" cy="1341"/>
          </a:xfrm>
        </p:grpSpPr>
        <p:sp>
          <p:nvSpPr>
            <p:cNvPr id="9" name="矩形 8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任务讨论</a:t>
              </a:r>
              <a:endParaRPr lang="zh-CN" altLang="en-US" sz="3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54875" y="4116705"/>
            <a:ext cx="3303270" cy="851535"/>
            <a:chOff x="11425" y="2987"/>
            <a:chExt cx="5202" cy="1341"/>
          </a:xfrm>
        </p:grpSpPr>
        <p:sp>
          <p:nvSpPr>
            <p:cNvPr id="12" name="矩形 11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编程逻辑</a:t>
              </a:r>
              <a:endParaRPr lang="zh-CN" altLang="en-US" sz="32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54875" y="5226685"/>
            <a:ext cx="3303270" cy="851535"/>
            <a:chOff x="11425" y="2987"/>
            <a:chExt cx="5202" cy="1341"/>
          </a:xfrm>
        </p:grpSpPr>
        <p:sp>
          <p:nvSpPr>
            <p:cNvPr id="15" name="矩形 1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扩展延伸</a:t>
              </a:r>
              <a:endParaRPr lang="zh-CN" altLang="en-US" sz="3200"/>
            </a:p>
          </p:txBody>
        </p:sp>
      </p:grp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1179195" y="1444625"/>
            <a:ext cx="4810125" cy="49714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2495" y="450215"/>
            <a:ext cx="2301875" cy="705485"/>
          </a:xfrm>
        </p:spPr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2405" y="1598295"/>
            <a:ext cx="5650865" cy="4414520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>
                <a:latin typeface="微软雅黑" panose="020B0503020204020204" pitchFamily="34" charset="-122"/>
                <a:cs typeface="微软雅黑" panose="020B0503020204020204" pitchFamily="34" charset="-122"/>
              </a:rPr>
              <a:t>学习目标：</a:t>
            </a: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cs typeface="微软雅黑" panose="020B0503020204020204" pitchFamily="34" charset="-122"/>
              </a:rPr>
              <a:t>、了解莫扎特的生平成就。</a:t>
            </a: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cs typeface="微软雅黑" panose="020B0503020204020204" pitchFamily="34" charset="-122"/>
              </a:rPr>
              <a:t>、聆听莫扎特出名的</a:t>
            </a:r>
            <a:r>
              <a:rPr lang="en-US" altLang="zh-CN">
                <a:latin typeface="微软雅黑" panose="020B0503020204020204" pitchFamily="34" charset="-122"/>
                <a:cs typeface="微软雅黑" panose="020B0503020204020204" pitchFamily="34" charset="-122"/>
              </a:rPr>
              <a:t>K440</a:t>
            </a:r>
            <a:r>
              <a:rPr lang="zh-CN" altLang="en-US">
                <a:latin typeface="微软雅黑" panose="020B0503020204020204" pitchFamily="34" charset="-122"/>
                <a:cs typeface="微软雅黑" panose="020B0503020204020204" pitchFamily="34" charset="-122"/>
              </a:rPr>
              <a:t>编号音乐</a:t>
            </a: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cs typeface="微软雅黑" panose="020B0503020204020204" pitchFamily="34" charset="-122"/>
              </a:rPr>
              <a:t>、学会利用</a:t>
            </a:r>
            <a:r>
              <a:rPr lang="en-US" altLang="zh-CN">
                <a:latin typeface="微软雅黑" panose="020B0503020204020204" pitchFamily="34" charset="-122"/>
                <a:cs typeface="微软雅黑" panose="020B0503020204020204" pitchFamily="34" charset="-122"/>
              </a:rPr>
              <a:t>ScratchJr</a:t>
            </a:r>
            <a:r>
              <a:rPr lang="zh-CN" altLang="en-US">
                <a:latin typeface="微软雅黑" panose="020B0503020204020204" pitchFamily="34" charset="-122"/>
                <a:cs typeface="微软雅黑" panose="020B0503020204020204" pitchFamily="34" charset="-122"/>
              </a:rPr>
              <a:t>来绘制胶片，唱片机。</a:t>
            </a: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培养目标：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、提高学生的观察能力。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、提高学生的逻辑思维能力。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、提高学生的编程软件操作能力。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" name="图片 27" descr="新建画布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0710" y="2581910"/>
            <a:ext cx="2576830" cy="2576830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7380" y="396240"/>
            <a:ext cx="2301875" cy="705485"/>
          </a:xfrm>
        </p:spPr>
        <p:txBody>
          <a:bodyPr/>
          <a:p>
            <a:r>
              <a:rPr lang="zh-CN" altLang="en-US"/>
              <a:t>课堂扩展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0335" y="3460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92530" y="1228725"/>
            <a:ext cx="9202420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000"/>
          </a:p>
          <a:p>
            <a:r>
              <a:rPr lang="zh-CN" altLang="en-US" sz="2000"/>
              <a:t>如果你对音乐感兴趣并且有一定了解，那你不会不知道莫扎特。</a:t>
            </a:r>
            <a:endParaRPr lang="zh-CN" altLang="en-US" sz="2000"/>
          </a:p>
          <a:p>
            <a:r>
              <a:rPr lang="zh-CN" altLang="en-US" sz="2000"/>
              <a:t>莫扎特这个人，在音乐界就是大神中的大神，天才中的天才；或者如果用我们写程序的话说——“Bug般的存在”。</a:t>
            </a:r>
            <a:endParaRPr lang="zh-CN" altLang="en-US" sz="2000"/>
          </a:p>
          <a:p>
            <a:r>
              <a:rPr lang="zh-CN" altLang="en-US" sz="2000"/>
              <a:t>你不信？那说明你不了解这个人。我来告诉你这个人有多牛：生于1756年1月27日，1791年12月5日去世——你没看错，他只活了不到36岁。</a:t>
            </a:r>
            <a:endParaRPr lang="zh-CN" altLang="en-US" sz="2000"/>
          </a:p>
          <a:p>
            <a:r>
              <a:rPr lang="zh-CN" altLang="en-US" sz="2000"/>
              <a:t>但就是这短短的30多年人生，他完美演绎了从神童到大师的成长过程——3岁开始显露音乐天赋，5岁开始谱曲，7岁开始欧洲巡演，15岁获得骑士勋章与乐长头衔。</a:t>
            </a:r>
            <a:endParaRPr lang="zh-CN" altLang="en-US" sz="2000"/>
          </a:p>
          <a:p>
            <a:r>
              <a:rPr lang="zh-CN" altLang="en-US" sz="2000"/>
              <a:t>一般来说，能够演奏家的作曲家少之又少，像贝多芬那样能同时精通小提琴和钢琴基本是凤毛麟角，而莫扎特呢？</a:t>
            </a:r>
            <a:endParaRPr lang="zh-CN" altLang="en-US" sz="2000"/>
          </a:p>
          <a:p>
            <a:r>
              <a:rPr lang="zh-CN" altLang="en-US" sz="2000"/>
              <a:t>他作为演奏家的同时基本上把能写的乐器都写了个遍……难怪伟大的德国诗人歌德曾说莫扎特是“神的创造力在人间的化身”了。</a:t>
            </a:r>
            <a:endParaRPr lang="zh-CN" altLang="en-US" sz="200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2115" y="396240"/>
            <a:ext cx="2517140" cy="705485"/>
          </a:xfrm>
        </p:spPr>
        <p:txBody>
          <a:bodyPr>
            <a:normAutofit fontScale="90000"/>
          </a:bodyPr>
          <a:p>
            <a:r>
              <a:rPr lang="zh-CN" altLang="en-US"/>
              <a:t>了解莫扎特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0335" y="3460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92530" y="1228725"/>
            <a:ext cx="920242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沃尔夫冈·阿玛多伊斯·莫扎特（Wolfgang Amadeus Mozart，1756年1月27日—1791年12月5日），出生于奥地利萨尔茨堡，古典主义时期奥地利作曲家，维也纳古典乐派代表人物之一 。</a:t>
            </a:r>
            <a:endParaRPr lang="zh-CN" altLang="en-US" sz="2000"/>
          </a:p>
          <a:p>
            <a:r>
              <a:rPr lang="zh-CN" altLang="en-US" sz="2000"/>
              <a:t>1761年，首次作曲。1762年，莫扎特及姐姐在父亲的带领下，开始去欧洲各国献演，并获得成功。1764年，创作首部交响曲《降E大调第一交响曲》。1772年，16岁的莫扎特被任命为萨尔茨堡宫廷乐师，结束了长期的旅行演奏生活。1781年，脱离对雇主的依赖，成为历史上最早的自由作曲家。1782年，歌剧《后宫诱逃》在维也纳首演。1784年，完成题献给约瑟夫·海顿的六首弦乐四重奏。1786年，歌剧《费加罗的婚礼》在维也纳首演。1787年，被任命为宫廷作曲家。1791年，歌剧《魔笛》首演；12月5日，莫扎特逝世。</a:t>
            </a:r>
            <a:endParaRPr lang="zh-CN" altLang="en-US" sz="2000"/>
          </a:p>
          <a:p>
            <a:r>
              <a:rPr lang="zh-CN" altLang="en-US" sz="2000"/>
              <a:t>莫扎特在短短的35年生活历程里完成了600余部（首）不同体裁与形式的音乐作品，包括歌剧、交响曲、协奏曲、奏鸣曲、四重奏和其他重奏、重唱作品，大量的器乐小品、独奏曲等，几乎涵盖了当时所有的音乐体裁。他的音乐体现了古典主义时期的风格，完善了多种音乐体裁形式，并与海顿一起，确立了维也纳古典乐派。</a:t>
            </a:r>
            <a:endParaRPr lang="zh-CN" altLang="en-US" sz="2000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7380" y="396240"/>
            <a:ext cx="2301875" cy="705485"/>
          </a:xfrm>
        </p:spPr>
        <p:txBody>
          <a:bodyPr/>
          <a:p>
            <a:r>
              <a:rPr lang="zh-CN" altLang="en-US"/>
              <a:t>课堂扩展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0335" y="3460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8465" y="1228725"/>
            <a:ext cx="81572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莫扎特一生为后人留下了数百篇震撼音乐史的不朽杰作——其中最神秘的当数编号为K448的《D大调双钢琴奏鸣曲》了，根据英国《自然》杂志的论文《音乐和空间任务能力》，听这首曲子能够改善人的智商——这种现象就是全世界广泛传播、产生巨大的社会影响的“莫扎特效应”——还等什么，赶紧去找来听啊！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另外你也许不知道，我们在《一闪一闪亮晶晶》这篇文章中演奏的《小星星》，就是莫扎特作曲的……这次，让我们来做一个音乐播放程序，在K448的旋律中，遇见神秘的莫扎特。</a:t>
            </a:r>
            <a:endParaRPr lang="zh-CN" altLang="en-US" sz="2000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880" y="353060"/>
            <a:ext cx="2301875" cy="705485"/>
          </a:xfrm>
        </p:spPr>
        <p:txBody>
          <a:bodyPr/>
          <a:p>
            <a:r>
              <a:rPr lang="zh-CN" altLang="en-US"/>
              <a:t>程序构思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1915" y="1276350"/>
            <a:ext cx="9120505" cy="484568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为了匹配莫扎特这位大师的古典音乐家气质，我们选择制作一台黑胶唱片机，来播放载有音乐的“唱片”，点击选择不同的唱片，它就为我们播放不同的曲子——我们选择哪些曲子呢？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K448肯定要的，提升智商啊，我都迫不及待想多听几遍了，另外一首就是《小星星变奏曲》（简称小星星）。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这些音乐的素材在很多音乐App中都可以找到，我们主要来实现唱片机的程序。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939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03700" y="509270"/>
            <a:ext cx="2676525" cy="705485"/>
          </a:xfrm>
        </p:spPr>
        <p:txBody>
          <a:bodyPr>
            <a:normAutofit/>
          </a:bodyPr>
          <a:p>
            <a:r>
              <a:rPr lang="zh-CN" altLang="en-US"/>
              <a:t>复习和认识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2317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"/>
            <a:ext cx="4415790" cy="7150735"/>
          </a:xfrm>
          <a:prstGeom prst="rect">
            <a:avLst/>
          </a:prstGeom>
        </p:spPr>
      </p:pic>
      <p:pic>
        <p:nvPicPr>
          <p:cNvPr id="7" name="图片 6" descr="发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0" y="1183640"/>
            <a:ext cx="2123440" cy="1950720"/>
          </a:xfrm>
          <a:prstGeom prst="rect">
            <a:avLst/>
          </a:prstGeom>
        </p:spPr>
      </p:pic>
      <p:pic>
        <p:nvPicPr>
          <p:cNvPr id="8" name="图片 7" descr="接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45" y="1391285"/>
            <a:ext cx="1712595" cy="1536065"/>
          </a:xfrm>
          <a:prstGeom prst="rect">
            <a:avLst/>
          </a:prstGeom>
        </p:spPr>
      </p:pic>
      <p:pic>
        <p:nvPicPr>
          <p:cNvPr id="11" name="图片 10" descr="点击开始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045" y="3756660"/>
            <a:ext cx="1964690" cy="1727835"/>
          </a:xfrm>
          <a:prstGeom prst="rect">
            <a:avLst/>
          </a:prstGeom>
        </p:spPr>
      </p:pic>
      <p:pic>
        <p:nvPicPr>
          <p:cNvPr id="14" name="图片 13" descr="说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9480" y="1303020"/>
            <a:ext cx="1600200" cy="1624330"/>
          </a:xfrm>
          <a:prstGeom prst="rect">
            <a:avLst/>
          </a:prstGeom>
        </p:spPr>
      </p:pic>
      <p:pic>
        <p:nvPicPr>
          <p:cNvPr id="3" name="图片 2" descr="等待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1270" y="3842385"/>
            <a:ext cx="1400175" cy="1642110"/>
          </a:xfrm>
          <a:prstGeom prst="rect">
            <a:avLst/>
          </a:prstGeom>
        </p:spPr>
      </p:pic>
      <p:pic>
        <p:nvPicPr>
          <p:cNvPr id="4" name="图片 3" descr="隐身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5530" y="3877945"/>
            <a:ext cx="1529715" cy="16065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89100" y="3132455"/>
            <a:ext cx="1267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发送信息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977005" y="3121660"/>
            <a:ext cx="1153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接收信息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501130" y="3121660"/>
            <a:ext cx="819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说话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743075" y="5353685"/>
            <a:ext cx="1158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点击开始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203700" y="5342255"/>
            <a:ext cx="772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501130" y="5396865"/>
            <a:ext cx="744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隐藏</a:t>
            </a:r>
            <a:endParaRPr lang="zh-CN" altLang="en-US"/>
          </a:p>
        </p:txBody>
      </p:sp>
      <p:pic>
        <p:nvPicPr>
          <p:cNvPr id="5" name="图片 4" descr="向右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9420" y="1279525"/>
            <a:ext cx="1379220" cy="16249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97875" y="3121660"/>
            <a:ext cx="70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旋转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PP_MARK_KEY" val="1215c59a-11fc-4c2a-8e4c-c3413e75dcff"/>
  <p:tag name="COMMONDATA" val="eyJoZGlkIjoiZjcwYWMyY2RhYzQyZjA3NmFhMTcwZTZhYTNmYjM4MzE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2209</Words>
  <Application>WPS 演示</Application>
  <PresentationFormat>宽屏</PresentationFormat>
  <Paragraphs>111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Scratch JR编程</vt:lpstr>
      <vt:lpstr>遇见莫扎特</vt:lpstr>
      <vt:lpstr>学习目标</vt:lpstr>
      <vt:lpstr>课堂扩展</vt:lpstr>
      <vt:lpstr>了解莫扎特</vt:lpstr>
      <vt:lpstr>课堂扩展</vt:lpstr>
      <vt:lpstr>程序构思</vt:lpstr>
      <vt:lpstr>复习和认识</vt:lpstr>
      <vt:lpstr>动手制作</vt:lpstr>
      <vt:lpstr>动手制作</vt:lpstr>
      <vt:lpstr>动手制作</vt:lpstr>
      <vt:lpstr>动手制作</vt:lpstr>
      <vt:lpstr>动手制作</vt:lpstr>
      <vt:lpstr>动手制作</vt:lpstr>
      <vt:lpstr>动手制作</vt:lpstr>
      <vt:lpstr>扩展延伸</vt:lpstr>
      <vt:lpstr>谢谢欣赏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187</cp:revision>
  <dcterms:created xsi:type="dcterms:W3CDTF">2019-06-19T02:08:00Z</dcterms:created>
  <dcterms:modified xsi:type="dcterms:W3CDTF">2023-03-29T10:13:01Z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7774FA499DF74E02B93DB2FC79358FA4</vt:lpwstr>
  </property>
</Properties>
</file>