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sldIdLst>
    <p:sldId id="430" r:id="rId2"/>
    <p:sldId id="431" r:id="rId3"/>
    <p:sldId id="302" r:id="rId4"/>
    <p:sldId id="339" r:id="rId5"/>
    <p:sldId id="385" r:id="rId6"/>
    <p:sldId id="404" r:id="rId7"/>
    <p:sldId id="406" r:id="rId8"/>
    <p:sldId id="423" r:id="rId9"/>
    <p:sldId id="389" r:id="rId10"/>
    <p:sldId id="401" r:id="rId11"/>
    <p:sldId id="390" r:id="rId12"/>
    <p:sldId id="391" r:id="rId13"/>
    <p:sldId id="392" r:id="rId14"/>
    <p:sldId id="393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6">
          <p15:clr>
            <a:srgbClr val="A4A3A4"/>
          </p15:clr>
        </p15:guide>
        <p15:guide id="2" orient="horz" pos="628">
          <p15:clr>
            <a:srgbClr val="A4A3A4"/>
          </p15:clr>
        </p15:guide>
        <p15:guide id="3" orient="horz" pos="764">
          <p15:clr>
            <a:srgbClr val="A4A3A4"/>
          </p15:clr>
        </p15:guide>
        <p15:guide id="4" orient="horz" pos="3928">
          <p15:clr>
            <a:srgbClr val="A4A3A4"/>
          </p15:clr>
        </p15:guide>
        <p15:guide id="5" pos="4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11"/>
    <a:srgbClr val="FFC000"/>
    <a:srgbClr val="ED7D31"/>
    <a:srgbClr val="EE7D16"/>
    <a:srgbClr val="00B0F0"/>
    <a:srgbClr val="FFC108"/>
    <a:srgbClr val="FFF7EA"/>
    <a:srgbClr val="1465CF"/>
    <a:srgbClr val="1464CE"/>
    <a:srgbClr val="69A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3" autoAdjust="0"/>
    <p:restoredTop sz="95271" autoAdjust="0"/>
  </p:normalViewPr>
  <p:slideViewPr>
    <p:cSldViewPr snapToGrid="0">
      <p:cViewPr varScale="1">
        <p:scale>
          <a:sx n="93" d="100"/>
          <a:sy n="93" d="100"/>
        </p:scale>
        <p:origin x="374" y="72"/>
      </p:cViewPr>
      <p:guideLst>
        <p:guide orient="horz" pos="2276"/>
        <p:guide orient="horz" pos="628"/>
        <p:guide orient="horz" pos="764"/>
        <p:guide orient="horz" pos="3928"/>
        <p:guide pos="42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90015" y="4871326"/>
            <a:ext cx="5156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恐龙乐园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9C39B8A-7C09-3E89-4E81-81FFF769C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70" y="0"/>
            <a:ext cx="6682324" cy="4030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58436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464969" y="1424762"/>
            <a:ext cx="606968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：明明发现恐龙还是不会动耶，帮他找找错误吧！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7506269" y="2481084"/>
            <a:ext cx="356206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明明太粗心了，仔细看看如果那么这个脚本的使用，他们两个是并列关系，都应该放到重复执行里面。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7320" b="1872"/>
          <a:stretch>
            <a:fillRect/>
          </a:stretch>
        </p:blipFill>
        <p:spPr>
          <a:xfrm>
            <a:off x="4618594" y="2036336"/>
            <a:ext cx="2722459" cy="401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侦测模块里面的指令，手柄控制常用的脚本，点击小三角，里面有多种选择。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41571" y="5066715"/>
            <a:ext cx="60043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If</a:t>
            </a:r>
            <a:r>
              <a:rPr lang="zh-CN" altLang="en-US" sz="1600" dirty="0"/>
              <a:t>指令，如果那么是常用的逻辑脚本，通常搭配重复执行脚本使用</a:t>
            </a:r>
            <a:endParaRPr lang="en-US" altLang="zh-CN" sz="1600" b="1" dirty="0">
              <a:solidFill>
                <a:srgbClr val="ED7D31"/>
              </a:solidFill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305" y="1422215"/>
            <a:ext cx="1485714" cy="5904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354" y="3928070"/>
            <a:ext cx="1504111" cy="1037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574814" y="1393958"/>
            <a:ext cx="659801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明明想让恐龙往左边跑的时候，头朝左；往右跑的时候，头朝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右，旋转模式已经设置正确，以下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哪个程序是正确的？（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69200" y="245981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99794" y="245981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74814" y="2225807"/>
            <a:ext cx="670278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070" y="2526321"/>
            <a:ext cx="1989986" cy="36077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533" y="2526321"/>
            <a:ext cx="1895812" cy="3522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539740" y="2783256"/>
            <a:ext cx="5723346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步，默认是面向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90°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t="1708"/>
          <a:stretch>
            <a:fillRect/>
          </a:stretch>
        </p:blipFill>
        <p:spPr>
          <a:xfrm>
            <a:off x="4509949" y="3325906"/>
            <a:ext cx="1428571" cy="22747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713" y="3332023"/>
            <a:ext cx="1428571" cy="2238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4131" y="3530749"/>
            <a:ext cx="1173930" cy="8471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9436" y="3530748"/>
            <a:ext cx="1228391" cy="83506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185388" y="4605489"/>
            <a:ext cx="1228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朝右走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步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619662" y="4605489"/>
            <a:ext cx="1228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朝左走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步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683717"/>
            <a:ext cx="8485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打造恐龙乐园，让恐龙实现多重不同的移动方式。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28" name="同心圆 27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9" name="空心弧 28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2" name="同心圆 31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3" name="空心弧 32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531610" y="2643704"/>
            <a:ext cx="8820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下一个造型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碰到边缘反弹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设置角色大小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”等脚本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531610" y="3608453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录音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条件判断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方向移动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如果那么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”等新脚本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531610" y="4573201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15" name="组合 14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20" name="组合 19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21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396" y="3852709"/>
            <a:ext cx="1485714" cy="59047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639" y="3813041"/>
            <a:ext cx="1276190" cy="62857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912" y="1740198"/>
            <a:ext cx="1323810" cy="75238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994" y="1688125"/>
            <a:ext cx="1526660" cy="105449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691" y="1698654"/>
            <a:ext cx="1190476" cy="77142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4387" y="1698654"/>
            <a:ext cx="1339387" cy="78787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0168" y="3661978"/>
            <a:ext cx="1718647" cy="118496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0874" y="1740198"/>
            <a:ext cx="1514286" cy="69523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7912" y="2582039"/>
            <a:ext cx="2504762" cy="7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034605" y="3123495"/>
            <a:ext cx="111332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Dragon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6555677" y="3132065"/>
            <a:ext cx="144289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Dinosaur1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5134134" y="5656636"/>
            <a:ext cx="1473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Savanna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049667" y="4554541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恐龙乐园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9"/>
          <p:cNvSpPr txBox="1"/>
          <p:nvPr/>
        </p:nvSpPr>
        <p:spPr>
          <a:xfrm>
            <a:off x="8378807" y="3129765"/>
            <a:ext cx="144289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Griffin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955" y="1805527"/>
            <a:ext cx="1821672" cy="12429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90" y="1554602"/>
            <a:ext cx="3582630" cy="300045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700" y="1861357"/>
            <a:ext cx="1547931" cy="11871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118" y="1751740"/>
            <a:ext cx="1457069" cy="139516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2366" y="1809521"/>
            <a:ext cx="1430149" cy="1279607"/>
          </a:xfrm>
          <a:prstGeom prst="rect">
            <a:avLst/>
          </a:prstGeom>
        </p:spPr>
      </p:pic>
      <p:sp>
        <p:nvSpPr>
          <p:cNvPr id="21" name="Text Box 9"/>
          <p:cNvSpPr txBox="1"/>
          <p:nvPr/>
        </p:nvSpPr>
        <p:spPr>
          <a:xfrm>
            <a:off x="10098390" y="3129765"/>
            <a:ext cx="144289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Dinosaur4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34134" y="4554542"/>
            <a:ext cx="1489146" cy="1121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制作三只自动移动的恐龙 程序</a:t>
            </a:r>
          </a:p>
        </p:txBody>
      </p:sp>
      <p:sp>
        <p:nvSpPr>
          <p:cNvPr id="31" name="Text Box 9"/>
          <p:cNvSpPr txBox="1"/>
          <p:nvPr/>
        </p:nvSpPr>
        <p:spPr>
          <a:xfrm>
            <a:off x="844199" y="1895478"/>
            <a:ext cx="320528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巩固上节课所学知识</a:t>
            </a:r>
          </a:p>
        </p:txBody>
      </p:sp>
      <p:sp>
        <p:nvSpPr>
          <p:cNvPr id="32" name="Text Box 9"/>
          <p:cNvSpPr txBox="1"/>
          <p:nvPr/>
        </p:nvSpPr>
        <p:spPr>
          <a:xfrm>
            <a:off x="8449256" y="2466566"/>
            <a:ext cx="24603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让恐龙在游乐园里来回移动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02" y="3632200"/>
            <a:ext cx="1543743" cy="105332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538" y="2430591"/>
            <a:ext cx="1234767" cy="118230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697" y="4860083"/>
            <a:ext cx="1211954" cy="10843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73395" y="2062480"/>
            <a:ext cx="1931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B050"/>
                </a:solidFill>
              </a:rPr>
              <a:t>点击绿旗开始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58865" y="2295525"/>
            <a:ext cx="3759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55945" y="2694305"/>
            <a:ext cx="134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移动</a:t>
            </a:r>
            <a:r>
              <a:rPr lang="en-US" altLang="zh-CN" sz="2000" b="1">
                <a:solidFill>
                  <a:srgbClr val="FF0000"/>
                </a:solidFill>
              </a:rPr>
              <a:t>10</a:t>
            </a:r>
            <a:r>
              <a:rPr lang="zh-CN" altLang="en-US" sz="2000" b="1">
                <a:solidFill>
                  <a:srgbClr val="FF0000"/>
                </a:solidFill>
              </a:rPr>
              <a:t>步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46800" y="3015615"/>
            <a:ext cx="3759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73395" y="3414395"/>
            <a:ext cx="1915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切换下一造型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46800" y="3782695"/>
            <a:ext cx="363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01945" y="4181475"/>
            <a:ext cx="26447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碰到边缘就反弹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58865" y="4461510"/>
            <a:ext cx="506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68190" y="4860290"/>
            <a:ext cx="3478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将旋转方式设为</a:t>
            </a:r>
            <a:r>
              <a:rPr lang="en-US" altLang="zh-CN" sz="2000" b="1">
                <a:solidFill>
                  <a:srgbClr val="FF0000"/>
                </a:solidFill>
              </a:rPr>
              <a:t>“</a:t>
            </a:r>
            <a:r>
              <a:rPr lang="zh-CN" altLang="en-US" sz="2000" b="1">
                <a:solidFill>
                  <a:srgbClr val="FF0000"/>
                </a:solidFill>
              </a:rPr>
              <a:t>左右翻转</a:t>
            </a:r>
            <a:r>
              <a:rPr lang="en-US" altLang="zh-CN" sz="2000" b="1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46800" y="5063490"/>
            <a:ext cx="268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16270" y="5395595"/>
            <a:ext cx="129730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等待</a:t>
            </a:r>
            <a:r>
              <a:rPr lang="en-US" altLang="zh-CN" sz="2000" b="1">
                <a:solidFill>
                  <a:srgbClr val="FF0000"/>
                </a:solidFill>
              </a:rPr>
              <a:t>0.3</a:t>
            </a:r>
            <a:r>
              <a:rPr lang="zh-CN" altLang="en-US" sz="2000" b="1">
                <a:solidFill>
                  <a:srgbClr val="FF0000"/>
                </a:solidFill>
              </a:rPr>
              <a:t>秒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174105" y="5763895"/>
            <a:ext cx="309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4417060" y="6076315"/>
            <a:ext cx="16624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4432935" y="2466340"/>
            <a:ext cx="0" cy="3547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496435" y="2513965"/>
            <a:ext cx="15036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957955" y="2609215"/>
            <a:ext cx="4591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重复执行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学习使用按键控制</a:t>
            </a:r>
          </a:p>
        </p:txBody>
      </p:sp>
      <p:sp>
        <p:nvSpPr>
          <p:cNvPr id="24" name="Text Box 9"/>
          <p:cNvSpPr txBox="1"/>
          <p:nvPr/>
        </p:nvSpPr>
        <p:spPr>
          <a:xfrm>
            <a:off x="844199" y="1895478"/>
            <a:ext cx="253411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学习如果那么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82" y="3282058"/>
            <a:ext cx="2322828" cy="1667101"/>
          </a:xfrm>
          <a:prstGeom prst="rect">
            <a:avLst/>
          </a:prstGeom>
        </p:spPr>
      </p:pic>
      <p:sp>
        <p:nvSpPr>
          <p:cNvPr id="20" name="Text Box 9"/>
          <p:cNvSpPr txBox="1"/>
          <p:nvPr/>
        </p:nvSpPr>
        <p:spPr>
          <a:xfrm>
            <a:off x="1512682" y="5238743"/>
            <a:ext cx="284080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如果没有吃饭，那么会很饿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9"/>
          <p:cNvSpPr txBox="1"/>
          <p:nvPr/>
        </p:nvSpPr>
        <p:spPr>
          <a:xfrm>
            <a:off x="2111254" y="2869263"/>
            <a:ext cx="1304478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没有吃饭</a:t>
            </a:r>
          </a:p>
        </p:txBody>
      </p:sp>
      <p:sp>
        <p:nvSpPr>
          <p:cNvPr id="32" name="Text Box 9"/>
          <p:cNvSpPr txBox="1"/>
          <p:nvPr/>
        </p:nvSpPr>
        <p:spPr>
          <a:xfrm>
            <a:off x="3940053" y="3946331"/>
            <a:ext cx="1464459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肚子会很饿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482" y="3282058"/>
            <a:ext cx="2322828" cy="1667101"/>
          </a:xfrm>
          <a:prstGeom prst="rect">
            <a:avLst/>
          </a:prstGeom>
        </p:spPr>
      </p:pic>
      <p:sp>
        <p:nvSpPr>
          <p:cNvPr id="34" name="Text Box 9"/>
          <p:cNvSpPr txBox="1"/>
          <p:nvPr/>
        </p:nvSpPr>
        <p:spPr>
          <a:xfrm>
            <a:off x="6790830" y="2912726"/>
            <a:ext cx="182563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考试考了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sp>
        <p:nvSpPr>
          <p:cNvPr id="35" name="Text Box 9"/>
          <p:cNvSpPr txBox="1"/>
          <p:nvPr/>
        </p:nvSpPr>
        <p:spPr>
          <a:xfrm>
            <a:off x="8816854" y="3946331"/>
            <a:ext cx="2380064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回家会被妈妈打屁股</a:t>
            </a:r>
          </a:p>
        </p:txBody>
      </p:sp>
      <p:sp>
        <p:nvSpPr>
          <p:cNvPr id="36" name="Text Box 9"/>
          <p:cNvSpPr txBox="1"/>
          <p:nvPr/>
        </p:nvSpPr>
        <p:spPr>
          <a:xfrm>
            <a:off x="895650" y="2869820"/>
            <a:ext cx="85347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37" name="Text Box 9"/>
          <p:cNvSpPr txBox="1"/>
          <p:nvPr/>
        </p:nvSpPr>
        <p:spPr>
          <a:xfrm>
            <a:off x="5566948" y="2869263"/>
            <a:ext cx="932463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38" name="Text Box 9"/>
          <p:cNvSpPr txBox="1"/>
          <p:nvPr/>
        </p:nvSpPr>
        <p:spPr>
          <a:xfrm>
            <a:off x="6437665" y="5238743"/>
            <a:ext cx="424826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如果考试考了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分，那么回家会被妈妈打屁股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1915" y="1213485"/>
            <a:ext cx="119253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19780" y="2844165"/>
            <a:ext cx="2337435" cy="368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如果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按下→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，那么</a:t>
            </a:r>
            <a:endParaRPr lang="en-US" altLang="zh-CN"/>
          </a:p>
        </p:txBody>
      </p:sp>
      <p:sp>
        <p:nvSpPr>
          <p:cNvPr id="11" name="下箭头 10"/>
          <p:cNvSpPr/>
          <p:nvPr/>
        </p:nvSpPr>
        <p:spPr>
          <a:xfrm>
            <a:off x="4361180" y="4279265"/>
            <a:ext cx="254000" cy="360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4361180" y="1692910"/>
            <a:ext cx="254000" cy="360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528695" y="3281045"/>
            <a:ext cx="1819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面向（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）方向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28695" y="3561715"/>
            <a:ext cx="1819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移动（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）步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413760" y="3924300"/>
            <a:ext cx="2149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切换下一个造型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276725" y="4644390"/>
            <a:ext cx="620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…</a:t>
            </a:r>
            <a:endParaRPr lang="en-US" altLang="zh-CN"/>
          </a:p>
        </p:txBody>
      </p:sp>
      <p:sp>
        <p:nvSpPr>
          <p:cNvPr id="18" name="左箭头 17"/>
          <p:cNvSpPr/>
          <p:nvPr/>
        </p:nvSpPr>
        <p:spPr>
          <a:xfrm>
            <a:off x="2874010" y="5581015"/>
            <a:ext cx="1162050" cy="2266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上箭头 18"/>
          <p:cNvSpPr/>
          <p:nvPr/>
        </p:nvSpPr>
        <p:spPr>
          <a:xfrm>
            <a:off x="2753360" y="2666365"/>
            <a:ext cx="256540" cy="27914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183890" y="2126615"/>
            <a:ext cx="2805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将旋转方式设为左右翻转</a:t>
            </a:r>
          </a:p>
        </p:txBody>
      </p:sp>
      <p:sp>
        <p:nvSpPr>
          <p:cNvPr id="21" name="下箭头 20"/>
          <p:cNvSpPr/>
          <p:nvPr/>
        </p:nvSpPr>
        <p:spPr>
          <a:xfrm>
            <a:off x="4361815" y="2487295"/>
            <a:ext cx="254000" cy="360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下箭头 21"/>
          <p:cNvSpPr/>
          <p:nvPr/>
        </p:nvSpPr>
        <p:spPr>
          <a:xfrm>
            <a:off x="4361815" y="5130800"/>
            <a:ext cx="254000" cy="360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3183255" y="2632075"/>
            <a:ext cx="860425" cy="226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482090"/>
            <a:ext cx="2345690" cy="179895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348220" y="2088515"/>
            <a:ext cx="43154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、设置左右翻转之后恐龙的翻转方式会发生转变，让恐龙的形态始终保持立正的状态。</a:t>
            </a:r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、对于这只恐龙我们要使用按键去控制它，因此我们选择了如果</a:t>
            </a:r>
            <a:r>
              <a:rPr lang="en-US" altLang="zh-CN"/>
              <a:t>...</a:t>
            </a:r>
            <a:r>
              <a:rPr lang="zh-CN" altLang="en-US"/>
              <a:t>那么</a:t>
            </a:r>
            <a:r>
              <a:rPr lang="en-US" altLang="zh-CN"/>
              <a:t>...</a:t>
            </a:r>
            <a:r>
              <a:rPr lang="zh-CN" altLang="en-US"/>
              <a:t>的句式去控制恐龙的运动路线。我们设置当按下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→</a:t>
            </a: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>
                <a:solidFill>
                  <a:schemeClr val="tx1"/>
                </a:solidFill>
                <a:latin typeface="+mn-ea"/>
                <a:sym typeface="+mn-ea"/>
              </a:rPr>
              <a:t>之后恐龙向右走</a:t>
            </a:r>
            <a:r>
              <a:rPr lang="en-US" altLang="zh-CN">
                <a:solidFill>
                  <a:schemeClr val="tx1"/>
                </a:solidFill>
                <a:latin typeface="+mn-ea"/>
                <a:sym typeface="+mn-ea"/>
              </a:rPr>
              <a:t>10</a:t>
            </a:r>
            <a:r>
              <a:rPr lang="zh-CN" altLang="en-US">
                <a:solidFill>
                  <a:schemeClr val="tx1"/>
                </a:solidFill>
                <a:latin typeface="+mn-ea"/>
                <a:sym typeface="+mn-ea"/>
              </a:rPr>
              <a:t>步那么在启动程序之后在键盘上按下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→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>
                <a:latin typeface="+mn-ea"/>
                <a:sym typeface="+mn-ea"/>
              </a:rPr>
              <a:t>之后，可以控制这只恐龙就会往右前进</a:t>
            </a:r>
            <a:r>
              <a:rPr lang="en-US" altLang="zh-CN">
                <a:latin typeface="+mn-ea"/>
                <a:sym typeface="+mn-ea"/>
              </a:rPr>
              <a:t>10</a:t>
            </a:r>
            <a:r>
              <a:rPr lang="zh-CN" altLang="en-US">
                <a:latin typeface="+mn-ea"/>
                <a:sym typeface="+mn-ea"/>
              </a:rPr>
              <a:t>步。我们也可以设置其他的操作步骤和方向。</a:t>
            </a:r>
          </a:p>
          <a:p>
            <a:r>
              <a:rPr lang="en-US" altLang="zh-CN">
                <a:latin typeface="+mn-ea"/>
                <a:sym typeface="+mn-ea"/>
              </a:rPr>
              <a:t>3</a:t>
            </a:r>
            <a:r>
              <a:rPr lang="zh-CN" altLang="en-US">
                <a:latin typeface="+mn-ea"/>
                <a:sym typeface="+mn-ea"/>
              </a:rPr>
              <a:t>、切换下一个造型可以让我们的恐龙在控制的条件下不断变换，更加具有趣味。</a:t>
            </a:r>
          </a:p>
          <a:p>
            <a:r>
              <a:rPr lang="en-US" altLang="zh-CN">
                <a:latin typeface="+mn-ea"/>
                <a:sym typeface="+mn-ea"/>
              </a:rPr>
              <a:t>4</a:t>
            </a:r>
            <a:r>
              <a:rPr lang="zh-CN" altLang="en-US">
                <a:latin typeface="+mn-ea"/>
                <a:sym typeface="+mn-ea"/>
              </a:rPr>
              <a:t>、设置了循环之后我们的程序可以一直重复下去，直到我们手动停止。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195195" y="3310890"/>
            <a:ext cx="459740" cy="1116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循环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705393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：明明给恐龙编写的程序如下，但是不能用按键控制，为什么呢？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7615451" y="2429302"/>
            <a:ext cx="3692629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如果那么只会执行一次，没有重复执行的话，恐龙当然不能被咱们控制啦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435" y="1933947"/>
            <a:ext cx="2639810" cy="3948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611</Words>
  <Application>Microsoft Office PowerPoint</Application>
  <PresentationFormat>宽屏</PresentationFormat>
  <Paragraphs>88</Paragraphs>
  <Slides>14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Adobe Gothic Std B</vt:lpstr>
      <vt:lpstr>Microsoft JhengHei</vt:lpstr>
      <vt:lpstr>宋体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425</cp:revision>
  <cp:lastPrinted>2018-10-24T16:00:00Z</cp:lastPrinted>
  <dcterms:created xsi:type="dcterms:W3CDTF">2018-10-24T16:00:00Z</dcterms:created>
  <dcterms:modified xsi:type="dcterms:W3CDTF">2023-03-29T10:35:55Z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2052-11.1.0.10667</vt:lpwstr>
  </property>
  <property fmtid="{D5CDD505-2E9C-101B-9397-08002B2CF9AE}" pid="4" name="ICV">
    <vt:lpwstr>152BB18CD09C4D00A7160AE21478FDDC</vt:lpwstr>
  </property>
</Properties>
</file>