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435" r:id="rId2"/>
    <p:sldId id="436" r:id="rId3"/>
    <p:sldId id="302" r:id="rId4"/>
    <p:sldId id="339" r:id="rId5"/>
    <p:sldId id="385" r:id="rId6"/>
    <p:sldId id="386" r:id="rId7"/>
    <p:sldId id="387" r:id="rId8"/>
    <p:sldId id="422" r:id="rId9"/>
    <p:sldId id="423" r:id="rId10"/>
    <p:sldId id="424" r:id="rId11"/>
    <p:sldId id="389" r:id="rId12"/>
    <p:sldId id="390" r:id="rId13"/>
    <p:sldId id="402" r:id="rId14"/>
    <p:sldId id="391" r:id="rId15"/>
    <p:sldId id="392" r:id="rId16"/>
    <p:sldId id="39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6">
          <p15:clr>
            <a:srgbClr val="A4A3A4"/>
          </p15:clr>
        </p15:guide>
        <p15:guide id="2" orient="horz" pos="608">
          <p15:clr>
            <a:srgbClr val="A4A3A4"/>
          </p15:clr>
        </p15:guide>
        <p15:guide id="3" orient="horz" pos="744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orient="horz" pos="3856">
          <p15:clr>
            <a:srgbClr val="A4A3A4"/>
          </p15:clr>
        </p15:guide>
        <p15:guide id="6" pos="3836">
          <p15:clr>
            <a:srgbClr val="A4A3A4"/>
          </p15:clr>
        </p15:guide>
        <p15:guide id="7" pos="4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乐学故事" initials="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316"/>
        <p:guide orient="horz" pos="608"/>
        <p:guide orient="horz" pos="744"/>
        <p:guide orient="horz" pos="3966"/>
        <p:guide orient="horz" pos="3856"/>
        <p:guide pos="3836"/>
        <p:guide pos="4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和孩子们一起去解析整个项目，问答和头脑风暴环节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编程环节，详细步骤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知识点回顾，巩固扩展第二部分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源码测试，巩固扩展第三部分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7900" y="5294031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5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山地足球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2148A4-66A4-C460-66B8-CA26B4F0F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54" y="356065"/>
            <a:ext cx="6286908" cy="3791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445635" y="1148715"/>
            <a:ext cx="2815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背景音乐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67855" y="2884170"/>
            <a:ext cx="22212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、编辑背景音乐程序：</a:t>
            </a:r>
          </a:p>
          <a:p>
            <a:pPr algn="l"/>
            <a:r>
              <a:rPr lang="zh-CN" altLang="en-US"/>
              <a:t>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背景里面编写这段程序</a:t>
            </a:r>
          </a:p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注意播放音乐和播放音乐并等待音乐播完的区别。</a:t>
            </a:r>
            <a:endParaRPr lang="zh-CN" altLang="en-US"/>
          </a:p>
        </p:txBody>
      </p:sp>
      <p:sp>
        <p:nvSpPr>
          <p:cNvPr id="7179" name="文本框 4"/>
          <p:cNvSpPr txBox="1"/>
          <p:nvPr/>
        </p:nvSpPr>
        <p:spPr>
          <a:xfrm>
            <a:off x="3977323" y="278701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4445635" y="3342005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3831590" y="3833495"/>
            <a:ext cx="198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播放音乐，等待播完</a:t>
            </a:r>
          </a:p>
        </p:txBody>
      </p:sp>
      <p:sp>
        <p:nvSpPr>
          <p:cNvPr id="10" name="下箭头 9"/>
          <p:cNvSpPr/>
          <p:nvPr/>
        </p:nvSpPr>
        <p:spPr>
          <a:xfrm>
            <a:off x="4445635" y="45624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左箭头 19"/>
          <p:cNvSpPr/>
          <p:nvPr/>
        </p:nvSpPr>
        <p:spPr>
          <a:xfrm>
            <a:off x="3655060" y="4709160"/>
            <a:ext cx="706120" cy="256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3244215" y="3602990"/>
            <a:ext cx="219710" cy="1208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3655060" y="3385185"/>
            <a:ext cx="599440" cy="21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2784475" y="375729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" y="1993265"/>
            <a:ext cx="1602105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：小明如果把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，改成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，会有什么现象呢？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：这个大家去程序里都试试就知道啦！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974" y="2245345"/>
            <a:ext cx="288607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这个侦测指令指的是碰到舞台四周边界。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062700" y="4930793"/>
            <a:ext cx="586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侦测指令，角色可以对舞台内的颜色进行侦测，碰到颜色可以执行相应操作</a:t>
            </a:r>
            <a:endParaRPr lang="en-US" altLang="zh-CN" sz="1600" b="1" dirty="0">
              <a:solidFill>
                <a:srgbClr val="ED7D31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00" y="1384916"/>
            <a:ext cx="2219325" cy="6381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354" y="4030930"/>
            <a:ext cx="2081034" cy="68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80333"/>
            <a:ext cx="1981200" cy="1314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3999" y="1382736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小明喝水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41398" y="1752068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小明口渴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1301" y="2542975"/>
            <a:ext cx="524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小明在喝水之前是一直口渴的，注意在条件达成之前，重复执行里边内容是一直运行的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8115300" y="1393958"/>
            <a:ext cx="305752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明明将小红人的程序写成了左边这样会有什么现象发生呢？（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按下空格键小红人不会动了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50921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按下空格键小红人跳起来，到达最高点后无法返回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按下空格键小红人往下跳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按下空格键，小红人摔倒了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176" y="1266086"/>
            <a:ext cx="3057525" cy="268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看到小红人下来时坐标跟上去时坐标一样，所以蹦上去后无法返回，因此答案选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760410"/>
            <a:ext cx="912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制作一个从山顶不断有足球滚落下来，操作手柄让小人跳跃躲避足球的小游戏。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643704"/>
            <a:ext cx="882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制作积木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画笔命令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显示与隐藏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重复执行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9138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碰到舞台边缘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2000" b="1" dirty="0" err="1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5465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345" y="3756238"/>
            <a:ext cx="2219325" cy="638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700" y="3714075"/>
            <a:ext cx="2219325" cy="7032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621" y="3714075"/>
            <a:ext cx="2081034" cy="6803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506" y="3429000"/>
            <a:ext cx="1981200" cy="13144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200" y="1428361"/>
            <a:ext cx="1327039" cy="8590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0595" y="1517094"/>
            <a:ext cx="740348" cy="5587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2355" y="1542101"/>
            <a:ext cx="1578477" cy="10546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645" y="2575794"/>
            <a:ext cx="1396883" cy="60764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0857" y="2544364"/>
            <a:ext cx="1054646" cy="6705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4935" y="2596747"/>
            <a:ext cx="1452758" cy="56573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1402" y="2551349"/>
            <a:ext cx="1354976" cy="6565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7121" y="1502832"/>
            <a:ext cx="789238" cy="5936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4657" y="1481879"/>
            <a:ext cx="663519" cy="61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314001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Pico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6904484" y="31297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足球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7414694" y="5071861"/>
            <a:ext cx="14730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需要自己绘制舞台背景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12344" y="5256526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山地足球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001" y="1772386"/>
            <a:ext cx="1146670" cy="13205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781" y="1889125"/>
            <a:ext cx="1178299" cy="10789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4001" y="4643462"/>
            <a:ext cx="1722780" cy="12762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2" y="1909897"/>
            <a:ext cx="3607059" cy="300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小红人为什么会出现在山坡上 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足球为什么会从山上滚落下来呢 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足球向下滚落应该分解成哪几个动作？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小红人有哪些动作？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因为今天做足球游戏，需要他。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因为有小红人在山坡上等他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向右旋转，向下移动，向右移动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按下空格键向上，过会自己又回来</a:t>
            </a:r>
          </a:p>
        </p:txBody>
      </p:sp>
      <p:sp>
        <p:nvSpPr>
          <p:cNvPr id="14" name="Text Box 9"/>
          <p:cNvSpPr txBox="1"/>
          <p:nvPr/>
        </p:nvSpPr>
        <p:spPr>
          <a:xfrm>
            <a:off x="1012344" y="5256526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山地足球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2" y="1909897"/>
            <a:ext cx="3607059" cy="300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58646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绘制舞台背景轮廓</a:t>
            </a:r>
          </a:p>
        </p:txBody>
      </p:sp>
      <p:sp>
        <p:nvSpPr>
          <p:cNvPr id="2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绘制舞台背景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68" y="2395796"/>
            <a:ext cx="3974637" cy="3636256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H="1">
            <a:off x="3632718" y="2954515"/>
            <a:ext cx="416768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/>
          <p:cNvSpPr txBox="1"/>
          <p:nvPr/>
        </p:nvSpPr>
        <p:spPr>
          <a:xfrm>
            <a:off x="2020028" y="3695093"/>
            <a:ext cx="202945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首先选中画笔工具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4012162" y="2801041"/>
            <a:ext cx="256292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将画笔粗细设置成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1508449" y="3834539"/>
            <a:ext cx="422988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780060" y="4112484"/>
            <a:ext cx="6191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/>
          <p:nvPr/>
        </p:nvSpPr>
        <p:spPr>
          <a:xfrm>
            <a:off x="5030598" y="4454488"/>
            <a:ext cx="21934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首先绘制山坡的轮廓，然后将山体填满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497" y="2360465"/>
            <a:ext cx="4043262" cy="367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/>
      <p:bldP spid="18" grpId="0"/>
      <p:bldP spid="1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039235" y="965835"/>
            <a:ext cx="417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足球编程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文本框 4"/>
          <p:cNvSpPr txBox="1"/>
          <p:nvPr/>
        </p:nvSpPr>
        <p:spPr>
          <a:xfrm>
            <a:off x="3026093" y="229552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3493770" y="2743835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2765425" y="3938905"/>
            <a:ext cx="2419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重复执行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：右转（）°</a:t>
            </a:r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将</a:t>
            </a:r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数值增加（）</a:t>
            </a:r>
          </a:p>
        </p:txBody>
      </p:sp>
      <p:sp>
        <p:nvSpPr>
          <p:cNvPr id="10" name="下箭头 9"/>
          <p:cNvSpPr/>
          <p:nvPr/>
        </p:nvSpPr>
        <p:spPr>
          <a:xfrm>
            <a:off x="3494405" y="354139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2765425" y="3091815"/>
            <a:ext cx="261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移动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到初始位置</a:t>
            </a:r>
            <a:endParaRPr lang="zh-CN">
              <a:solidFill>
                <a:srgbClr val="FF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3493770" y="544131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左箭头 19"/>
          <p:cNvSpPr/>
          <p:nvPr/>
        </p:nvSpPr>
        <p:spPr>
          <a:xfrm>
            <a:off x="2171700" y="627380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2049145" y="3878580"/>
            <a:ext cx="262255" cy="2219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2324100" y="360870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1589405" y="434149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5425" y="5027295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直到碰到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舞台边缘</a:t>
            </a:r>
          </a:p>
        </p:txBody>
      </p:sp>
      <p:sp>
        <p:nvSpPr>
          <p:cNvPr id="16" name="下箭头 15"/>
          <p:cNvSpPr/>
          <p:nvPr/>
        </p:nvSpPr>
        <p:spPr>
          <a:xfrm>
            <a:off x="3493770" y="462978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5502910" y="3025775"/>
            <a:ext cx="16389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、使用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重复执行，直到（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这个程序作为条件判断，让足球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碰到舞台边缘就回到初始位置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。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、向右运动，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x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增加正数；向下运动，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y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增加负数。</a:t>
            </a:r>
            <a:endParaRPr lang="zh-CN" altLang="en-US" dirty="0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20736"/>
          <a:stretch>
            <a:fillRect/>
          </a:stretch>
        </p:blipFill>
        <p:spPr>
          <a:xfrm>
            <a:off x="151765" y="1487805"/>
            <a:ext cx="1339850" cy="13671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9490" y="1847215"/>
            <a:ext cx="373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①足球向右运动并旋转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50515" y="5797550"/>
            <a:ext cx="261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移动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到初始位置</a:t>
            </a:r>
            <a:endParaRPr lang="zh-CN">
              <a:solidFill>
                <a:srgbClr val="FF0000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3494405" y="617029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7544435" y="1842770"/>
            <a:ext cx="3987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②足球沿着山坡轨迹向右运动并旋转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921115" y="3900805"/>
            <a:ext cx="2419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重复执行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：将</a:t>
            </a:r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</a:rPr>
              <a:t>Y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数值增加（）</a:t>
            </a:r>
          </a:p>
        </p:txBody>
      </p:sp>
      <p:sp>
        <p:nvSpPr>
          <p:cNvPr id="23" name="下箭头 22"/>
          <p:cNvSpPr/>
          <p:nvPr/>
        </p:nvSpPr>
        <p:spPr>
          <a:xfrm>
            <a:off x="9650095" y="350329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下箭头 24"/>
          <p:cNvSpPr/>
          <p:nvPr/>
        </p:nvSpPr>
        <p:spPr>
          <a:xfrm>
            <a:off x="9649460" y="540321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左箭头 25"/>
          <p:cNvSpPr/>
          <p:nvPr/>
        </p:nvSpPr>
        <p:spPr>
          <a:xfrm>
            <a:off x="8562340" y="5484495"/>
            <a:ext cx="969010" cy="270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上箭头 26"/>
          <p:cNvSpPr/>
          <p:nvPr/>
        </p:nvSpPr>
        <p:spPr>
          <a:xfrm>
            <a:off x="8204835" y="3840480"/>
            <a:ext cx="274955" cy="17862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8" name="右箭头 27"/>
          <p:cNvSpPr/>
          <p:nvPr/>
        </p:nvSpPr>
        <p:spPr>
          <a:xfrm>
            <a:off x="8479790" y="357060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7745095" y="430339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837295" y="4943475"/>
            <a:ext cx="254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直到碰到</a:t>
            </a:r>
            <a:r>
              <a:rPr lang="zh-CN" altLang="en-US">
                <a:solidFill>
                  <a:srgbClr val="1465CF"/>
                </a:solidFill>
              </a:rPr>
              <a:t>山坡边缘颜色</a:t>
            </a:r>
          </a:p>
        </p:txBody>
      </p:sp>
      <p:sp>
        <p:nvSpPr>
          <p:cNvPr id="31" name="下箭头 30"/>
          <p:cNvSpPr/>
          <p:nvPr/>
        </p:nvSpPr>
        <p:spPr>
          <a:xfrm>
            <a:off x="9649460" y="459168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" name="文本框 4"/>
          <p:cNvSpPr txBox="1"/>
          <p:nvPr/>
        </p:nvSpPr>
        <p:spPr>
          <a:xfrm>
            <a:off x="9181783" y="303466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815080" y="895985"/>
            <a:ext cx="3362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小红人的编程</a:t>
            </a:r>
          </a:p>
        </p:txBody>
      </p:sp>
      <p:sp>
        <p:nvSpPr>
          <p:cNvPr id="7179" name="文本框 4"/>
          <p:cNvSpPr txBox="1"/>
          <p:nvPr/>
        </p:nvSpPr>
        <p:spPr>
          <a:xfrm>
            <a:off x="2584133" y="263334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2903855" y="307594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2336165" y="5410835"/>
            <a:ext cx="198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切换</a:t>
            </a:r>
            <a:r>
              <a:rPr lang="zh-CN">
                <a:solidFill>
                  <a:srgbClr val="FF0000"/>
                </a:solidFill>
                <a:sym typeface="+mn-ea"/>
              </a:rPr>
              <a:t>造型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d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：生气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2903855" y="500888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2336165" y="4590415"/>
            <a:ext cx="261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碰到足球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，那么</a:t>
            </a:r>
          </a:p>
        </p:txBody>
      </p:sp>
      <p:sp>
        <p:nvSpPr>
          <p:cNvPr id="12" name="下箭头 11"/>
          <p:cNvSpPr/>
          <p:nvPr/>
        </p:nvSpPr>
        <p:spPr>
          <a:xfrm>
            <a:off x="2903855" y="594487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左箭头 19"/>
          <p:cNvSpPr/>
          <p:nvPr/>
        </p:nvSpPr>
        <p:spPr>
          <a:xfrm>
            <a:off x="1817370" y="6012180"/>
            <a:ext cx="91694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1669415" y="4421505"/>
            <a:ext cx="262890" cy="1531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1817370" y="413321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1209675" y="465772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06320" y="3493135"/>
            <a:ext cx="2669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FF0000"/>
                </a:solidFill>
              </a:rPr>
              <a:t>造型</a:t>
            </a: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zh-CN" altLang="en-US">
                <a:solidFill>
                  <a:srgbClr val="FF0000"/>
                </a:solidFill>
              </a:rPr>
              <a:t>：微笑</a:t>
            </a:r>
          </a:p>
        </p:txBody>
      </p:sp>
      <p:sp>
        <p:nvSpPr>
          <p:cNvPr id="16" name="下箭头 15"/>
          <p:cNvSpPr/>
          <p:nvPr/>
        </p:nvSpPr>
        <p:spPr>
          <a:xfrm>
            <a:off x="2903855" y="413893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5109845" y="2609215"/>
            <a:ext cx="18745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、调整翻转方式和方向，使小红人面朝左，能看到足球。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、当小红人碰到足球时，切换到造型d比较生气的表情。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3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、注意观察移动到某一位置和在（）秒内滑行到某一位置的区别。</a:t>
            </a:r>
            <a:endParaRPr lang="zh-CN" alt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zh-CN" alt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" y="1316355"/>
            <a:ext cx="1414780" cy="12369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32305" y="1865630"/>
            <a:ext cx="373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①小红人碰到足球会生气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89800" y="1865630"/>
            <a:ext cx="432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②按下空格键，小红人会跳起来躲避足球</a:t>
            </a:r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8806815" y="2328545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当按下空格键</a:t>
            </a:r>
          </a:p>
        </p:txBody>
      </p:sp>
      <p:sp>
        <p:nvSpPr>
          <p:cNvPr id="13" name="下箭头 12"/>
          <p:cNvSpPr/>
          <p:nvPr/>
        </p:nvSpPr>
        <p:spPr>
          <a:xfrm>
            <a:off x="9477375" y="268351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8697595" y="6321425"/>
            <a:ext cx="198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切换</a:t>
            </a:r>
            <a:r>
              <a:rPr lang="zh-CN">
                <a:solidFill>
                  <a:srgbClr val="FF0000"/>
                </a:solidFill>
                <a:sym typeface="+mn-ea"/>
              </a:rPr>
              <a:t>造型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a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：微笑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9476740" y="4026535"/>
            <a:ext cx="22860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下箭头 22"/>
          <p:cNvSpPr/>
          <p:nvPr/>
        </p:nvSpPr>
        <p:spPr>
          <a:xfrm>
            <a:off x="9476740" y="471233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下箭头 23"/>
          <p:cNvSpPr/>
          <p:nvPr/>
        </p:nvSpPr>
        <p:spPr>
          <a:xfrm>
            <a:off x="9477375" y="330073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1" name="文本框 4"/>
          <p:cNvSpPr txBox="1"/>
          <p:nvPr/>
        </p:nvSpPr>
        <p:spPr>
          <a:xfrm>
            <a:off x="8961755" y="2961005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播放声音</a:t>
            </a:r>
          </a:p>
        </p:txBody>
      </p:sp>
      <p:sp>
        <p:nvSpPr>
          <p:cNvPr id="32" name="文本框 4"/>
          <p:cNvSpPr txBox="1"/>
          <p:nvPr/>
        </p:nvSpPr>
        <p:spPr>
          <a:xfrm>
            <a:off x="8181340" y="3659505"/>
            <a:ext cx="3432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在（）秒内滑行到指定位置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54110" y="4346575"/>
            <a:ext cx="198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切换</a:t>
            </a:r>
            <a:r>
              <a:rPr lang="zh-CN">
                <a:solidFill>
                  <a:srgbClr val="FF0000"/>
                </a:solidFill>
                <a:sym typeface="+mn-ea"/>
              </a:rPr>
              <a:t>造型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c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：大笑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文本框 4"/>
          <p:cNvSpPr txBox="1"/>
          <p:nvPr/>
        </p:nvSpPr>
        <p:spPr>
          <a:xfrm>
            <a:off x="8961755" y="4990465"/>
            <a:ext cx="1569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等待（）秒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181340" y="5655945"/>
            <a:ext cx="3183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在（）秒内滑行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到初始位置</a:t>
            </a:r>
            <a:endParaRPr lang="zh-CN">
              <a:solidFill>
                <a:srgbClr val="FF0000"/>
              </a:solidFill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9476740" y="530415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下箭头 36"/>
          <p:cNvSpPr/>
          <p:nvPr/>
        </p:nvSpPr>
        <p:spPr>
          <a:xfrm>
            <a:off x="9476740" y="596455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769</Words>
  <Application>Microsoft Office PowerPoint</Application>
  <PresentationFormat>宽屏</PresentationFormat>
  <Paragraphs>114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347</cp:revision>
  <cp:lastPrinted>2018-10-24T16:00:00Z</cp:lastPrinted>
  <dcterms:created xsi:type="dcterms:W3CDTF">2018-10-24T16:00:00Z</dcterms:created>
  <dcterms:modified xsi:type="dcterms:W3CDTF">2023-03-29T10:38:27Z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002C1DFDFA12451F81C0CA37FE554617</vt:lpwstr>
  </property>
  <property fmtid="{D5CDD505-2E9C-101B-9397-08002B2CF9AE}" pid="4" name="KSOProductBuildVer">
    <vt:lpwstr>2052-11.1.0.10667</vt:lpwstr>
  </property>
</Properties>
</file>