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424" r:id="rId2"/>
    <p:sldId id="425" r:id="rId3"/>
    <p:sldId id="302" r:id="rId4"/>
    <p:sldId id="339" r:id="rId5"/>
    <p:sldId id="385" r:id="rId6"/>
    <p:sldId id="386" r:id="rId7"/>
    <p:sldId id="426" r:id="rId8"/>
    <p:sldId id="427" r:id="rId9"/>
    <p:sldId id="428" r:id="rId10"/>
    <p:sldId id="390" r:id="rId11"/>
    <p:sldId id="422" r:id="rId12"/>
    <p:sldId id="393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9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24">
          <p15:clr>
            <a:srgbClr val="A4A3A4"/>
          </p15:clr>
        </p15:guide>
        <p15:guide id="4" orient="horz" pos="3966">
          <p15:clr>
            <a:srgbClr val="A4A3A4"/>
          </p15:clr>
        </p15:guide>
        <p15:guide id="5" orient="horz" pos="3850">
          <p15:clr>
            <a:srgbClr val="A4A3A4"/>
          </p15:clr>
        </p15:guide>
        <p15:guide id="6" pos="3840">
          <p15:clr>
            <a:srgbClr val="A4A3A4"/>
          </p15:clr>
        </p15:guide>
        <p15:guide id="7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B0F0"/>
    <a:srgbClr val="EE7D16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2" autoAdjust="0"/>
    <p:restoredTop sz="95250" autoAdjust="0"/>
  </p:normalViewPr>
  <p:slideViewPr>
    <p:cSldViewPr snapToGrid="0">
      <p:cViewPr varScale="1">
        <p:scale>
          <a:sx n="93" d="100"/>
          <a:sy n="93" d="100"/>
        </p:scale>
        <p:origin x="86" y="72"/>
      </p:cViewPr>
      <p:guideLst>
        <p:guide orient="horz" pos="2329"/>
        <p:guide orient="horz" pos="648"/>
        <p:guide orient="horz" pos="724"/>
        <p:guide orient="horz" pos="3966"/>
        <p:guide orient="horz" pos="3850"/>
        <p:guide pos="3840"/>
        <p:guide pos="4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项目的</a:t>
            </a:r>
            <a:r>
              <a:rPr lang="en-US" altLang="zh-CN" dirty="0"/>
              <a:t>gif</a:t>
            </a:r>
            <a:r>
              <a:rPr lang="zh-CN" altLang="en-US" dirty="0"/>
              <a:t>，用到的角色和背景截图放上去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知识点回顾，巩固扩展第二部分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GIF"/><Relationship Id="rId7" Type="http://schemas.microsoft.com/office/2007/relationships/hdphoto" Target="../media/hdphoto5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15108" y="5146229"/>
            <a:ext cx="4148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8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空中缆车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FDBDB3-17D4-3734-C542-AB290FB5C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44" y="455815"/>
            <a:ext cx="5998584" cy="36177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379913" y="3029585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632315" y="3562193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941607" y="4581506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我们可以广播和接收消息，让程序开始做指定的事情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121" y1="51579" x2="78613" y2="52632"/>
                        <a14:foregroundMark x1="26590" y1="48421" x2="26590" y2="4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39" y="3258245"/>
            <a:ext cx="2184128" cy="11993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9" b="97222" l="9551" r="95506">
                        <a14:foregroundMark x1="18539" y1="52778" x2="85955" y2="52778"/>
                        <a14:foregroundMark x1="70787" y1="48148" x2="70787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5" y="3134315"/>
            <a:ext cx="2385263" cy="1447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60525" y="2058670"/>
            <a:ext cx="88715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+mj-ea"/>
                <a:ea typeface="+mj-ea"/>
                <a:cs typeface="+mj-ea"/>
              </a:rPr>
              <a:t>课后任务：根据这节课学习的</a:t>
            </a:r>
            <a:r>
              <a:rPr lang="en-US" altLang="zh-CN" sz="2400">
                <a:latin typeface="+mj-ea"/>
                <a:ea typeface="+mj-ea"/>
                <a:cs typeface="+mj-ea"/>
              </a:rPr>
              <a:t>“</a:t>
            </a:r>
            <a:r>
              <a:rPr lang="zh-CN" altLang="en-US" sz="2400">
                <a:latin typeface="+mj-ea"/>
                <a:ea typeface="+mj-ea"/>
                <a:cs typeface="+mj-ea"/>
              </a:rPr>
              <a:t>广播消息</a:t>
            </a:r>
            <a:r>
              <a:rPr lang="en-US" altLang="zh-CN" sz="2400">
                <a:latin typeface="+mj-ea"/>
                <a:ea typeface="+mj-ea"/>
                <a:cs typeface="+mj-ea"/>
              </a:rPr>
              <a:t>”</a:t>
            </a:r>
            <a:r>
              <a:rPr lang="zh-CN" altLang="en-US" sz="2400">
                <a:latin typeface="+mj-ea"/>
                <a:ea typeface="+mj-ea"/>
                <a:cs typeface="+mj-ea"/>
              </a:rPr>
              <a:t>和</a:t>
            </a:r>
            <a:r>
              <a:rPr lang="en-US" altLang="zh-CN" sz="2400">
                <a:latin typeface="+mj-ea"/>
                <a:ea typeface="+mj-ea"/>
                <a:cs typeface="+mj-ea"/>
              </a:rPr>
              <a:t>“</a:t>
            </a:r>
            <a:r>
              <a:rPr lang="zh-CN" altLang="en-US" sz="2400">
                <a:latin typeface="+mj-ea"/>
                <a:ea typeface="+mj-ea"/>
                <a:cs typeface="+mj-ea"/>
              </a:rPr>
              <a:t>接收消息</a:t>
            </a:r>
            <a:r>
              <a:rPr lang="en-US" altLang="zh-CN" sz="2400">
                <a:latin typeface="+mj-ea"/>
                <a:ea typeface="+mj-ea"/>
                <a:cs typeface="+mj-ea"/>
              </a:rPr>
              <a:t>”</a:t>
            </a:r>
          </a:p>
          <a:p>
            <a:r>
              <a:rPr lang="zh-CN" altLang="en-US" sz="2400">
                <a:latin typeface="+mj-ea"/>
                <a:ea typeface="+mj-ea"/>
                <a:cs typeface="+mj-ea"/>
              </a:rPr>
              <a:t>这两个新代码，创意设计一个小动画，如：主人和宠物小狗之间的互动等。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757859"/>
            <a:ext cx="9212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模拟长江索道的场景，通过动画里的操作杆触发长江索道开始运输，来回运输，形成一道美丽的风景线。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2778698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广播消息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接收消息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3743446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121" y1="51579" x2="78613" y2="52632"/>
                        <a14:foregroundMark x1="26590" y1="48421" x2="26590" y2="4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88" y="3575065"/>
            <a:ext cx="1997909" cy="10971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9" b="97222" l="9551" r="95506">
                        <a14:foregroundMark x1="18539" y1="52778" x2="85955" y2="52778"/>
                        <a14:foregroundMark x1="70787" y1="48148" x2="70787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3" y="3461702"/>
            <a:ext cx="2181896" cy="13238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rcRect l="3275"/>
          <a:stretch>
            <a:fillRect/>
          </a:stretch>
        </p:blipFill>
        <p:spPr>
          <a:xfrm>
            <a:off x="3140075" y="4791075"/>
            <a:ext cx="1256665" cy="7797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rcRect b="6016"/>
          <a:stretch>
            <a:fillRect/>
          </a:stretch>
        </p:blipFill>
        <p:spPr>
          <a:xfrm>
            <a:off x="4892040" y="4857115"/>
            <a:ext cx="1807845" cy="6546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rcRect l="8928" t="5894" r="21769" b="6692"/>
          <a:stretch>
            <a:fillRect/>
          </a:stretch>
        </p:blipFill>
        <p:spPr>
          <a:xfrm>
            <a:off x="3328035" y="1818640"/>
            <a:ext cx="2720975" cy="1459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149400" y="3123495"/>
            <a:ext cx="1277923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吊厢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5229936" y="5862256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长江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长江索道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8" y="1761775"/>
            <a:ext cx="3532070" cy="2602578"/>
          </a:xfrm>
          <a:prstGeom prst="rect">
            <a:avLst/>
          </a:prstGeom>
        </p:spPr>
      </p:pic>
      <p:sp>
        <p:nvSpPr>
          <p:cNvPr id="26" name="Text Box 9"/>
          <p:cNvSpPr txBox="1"/>
          <p:nvPr/>
        </p:nvSpPr>
        <p:spPr>
          <a:xfrm>
            <a:off x="6917690" y="3123495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建筑物</a:t>
            </a:r>
          </a:p>
        </p:txBody>
      </p:sp>
      <p:sp>
        <p:nvSpPr>
          <p:cNvPr id="27" name="Text Box 9"/>
          <p:cNvSpPr txBox="1"/>
          <p:nvPr/>
        </p:nvSpPr>
        <p:spPr>
          <a:xfrm>
            <a:off x="8336307" y="3092959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索道</a:t>
            </a:r>
          </a:p>
        </p:txBody>
      </p:sp>
      <p:sp>
        <p:nvSpPr>
          <p:cNvPr id="30" name="Text Box 9"/>
          <p:cNvSpPr txBox="1"/>
          <p:nvPr/>
        </p:nvSpPr>
        <p:spPr>
          <a:xfrm>
            <a:off x="9939996" y="3099899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开关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8" b="96587" l="10137" r="96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97" y="1641342"/>
            <a:ext cx="1768290" cy="14194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89" b="95434" l="985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95" y="1763175"/>
            <a:ext cx="1202839" cy="12976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8508" y1="31068" x2="68508" y2="31068"/>
                        <a14:foregroundMark x1="62431" y1="33010" x2="62431" y2="33010"/>
                        <a14:foregroundMark x1="12155" y1="61165" x2="87845" y2="21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73" y="2093720"/>
            <a:ext cx="1404817" cy="7994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1429" l="9412" r="95294">
                        <a14:foregroundMark x1="81176" y1="41429" x2="81176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69" y="2176106"/>
            <a:ext cx="1113322" cy="9168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55" y="4476130"/>
            <a:ext cx="1768290" cy="132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8" grpId="0"/>
      <p:bldP spid="26" grpId="0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我们为什么要在长江上做索道呢 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哪个按钮是开始？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哪个按钮是结束？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由于长江太宽了，人们游不过去，所以要做索道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绿色按钮是开始哦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红色按钮是结束哦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长江索道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8" y="1761775"/>
            <a:ext cx="3532070" cy="2602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9"/>
          <p:cNvSpPr txBox="1"/>
          <p:nvPr/>
        </p:nvSpPr>
        <p:spPr>
          <a:xfrm>
            <a:off x="3504675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位置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1528"/>
          <a:stretch>
            <a:fillRect/>
          </a:stretch>
        </p:blipFill>
        <p:spPr>
          <a:xfrm>
            <a:off x="1539875" y="2177415"/>
            <a:ext cx="4502150" cy="3429000"/>
          </a:xfrm>
          <a:prstGeom prst="rect">
            <a:avLst/>
          </a:prstGeom>
        </p:spPr>
      </p:pic>
      <p:sp>
        <p:nvSpPr>
          <p:cNvPr id="14" name="Text Box 9"/>
          <p:cNvSpPr txBox="1"/>
          <p:nvPr/>
        </p:nvSpPr>
        <p:spPr>
          <a:xfrm>
            <a:off x="7322820" y="3230880"/>
            <a:ext cx="248602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绘制好背景和角色后，合理调整两个建筑、索道、缆车、开关按钮的位置。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开关按钮的程序</a:t>
            </a:r>
          </a:p>
        </p:txBody>
      </p:sp>
      <p:sp>
        <p:nvSpPr>
          <p:cNvPr id="9" name="文本框 4"/>
          <p:cNvSpPr txBox="1"/>
          <p:nvPr/>
        </p:nvSpPr>
        <p:spPr>
          <a:xfrm>
            <a:off x="2052320" y="2707005"/>
            <a:ext cx="19316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当角色被点击</a:t>
            </a:r>
          </a:p>
        </p:txBody>
      </p:sp>
      <p:sp>
        <p:nvSpPr>
          <p:cNvPr id="13" name="下箭头 12"/>
          <p:cNvSpPr/>
          <p:nvPr/>
        </p:nvSpPr>
        <p:spPr>
          <a:xfrm>
            <a:off x="2722880" y="3148330"/>
            <a:ext cx="228600" cy="424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下箭头 23"/>
          <p:cNvSpPr/>
          <p:nvPr/>
        </p:nvSpPr>
        <p:spPr>
          <a:xfrm>
            <a:off x="2722880" y="4112260"/>
            <a:ext cx="228600" cy="407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1" name="文本框 4"/>
          <p:cNvSpPr txBox="1"/>
          <p:nvPr/>
        </p:nvSpPr>
        <p:spPr>
          <a:xfrm>
            <a:off x="2233295" y="3625215"/>
            <a:ext cx="15690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 )  (  )  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2690" y="1873250"/>
            <a:ext cx="373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①出发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883525" y="1861820"/>
            <a:ext cx="373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②返程</a:t>
            </a:r>
            <a:endParaRPr lang="zh-CN" altLang="en-US"/>
          </a:p>
        </p:txBody>
      </p:sp>
      <p:sp>
        <p:nvSpPr>
          <p:cNvPr id="3" name="文本框 4"/>
          <p:cNvSpPr txBox="1"/>
          <p:nvPr/>
        </p:nvSpPr>
        <p:spPr>
          <a:xfrm>
            <a:off x="2233295" y="4693920"/>
            <a:ext cx="34328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广播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消息</a:t>
            </a:r>
            <a:r>
              <a:rPr lang="en-US" altLang="zh-CN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7611110" y="2780030"/>
            <a:ext cx="19316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当角色被点击</a:t>
            </a:r>
          </a:p>
        </p:txBody>
      </p:sp>
      <p:sp>
        <p:nvSpPr>
          <p:cNvPr id="5" name="下箭头 4"/>
          <p:cNvSpPr/>
          <p:nvPr/>
        </p:nvSpPr>
        <p:spPr>
          <a:xfrm>
            <a:off x="8281670" y="3221355"/>
            <a:ext cx="228600" cy="424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下箭头 9"/>
          <p:cNvSpPr/>
          <p:nvPr/>
        </p:nvSpPr>
        <p:spPr>
          <a:xfrm>
            <a:off x="8281670" y="4185285"/>
            <a:ext cx="228600" cy="407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文本框 4"/>
          <p:cNvSpPr txBox="1"/>
          <p:nvPr/>
        </p:nvSpPr>
        <p:spPr>
          <a:xfrm>
            <a:off x="7792085" y="3698240"/>
            <a:ext cx="15690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 )  (  )  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</a:t>
            </a:r>
          </a:p>
        </p:txBody>
      </p:sp>
      <p:sp>
        <p:nvSpPr>
          <p:cNvPr id="12" name="文本框 4"/>
          <p:cNvSpPr txBox="1"/>
          <p:nvPr/>
        </p:nvSpPr>
        <p:spPr>
          <a:xfrm>
            <a:off x="7611110" y="4681220"/>
            <a:ext cx="34328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广播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消息</a:t>
            </a:r>
            <a:r>
              <a:rPr lang="en-US" altLang="zh-CN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76800" y="2783205"/>
            <a:ext cx="20180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、使用鼠标点击角色启动程序。</a:t>
            </a:r>
          </a:p>
          <a:p>
            <a:r>
              <a:rPr lang="en-US" altLang="zh-CN"/>
              <a:t>2</a:t>
            </a:r>
            <a:r>
              <a:rPr lang="zh-CN" altLang="en-US"/>
              <a:t>、对比说（）和说（）（）秒这两个程序的区别。</a:t>
            </a:r>
          </a:p>
          <a:p>
            <a:r>
              <a:rPr lang="en-US" altLang="zh-CN"/>
              <a:t>3</a:t>
            </a:r>
            <a:r>
              <a:rPr lang="zh-CN" altLang="en-US"/>
              <a:t>、认识广播消息和当接收到消息两个组合程序。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缆车的程序</a:t>
            </a:r>
          </a:p>
        </p:txBody>
      </p:sp>
      <p:sp>
        <p:nvSpPr>
          <p:cNvPr id="32" name="文本框 4"/>
          <p:cNvSpPr txBox="1"/>
          <p:nvPr/>
        </p:nvSpPr>
        <p:spPr>
          <a:xfrm>
            <a:off x="1944370" y="5368925"/>
            <a:ext cx="34328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在（）秒内滑行到指定位置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2487295" y="2510790"/>
            <a:ext cx="19316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当接收到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消息</a:t>
            </a:r>
            <a:r>
              <a:rPr lang="en-US" altLang="zh-CN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" name="下箭头 12"/>
          <p:cNvSpPr/>
          <p:nvPr/>
        </p:nvSpPr>
        <p:spPr>
          <a:xfrm>
            <a:off x="3157855" y="2952115"/>
            <a:ext cx="228600" cy="424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下箭头 23"/>
          <p:cNvSpPr/>
          <p:nvPr/>
        </p:nvSpPr>
        <p:spPr>
          <a:xfrm>
            <a:off x="3157855" y="3916045"/>
            <a:ext cx="228600" cy="407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1" name="文本框 4"/>
          <p:cNvSpPr txBox="1"/>
          <p:nvPr/>
        </p:nvSpPr>
        <p:spPr>
          <a:xfrm>
            <a:off x="2327275" y="3462020"/>
            <a:ext cx="18897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移动到起始位置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2487930" y="4413250"/>
            <a:ext cx="15690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 )  (  )  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</a:t>
            </a:r>
          </a:p>
        </p:txBody>
      </p:sp>
      <p:sp>
        <p:nvSpPr>
          <p:cNvPr id="3" name="下箭头 2"/>
          <p:cNvSpPr/>
          <p:nvPr/>
        </p:nvSpPr>
        <p:spPr>
          <a:xfrm>
            <a:off x="3158490" y="4871720"/>
            <a:ext cx="228600" cy="407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2487930" y="1780540"/>
            <a:ext cx="1689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①从右到左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87310" y="1780540"/>
            <a:ext cx="1689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②从左到右</a:t>
            </a:r>
            <a:endParaRPr lang="zh-CN" altLang="en-US"/>
          </a:p>
        </p:txBody>
      </p:sp>
      <p:sp>
        <p:nvSpPr>
          <p:cNvPr id="7" name="文本框 4"/>
          <p:cNvSpPr txBox="1"/>
          <p:nvPr/>
        </p:nvSpPr>
        <p:spPr>
          <a:xfrm>
            <a:off x="7298690" y="4413250"/>
            <a:ext cx="34328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在（）秒内滑行到指定位置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7855585" y="2510790"/>
            <a:ext cx="19316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当接收到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消息</a:t>
            </a:r>
            <a:r>
              <a:rPr lang="en-US" altLang="zh-CN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1" name="下箭头 10"/>
          <p:cNvSpPr/>
          <p:nvPr/>
        </p:nvSpPr>
        <p:spPr>
          <a:xfrm>
            <a:off x="8526145" y="2952115"/>
            <a:ext cx="228600" cy="424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下箭头 11"/>
          <p:cNvSpPr/>
          <p:nvPr/>
        </p:nvSpPr>
        <p:spPr>
          <a:xfrm>
            <a:off x="8526145" y="3916045"/>
            <a:ext cx="228600" cy="407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文本框 4"/>
          <p:cNvSpPr txBox="1"/>
          <p:nvPr/>
        </p:nvSpPr>
        <p:spPr>
          <a:xfrm>
            <a:off x="7856855" y="3462020"/>
            <a:ext cx="15690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 )  (  )  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70170" y="2657475"/>
            <a:ext cx="17519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、使用当接收到消息作为程序启动模块。</a:t>
            </a:r>
          </a:p>
          <a:p>
            <a:r>
              <a:rPr lang="en-US" altLang="zh-CN"/>
              <a:t>2</a:t>
            </a:r>
            <a:r>
              <a:rPr lang="zh-CN" altLang="en-US"/>
              <a:t>、区别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移动到某一位置和在（）秒内滑行到某一位置这两个程序，</a:t>
            </a:r>
            <a:r>
              <a:rPr lang="zh-CN" altLang="en-US"/>
              <a:t>让缆车在电缆上正常滑行。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427</Words>
  <Application>Microsoft Office PowerPoint</Application>
  <PresentationFormat>宽屏</PresentationFormat>
  <Paragraphs>62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384</cp:revision>
  <cp:lastPrinted>2018-10-24T16:00:00Z</cp:lastPrinted>
  <dcterms:created xsi:type="dcterms:W3CDTF">2018-10-24T16:00:00Z</dcterms:created>
  <dcterms:modified xsi:type="dcterms:W3CDTF">2023-03-29T10:42:45Z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497D6642E08542D49FD988D77E4A9448</vt:lpwstr>
  </property>
</Properties>
</file>