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7"/>
  </p:notesMasterIdLst>
  <p:sldIdLst>
    <p:sldId id="431" r:id="rId2"/>
    <p:sldId id="432" r:id="rId3"/>
    <p:sldId id="302" r:id="rId4"/>
    <p:sldId id="339" r:id="rId5"/>
    <p:sldId id="404" r:id="rId6"/>
    <p:sldId id="386" r:id="rId7"/>
    <p:sldId id="430" r:id="rId8"/>
    <p:sldId id="433" r:id="rId9"/>
    <p:sldId id="434" r:id="rId10"/>
    <p:sldId id="389" r:id="rId11"/>
    <p:sldId id="418" r:id="rId12"/>
    <p:sldId id="390" r:id="rId13"/>
    <p:sldId id="391" r:id="rId14"/>
    <p:sldId id="392" r:id="rId15"/>
    <p:sldId id="393" r:id="rId16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0">
          <p15:clr>
            <a:srgbClr val="A4A3A4"/>
          </p15:clr>
        </p15:guide>
        <p15:guide id="2" orient="horz" pos="648">
          <p15:clr>
            <a:srgbClr val="A4A3A4"/>
          </p15:clr>
        </p15:guide>
        <p15:guide id="3" orient="horz" pos="712">
          <p15:clr>
            <a:srgbClr val="A4A3A4"/>
          </p15:clr>
        </p15:guide>
        <p15:guide id="4" orient="horz" pos="3928">
          <p15:clr>
            <a:srgbClr val="A4A3A4"/>
          </p15:clr>
        </p15:guide>
        <p15:guide id="5" orient="horz" pos="3814">
          <p15:clr>
            <a:srgbClr val="A4A3A4"/>
          </p15:clr>
        </p15:guide>
        <p15:guide id="6" pos="3840">
          <p15:clr>
            <a:srgbClr val="A4A3A4"/>
          </p15:clr>
        </p15:guide>
        <p15:guide id="7" pos="4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65CF"/>
    <a:srgbClr val="ED7D31"/>
    <a:srgbClr val="EE7D16"/>
    <a:srgbClr val="00B0F0"/>
    <a:srgbClr val="FFC000"/>
    <a:srgbClr val="FFC108"/>
    <a:srgbClr val="FFF7EA"/>
    <a:srgbClr val="1464CE"/>
    <a:srgbClr val="69A3F1"/>
    <a:srgbClr val="AFCE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22" autoAdjust="0"/>
    <p:restoredTop sz="95373" autoAdjust="0"/>
  </p:normalViewPr>
  <p:slideViewPr>
    <p:cSldViewPr snapToGrid="0">
      <p:cViewPr varScale="1">
        <p:scale>
          <a:sx n="93" d="100"/>
          <a:sy n="93" d="100"/>
        </p:scale>
        <p:origin x="82" y="77"/>
      </p:cViewPr>
      <p:guideLst>
        <p:guide orient="horz" pos="2320"/>
        <p:guide orient="horz" pos="648"/>
        <p:guide orient="horz" pos="712"/>
        <p:guide orient="horz" pos="3928"/>
        <p:guide orient="horz" pos="3814"/>
        <p:guide pos="3840"/>
        <p:guide pos="41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t>2023/3/29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源码测试，巩固扩展第三部分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答案和解析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Q</a:t>
            </a:r>
            <a:r>
              <a:rPr lang="zh-CN" altLang="en-US" dirty="0"/>
              <a:t>＆</a:t>
            </a:r>
            <a:r>
              <a:rPr lang="en-US" altLang="zh-CN" dirty="0"/>
              <a:t>A</a:t>
            </a:r>
            <a:r>
              <a:rPr lang="zh-CN" altLang="en-US" dirty="0"/>
              <a:t>，巩固扩展第一部分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Q</a:t>
            </a:r>
            <a:r>
              <a:rPr lang="zh-CN" altLang="en-US" dirty="0"/>
              <a:t>＆</a:t>
            </a:r>
            <a:r>
              <a:rPr lang="en-US" altLang="zh-CN" dirty="0"/>
              <a:t>A</a:t>
            </a:r>
            <a:r>
              <a:rPr lang="zh-CN" altLang="en-US" dirty="0"/>
              <a:t>，巩固扩展第一部分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知识点回顾，巩固扩展第二部分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 userDrawn="1"/>
        </p:nvCxnSpPr>
        <p:spPr>
          <a:xfrm flipV="1">
            <a:off x="-1516113" y="-556288"/>
            <a:ext cx="2936173" cy="2740429"/>
          </a:xfrm>
          <a:prstGeom prst="line">
            <a:avLst/>
          </a:prstGeom>
          <a:ln>
            <a:solidFill>
              <a:srgbClr val="434F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 flipV="1">
            <a:off x="-1222496" y="31115"/>
            <a:ext cx="1761704" cy="1663832"/>
          </a:xfrm>
          <a:prstGeom prst="line">
            <a:avLst/>
          </a:prstGeom>
          <a:ln>
            <a:solidFill>
              <a:srgbClr val="434F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2" t="-683" r="24441" b="683"/>
          <a:stretch>
            <a:fillRect/>
          </a:stretch>
        </p:blipFill>
        <p:spPr>
          <a:xfrm rot="2702565">
            <a:off x="7554621" y="767284"/>
            <a:ext cx="3207678" cy="3177644"/>
          </a:xfrm>
          <a:prstGeom prst="rect">
            <a:avLst/>
          </a:prstGeom>
        </p:spPr>
      </p:pic>
      <p:sp>
        <p:nvSpPr>
          <p:cNvPr id="14" name="任意多边形 13"/>
          <p:cNvSpPr/>
          <p:nvPr userDrawn="1"/>
        </p:nvSpPr>
        <p:spPr>
          <a:xfrm rot="2700000">
            <a:off x="5218522" y="-1571908"/>
            <a:ext cx="3173905" cy="3173905"/>
          </a:xfrm>
          <a:custGeom>
            <a:avLst/>
            <a:gdLst>
              <a:gd name="connsiteX0" fmla="*/ 0 w 3177271"/>
              <a:gd name="connsiteY0" fmla="*/ 3166723 h 3177271"/>
              <a:gd name="connsiteX1" fmla="*/ 3166723 w 3177271"/>
              <a:gd name="connsiteY1" fmla="*/ 0 h 3177271"/>
              <a:gd name="connsiteX2" fmla="*/ 3177271 w 3177271"/>
              <a:gd name="connsiteY2" fmla="*/ 0 h 3177271"/>
              <a:gd name="connsiteX3" fmla="*/ 3177271 w 3177271"/>
              <a:gd name="connsiteY3" fmla="*/ 3177271 h 3177271"/>
              <a:gd name="connsiteX4" fmla="*/ 0 w 3177271"/>
              <a:gd name="connsiteY4" fmla="*/ 3177271 h 3177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7271" h="3177271">
                <a:moveTo>
                  <a:pt x="0" y="3166723"/>
                </a:moveTo>
                <a:lnTo>
                  <a:pt x="3166723" y="0"/>
                </a:lnTo>
                <a:lnTo>
                  <a:pt x="3177271" y="0"/>
                </a:lnTo>
                <a:lnTo>
                  <a:pt x="3177271" y="3177271"/>
                </a:lnTo>
                <a:lnTo>
                  <a:pt x="0" y="3177271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sp>
        <p:nvSpPr>
          <p:cNvPr id="15" name="任意多边形 14"/>
          <p:cNvSpPr/>
          <p:nvPr userDrawn="1"/>
        </p:nvSpPr>
        <p:spPr>
          <a:xfrm rot="2700000">
            <a:off x="11799712" y="1959996"/>
            <a:ext cx="815534" cy="815533"/>
          </a:xfrm>
          <a:custGeom>
            <a:avLst/>
            <a:gdLst>
              <a:gd name="connsiteX0" fmla="*/ 0 w 816398"/>
              <a:gd name="connsiteY0" fmla="*/ 0 h 816398"/>
              <a:gd name="connsiteX1" fmla="*/ 816398 w 816398"/>
              <a:gd name="connsiteY1" fmla="*/ 816398 h 816398"/>
              <a:gd name="connsiteX2" fmla="*/ 0 w 816398"/>
              <a:gd name="connsiteY2" fmla="*/ 816398 h 816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6398" h="816398">
                <a:moveTo>
                  <a:pt x="0" y="0"/>
                </a:moveTo>
                <a:lnTo>
                  <a:pt x="816398" y="816398"/>
                </a:lnTo>
                <a:lnTo>
                  <a:pt x="0" y="816398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sp>
        <p:nvSpPr>
          <p:cNvPr id="16" name="任意多边形 15"/>
          <p:cNvSpPr/>
          <p:nvPr userDrawn="1"/>
        </p:nvSpPr>
        <p:spPr>
          <a:xfrm rot="2700000">
            <a:off x="-407290" y="6225267"/>
            <a:ext cx="1714845" cy="414347"/>
          </a:xfrm>
          <a:custGeom>
            <a:avLst/>
            <a:gdLst>
              <a:gd name="connsiteX0" fmla="*/ 0 w 1716663"/>
              <a:gd name="connsiteY0" fmla="*/ 0 h 414787"/>
              <a:gd name="connsiteX1" fmla="*/ 1716663 w 1716663"/>
              <a:gd name="connsiteY1" fmla="*/ 0 h 414787"/>
              <a:gd name="connsiteX2" fmla="*/ 1301876 w 1716663"/>
              <a:gd name="connsiteY2" fmla="*/ 414787 h 414787"/>
              <a:gd name="connsiteX3" fmla="*/ 414787 w 1716663"/>
              <a:gd name="connsiteY3" fmla="*/ 414787 h 414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6663" h="414787">
                <a:moveTo>
                  <a:pt x="0" y="0"/>
                </a:moveTo>
                <a:lnTo>
                  <a:pt x="1716663" y="0"/>
                </a:lnTo>
                <a:lnTo>
                  <a:pt x="1301876" y="414787"/>
                </a:lnTo>
                <a:lnTo>
                  <a:pt x="414787" y="414787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sp>
        <p:nvSpPr>
          <p:cNvPr id="17" name="任意多边形 16"/>
          <p:cNvSpPr/>
          <p:nvPr userDrawn="1"/>
        </p:nvSpPr>
        <p:spPr>
          <a:xfrm rot="2700000">
            <a:off x="-313617" y="6494751"/>
            <a:ext cx="924091" cy="462045"/>
          </a:xfrm>
          <a:custGeom>
            <a:avLst/>
            <a:gdLst>
              <a:gd name="connsiteX0" fmla="*/ 0 w 925070"/>
              <a:gd name="connsiteY0" fmla="*/ 0 h 462535"/>
              <a:gd name="connsiteX1" fmla="*/ 925070 w 925070"/>
              <a:gd name="connsiteY1" fmla="*/ 0 h 462535"/>
              <a:gd name="connsiteX2" fmla="*/ 462535 w 925070"/>
              <a:gd name="connsiteY2" fmla="*/ 462535 h 46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5070" h="462535">
                <a:moveTo>
                  <a:pt x="0" y="0"/>
                </a:moveTo>
                <a:lnTo>
                  <a:pt x="925070" y="0"/>
                </a:lnTo>
                <a:lnTo>
                  <a:pt x="462535" y="462535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cxnSp>
        <p:nvCxnSpPr>
          <p:cNvPr id="18" name="直接连接符 17"/>
          <p:cNvCxnSpPr/>
          <p:nvPr userDrawn="1"/>
        </p:nvCxnSpPr>
        <p:spPr>
          <a:xfrm>
            <a:off x="5597381" y="1415995"/>
            <a:ext cx="1258138" cy="1258138"/>
          </a:xfrm>
          <a:prstGeom prst="line">
            <a:avLst/>
          </a:prstGeom>
          <a:ln>
            <a:solidFill>
              <a:srgbClr val="F58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 userDrawn="1"/>
        </p:nvCxnSpPr>
        <p:spPr>
          <a:xfrm>
            <a:off x="6656869" y="2311613"/>
            <a:ext cx="1258138" cy="1258138"/>
          </a:xfrm>
          <a:prstGeom prst="line">
            <a:avLst/>
          </a:prstGeom>
          <a:ln>
            <a:solidFill>
              <a:srgbClr val="3A3A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 userDrawn="1"/>
        </p:nvCxnSpPr>
        <p:spPr>
          <a:xfrm>
            <a:off x="8509920" y="4159778"/>
            <a:ext cx="2795257" cy="2722073"/>
          </a:xfrm>
          <a:prstGeom prst="line">
            <a:avLst/>
          </a:prstGeom>
          <a:ln>
            <a:solidFill>
              <a:srgbClr val="F58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2"/>
          <a:stretch>
            <a:fillRect/>
          </a:stretch>
        </p:blipFill>
        <p:spPr>
          <a:xfrm>
            <a:off x="9219047" y="14183"/>
            <a:ext cx="2996993" cy="2255934"/>
          </a:xfrm>
          <a:custGeom>
            <a:avLst/>
            <a:gdLst>
              <a:gd name="connsiteX0" fmla="*/ 0 w 2204987"/>
              <a:gd name="connsiteY0" fmla="*/ 0 h 1659765"/>
              <a:gd name="connsiteX1" fmla="*/ 2204987 w 2204987"/>
              <a:gd name="connsiteY1" fmla="*/ 0 h 1659765"/>
              <a:gd name="connsiteX2" fmla="*/ 2204987 w 2204987"/>
              <a:gd name="connsiteY2" fmla="*/ 1123749 h 1659765"/>
              <a:gd name="connsiteX3" fmla="*/ 1672936 w 2204987"/>
              <a:gd name="connsiteY3" fmla="*/ 1659765 h 1659765"/>
              <a:gd name="connsiteX4" fmla="*/ 1672135 w 2204987"/>
              <a:gd name="connsiteY4" fmla="*/ 1659765 h 1659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4987" h="1659765">
                <a:moveTo>
                  <a:pt x="0" y="0"/>
                </a:moveTo>
                <a:lnTo>
                  <a:pt x="2204987" y="0"/>
                </a:lnTo>
                <a:lnTo>
                  <a:pt x="2204987" y="1123749"/>
                </a:lnTo>
                <a:lnTo>
                  <a:pt x="1672936" y="1659765"/>
                </a:lnTo>
                <a:lnTo>
                  <a:pt x="1672135" y="1659765"/>
                </a:lnTo>
                <a:close/>
              </a:path>
            </a:pathLst>
          </a:custGeom>
        </p:spPr>
      </p:pic>
      <p:pic>
        <p:nvPicPr>
          <p:cNvPr id="23" name="图片 22"/>
          <p:cNvPicPr>
            <a:picLocks noChangeAspect="1"/>
          </p:cNvPicPr>
          <p:nvPr userDrawn="1"/>
        </p:nvPicPr>
        <p:blipFill rotWithShape="1">
          <a:blip r:embed="rId4" cstate="print">
            <a:lum bright="7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9" t="-189" r="29884" b="5235"/>
          <a:stretch>
            <a:fillRect/>
          </a:stretch>
        </p:blipFill>
        <p:spPr>
          <a:xfrm rot="2699577">
            <a:off x="9934802" y="3170968"/>
            <a:ext cx="3133498" cy="3100749"/>
          </a:xfrm>
          <a:custGeom>
            <a:avLst/>
            <a:gdLst>
              <a:gd name="connsiteX0" fmla="*/ 0 w 2305418"/>
              <a:gd name="connsiteY0" fmla="*/ 0 h 2281324"/>
              <a:gd name="connsiteX1" fmla="*/ 787673 w 2305418"/>
              <a:gd name="connsiteY1" fmla="*/ 0 h 2281324"/>
              <a:gd name="connsiteX2" fmla="*/ 2305418 w 2305418"/>
              <a:gd name="connsiteY2" fmla="*/ 1518119 h 2281324"/>
              <a:gd name="connsiteX3" fmla="*/ 2305418 w 2305418"/>
              <a:gd name="connsiteY3" fmla="*/ 2281324 h 2281324"/>
              <a:gd name="connsiteX4" fmla="*/ 0 w 2305418"/>
              <a:gd name="connsiteY4" fmla="*/ 2281324 h 228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5418" h="2281324">
                <a:moveTo>
                  <a:pt x="0" y="0"/>
                </a:moveTo>
                <a:lnTo>
                  <a:pt x="787673" y="0"/>
                </a:lnTo>
                <a:lnTo>
                  <a:pt x="2305418" y="1518119"/>
                </a:lnTo>
                <a:lnTo>
                  <a:pt x="2305418" y="2281324"/>
                </a:lnTo>
                <a:lnTo>
                  <a:pt x="0" y="2281324"/>
                </a:lnTo>
                <a:close/>
              </a:path>
            </a:pathLst>
          </a:custGeom>
        </p:spPr>
      </p:pic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98" y="324564"/>
            <a:ext cx="1845834" cy="593044"/>
          </a:xfrm>
          <a:prstGeom prst="rect">
            <a:avLst/>
          </a:prstGeom>
        </p:spPr>
      </p:pic>
      <p:sp>
        <p:nvSpPr>
          <p:cNvPr id="25" name="任意多边形 24"/>
          <p:cNvSpPr/>
          <p:nvPr userDrawn="1"/>
        </p:nvSpPr>
        <p:spPr>
          <a:xfrm rot="18900000">
            <a:off x="11795300" y="6603162"/>
            <a:ext cx="594731" cy="297365"/>
          </a:xfrm>
          <a:custGeom>
            <a:avLst/>
            <a:gdLst>
              <a:gd name="connsiteX0" fmla="*/ 0 w 925070"/>
              <a:gd name="connsiteY0" fmla="*/ 0 h 462535"/>
              <a:gd name="connsiteX1" fmla="*/ 925070 w 925070"/>
              <a:gd name="connsiteY1" fmla="*/ 0 h 462535"/>
              <a:gd name="connsiteX2" fmla="*/ 462535 w 925070"/>
              <a:gd name="connsiteY2" fmla="*/ 462535 h 46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5070" h="462535">
                <a:moveTo>
                  <a:pt x="0" y="0"/>
                </a:moveTo>
                <a:lnTo>
                  <a:pt x="925070" y="0"/>
                </a:lnTo>
                <a:lnTo>
                  <a:pt x="462535" y="462535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61" y="1028700"/>
            <a:ext cx="2361094" cy="5207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767" y="1028700"/>
            <a:ext cx="3298353" cy="5207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515" y="1028700"/>
            <a:ext cx="2492183" cy="5207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332" y="1028700"/>
            <a:ext cx="2504971" cy="5207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927100"/>
            <a:ext cx="1788118" cy="5207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521" y="1028700"/>
            <a:ext cx="2687715" cy="5207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468" y="1028700"/>
            <a:ext cx="3067754" cy="5207000"/>
          </a:xfrm>
          <a:prstGeom prst="rect">
            <a:avLst/>
          </a:prstGeom>
        </p:spPr>
      </p:pic>
      <p:grpSp>
        <p:nvGrpSpPr>
          <p:cNvPr id="8" name="组合 7"/>
          <p:cNvGrpSpPr/>
          <p:nvPr userDrawn="1"/>
        </p:nvGrpSpPr>
        <p:grpSpPr>
          <a:xfrm>
            <a:off x="8638535" y="1003300"/>
            <a:ext cx="3070165" cy="5207000"/>
            <a:chOff x="8638535" y="1003300"/>
            <a:chExt cx="3070165" cy="5207000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8535" y="1003300"/>
              <a:ext cx="3070165" cy="520700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6" cstate="print"/>
            <a:stretch>
              <a:fillRect/>
            </a:stretch>
          </p:blipFill>
          <p:spPr>
            <a:xfrm>
              <a:off x="9013793" y="4601162"/>
              <a:ext cx="1089057" cy="741396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 userDrawn="1"/>
          </p:nvPicPr>
          <p:blipFill>
            <a:blip r:embed="rId7" cstate="print"/>
            <a:stretch>
              <a:fillRect/>
            </a:stretch>
          </p:blipFill>
          <p:spPr>
            <a:xfrm>
              <a:off x="9013793" y="5469617"/>
              <a:ext cx="1089057" cy="392453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1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学习目标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2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项目讨论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3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逻辑编程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3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逻辑编程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圆角矩形 9"/>
          <p:cNvSpPr/>
          <p:nvPr userDrawn="1"/>
        </p:nvSpPr>
        <p:spPr>
          <a:xfrm>
            <a:off x="660400" y="1771932"/>
            <a:ext cx="10858500" cy="4463768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3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逻辑编程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圆角矩形 9"/>
          <p:cNvSpPr/>
          <p:nvPr userDrawn="1"/>
        </p:nvSpPr>
        <p:spPr>
          <a:xfrm>
            <a:off x="660400" y="4105275"/>
            <a:ext cx="10858500" cy="2130425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 userDrawn="1"/>
        </p:nvSpPr>
        <p:spPr>
          <a:xfrm>
            <a:off x="660400" y="1771932"/>
            <a:ext cx="10858500" cy="2130425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4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巩固扩展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 userDrawn="1"/>
        </p:nvGrpSpPr>
        <p:grpSpPr>
          <a:xfrm>
            <a:off x="0" y="0"/>
            <a:ext cx="12247199" cy="6858000"/>
            <a:chOff x="0" y="0"/>
            <a:chExt cx="9001125" cy="5040313"/>
          </a:xfrm>
        </p:grpSpPr>
        <p:sp>
          <p:nvSpPr>
            <p:cNvPr id="5" name="矩形 4"/>
            <p:cNvSpPr/>
            <p:nvPr userDrawn="1"/>
          </p:nvSpPr>
          <p:spPr>
            <a:xfrm>
              <a:off x="0" y="0"/>
              <a:ext cx="9001125" cy="5040313"/>
            </a:xfrm>
            <a:prstGeom prst="rect">
              <a:avLst/>
            </a:prstGeom>
            <a:solidFill>
              <a:srgbClr val="FDCC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5821F"/>
                </a:solidFill>
              </a:endParaRPr>
            </a:p>
          </p:txBody>
        </p:sp>
        <p:sp>
          <p:nvSpPr>
            <p:cNvPr id="6" name="矩形 5"/>
            <p:cNvSpPr>
              <a:spLocks noChangeArrowheads="1"/>
            </p:cNvSpPr>
            <p:nvPr userDrawn="1"/>
          </p:nvSpPr>
          <p:spPr bwMode="auto">
            <a:xfrm>
              <a:off x="3837855" y="1799112"/>
              <a:ext cx="1192407" cy="1192407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8455">
                  <a:solidFill>
                    <a:srgbClr val="FFFFFF"/>
                  </a:solidFill>
                  <a:ea typeface="Microsoft JhengHei" panose="020B0604030504040204" pitchFamily="34" charset="-120"/>
                </a:rPr>
                <a:t>A</a:t>
              </a:r>
              <a:endParaRPr lang="zh-CN" altLang="en-US" sz="8455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" name="矩形 3"/>
            <p:cNvSpPr>
              <a:spLocks noChangeArrowheads="1"/>
            </p:cNvSpPr>
            <p:nvPr userDrawn="1"/>
          </p:nvSpPr>
          <p:spPr bwMode="auto">
            <a:xfrm>
              <a:off x="5181938" y="2326478"/>
              <a:ext cx="665041" cy="665041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4410">
                  <a:solidFill>
                    <a:srgbClr val="FFFFFF"/>
                  </a:solidFill>
                  <a:ea typeface="Microsoft JhengHei" panose="020B0604030504040204" pitchFamily="34" charset="-120"/>
                </a:rPr>
                <a:t>N</a:t>
              </a:r>
              <a:endParaRPr lang="zh-CN" altLang="en-US" sz="441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" name="矩形 4"/>
            <p:cNvSpPr>
              <a:spLocks noChangeArrowheads="1"/>
            </p:cNvSpPr>
            <p:nvPr userDrawn="1"/>
          </p:nvSpPr>
          <p:spPr bwMode="auto">
            <a:xfrm>
              <a:off x="5998655" y="2121131"/>
              <a:ext cx="869221" cy="869221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5290">
                  <a:solidFill>
                    <a:srgbClr val="FFFFFF"/>
                  </a:solidFill>
                  <a:ea typeface="Microsoft JhengHei" panose="020B0604030504040204" pitchFamily="34" charset="-120"/>
                </a:rPr>
                <a:t>K</a:t>
              </a:r>
              <a:endParaRPr lang="zh-CN" altLang="en-US" sz="529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" name="矩形 6"/>
            <p:cNvSpPr>
              <a:spLocks noChangeArrowheads="1"/>
            </p:cNvSpPr>
            <p:nvPr userDrawn="1"/>
          </p:nvSpPr>
          <p:spPr bwMode="auto">
            <a:xfrm>
              <a:off x="2664115" y="1968289"/>
              <a:ext cx="1022063" cy="1022063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7055">
                  <a:solidFill>
                    <a:srgbClr val="FFFFFF"/>
                  </a:solidFill>
                  <a:ea typeface="Microsoft JhengHei" panose="020B0604030504040204" pitchFamily="34" charset="-120"/>
                </a:rPr>
                <a:t>H</a:t>
              </a:r>
              <a:endParaRPr lang="zh-CN" altLang="en-US" sz="7055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" name="矩形 7"/>
            <p:cNvSpPr>
              <a:spLocks noChangeArrowheads="1"/>
            </p:cNvSpPr>
            <p:nvPr userDrawn="1"/>
          </p:nvSpPr>
          <p:spPr bwMode="auto">
            <a:xfrm>
              <a:off x="1964072" y="2440818"/>
              <a:ext cx="548367" cy="549534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3530">
                  <a:solidFill>
                    <a:srgbClr val="FFFFFF"/>
                  </a:solidFill>
                  <a:ea typeface="Microsoft JhengHei" panose="020B0604030504040204" pitchFamily="34" charset="-120"/>
                </a:rPr>
                <a:t>T</a:t>
              </a:r>
              <a:endParaRPr lang="zh-CN" altLang="en-US" sz="353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" name="文本框 8"/>
            <p:cNvSpPr>
              <a:spLocks noChangeArrowheads="1"/>
            </p:cNvSpPr>
            <p:nvPr userDrawn="1"/>
          </p:nvSpPr>
          <p:spPr bwMode="auto">
            <a:xfrm>
              <a:off x="2609874" y="3385877"/>
              <a:ext cx="3740808" cy="429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3200" dirty="0">
                  <a:solidFill>
                    <a:srgbClr val="000000"/>
                  </a:solidFill>
                </a:rPr>
                <a:t>咱们下节课不见不散</a:t>
              </a:r>
              <a:r>
                <a:rPr lang="en-US" altLang="zh-CN" sz="3200" dirty="0">
                  <a:solidFill>
                    <a:srgbClr val="000000"/>
                  </a:solidFill>
                </a:rPr>
                <a:t>~~~~</a:t>
              </a:r>
              <a:endParaRPr lang="zh-CN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2" name="矩形 9"/>
            <p:cNvSpPr>
              <a:spLocks noChangeArrowheads="1"/>
            </p:cNvSpPr>
            <p:nvPr userDrawn="1"/>
          </p:nvSpPr>
          <p:spPr bwMode="auto">
            <a:xfrm>
              <a:off x="7019552" y="2585494"/>
              <a:ext cx="404858" cy="404859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645">
                  <a:solidFill>
                    <a:srgbClr val="FFFFFF"/>
                  </a:solidFill>
                  <a:ea typeface="Microsoft JhengHei" panose="020B0604030504040204" pitchFamily="34" charset="-120"/>
                </a:rPr>
                <a:t>S</a:t>
              </a:r>
              <a:endParaRPr lang="zh-CN" altLang="en-US" sz="2645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microsoft.com/office/2007/relationships/hdphoto" Target="../media/hdphoto4.wdp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4.png"/><Relationship Id="rId17" Type="http://schemas.microsoft.com/office/2007/relationships/hdphoto" Target="../media/hdphoto6.wdp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microsoft.com/office/2007/relationships/hdphoto" Target="../media/hdphoto3.wdp"/><Relationship Id="rId5" Type="http://schemas.openxmlformats.org/officeDocument/2006/relationships/image" Target="../media/image19.png"/><Relationship Id="rId15" Type="http://schemas.microsoft.com/office/2007/relationships/hdphoto" Target="../media/hdphoto5.wdp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microsoft.com/office/2007/relationships/hdphoto" Target="../media/hdphoto2.wdp"/><Relationship Id="rId1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497761" y="4184119"/>
            <a:ext cx="18668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第</a:t>
            </a: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9</a:t>
            </a:r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课</a:t>
            </a:r>
            <a:b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</a:br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打砖块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41C36EB-C167-FE76-31AE-1EA72D22E1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925" y="299200"/>
            <a:ext cx="5028956" cy="303300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224338" y="1130300"/>
            <a:ext cx="7294562" cy="5105400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1" r="19581"/>
          <a:stretch>
            <a:fillRect/>
          </a:stretch>
        </p:blipFill>
        <p:spPr>
          <a:xfrm>
            <a:off x="688770" y="1028700"/>
            <a:ext cx="2776616" cy="4541490"/>
          </a:xfrm>
          <a:prstGeom prst="rect">
            <a:avLst/>
          </a:prstGeom>
        </p:spPr>
      </p:pic>
      <p:sp>
        <p:nvSpPr>
          <p:cNvPr id="4" name="Text Box 9"/>
          <p:cNvSpPr txBox="1"/>
          <p:nvPr/>
        </p:nvSpPr>
        <p:spPr>
          <a:xfrm>
            <a:off x="4464969" y="1424762"/>
            <a:ext cx="6069681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Q1</a:t>
            </a:r>
            <a:r>
              <a:rPr lang="zh-CN" altLang="en-US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：使用按键操作挡板，挡板为什么不会动？</a:t>
            </a:r>
          </a:p>
        </p:txBody>
      </p:sp>
      <p:sp>
        <p:nvSpPr>
          <p:cNvPr id="5" name="Text Box 9"/>
          <p:cNvSpPr txBox="1"/>
          <p:nvPr/>
        </p:nvSpPr>
        <p:spPr>
          <a:xfrm>
            <a:off x="4464969" y="5441603"/>
            <a:ext cx="6843111" cy="369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A1</a:t>
            </a:r>
            <a:r>
              <a:rPr lang="zh-CN" altLang="en-US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少了重复执行，这个程序只能执行一次哦</a:t>
            </a:r>
          </a:p>
        </p:txBody>
      </p:sp>
      <p:sp>
        <p:nvSpPr>
          <p:cNvPr id="12" name="Text Box 9"/>
          <p:cNvSpPr txBox="1"/>
          <p:nvPr/>
        </p:nvSpPr>
        <p:spPr>
          <a:xfrm>
            <a:off x="1456263" y="5549325"/>
            <a:ext cx="124163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＆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 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0379" y="1851186"/>
            <a:ext cx="2070921" cy="353332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8720" y="2420228"/>
            <a:ext cx="2642707" cy="25255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224338" y="1130300"/>
            <a:ext cx="7294562" cy="5105400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1" r="19581"/>
          <a:stretch>
            <a:fillRect/>
          </a:stretch>
        </p:blipFill>
        <p:spPr>
          <a:xfrm>
            <a:off x="688770" y="1028700"/>
            <a:ext cx="2776616" cy="4541490"/>
          </a:xfrm>
          <a:prstGeom prst="rect">
            <a:avLst/>
          </a:prstGeom>
        </p:spPr>
      </p:pic>
      <p:sp>
        <p:nvSpPr>
          <p:cNvPr id="4" name="Text Box 9"/>
          <p:cNvSpPr txBox="1"/>
          <p:nvPr/>
        </p:nvSpPr>
        <p:spPr>
          <a:xfrm>
            <a:off x="4464969" y="1424762"/>
            <a:ext cx="6069681" cy="369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Q2</a:t>
            </a:r>
            <a:r>
              <a:rPr lang="zh-CN" altLang="en-US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：程序运行时，小球就开始运动了，你可以改进它吗？</a:t>
            </a:r>
          </a:p>
        </p:txBody>
      </p:sp>
      <p:sp>
        <p:nvSpPr>
          <p:cNvPr id="5" name="Text Box 9"/>
          <p:cNvSpPr txBox="1"/>
          <p:nvPr/>
        </p:nvSpPr>
        <p:spPr>
          <a:xfrm>
            <a:off x="4464969" y="5441603"/>
            <a:ext cx="6843111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A2</a:t>
            </a:r>
            <a:r>
              <a:rPr lang="zh-CN" altLang="en-US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：程序运行时，可以增加一个事件，按下空格键后小球开始运动。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 Box 9"/>
          <p:cNvSpPr txBox="1"/>
          <p:nvPr/>
        </p:nvSpPr>
        <p:spPr>
          <a:xfrm>
            <a:off x="1456263" y="5549325"/>
            <a:ext cx="124163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＆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 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5917" y="3429000"/>
            <a:ext cx="1691404" cy="46659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7586" y="1899724"/>
            <a:ext cx="2222169" cy="337322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031" y="2085318"/>
            <a:ext cx="2199538" cy="3065060"/>
          </a:xfrm>
          <a:prstGeom prst="rect">
            <a:avLst/>
          </a:prstGeom>
        </p:spPr>
      </p:pic>
      <p:cxnSp>
        <p:nvCxnSpPr>
          <p:cNvPr id="13" name="直接箭头连接符 12"/>
          <p:cNvCxnSpPr/>
          <p:nvPr/>
        </p:nvCxnSpPr>
        <p:spPr>
          <a:xfrm flipV="1">
            <a:off x="7886524" y="2641601"/>
            <a:ext cx="1371776" cy="78739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224338" y="3733800"/>
            <a:ext cx="7294562" cy="2501900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1517369"/>
            <a:ext cx="3094840" cy="4013850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4224338" y="1130300"/>
            <a:ext cx="7294562" cy="2501900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380220" y="1459708"/>
            <a:ext cx="497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/>
              <a:t>(1)</a:t>
            </a:r>
            <a:endParaRPr lang="zh-CN" altLang="en-US" sz="20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4380220" y="4060367"/>
            <a:ext cx="497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/>
              <a:t>(2)</a:t>
            </a:r>
            <a:endParaRPr lang="zh-CN" altLang="en-US" sz="2000" b="1" dirty="0"/>
          </a:p>
        </p:txBody>
      </p:sp>
      <p:sp>
        <p:nvSpPr>
          <p:cNvPr id="17" name="Text Box 9"/>
          <p:cNvSpPr txBox="1"/>
          <p:nvPr/>
        </p:nvSpPr>
        <p:spPr>
          <a:xfrm>
            <a:off x="1058331" y="5499838"/>
            <a:ext cx="2298977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知识点巩固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0369" y="3980951"/>
            <a:ext cx="3024853" cy="55894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0369" y="1307913"/>
            <a:ext cx="737438" cy="6796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1332013"/>
            <a:ext cx="737438" cy="655500"/>
          </a:xfrm>
          <a:prstGeom prst="rect">
            <a:avLst/>
          </a:prstGeom>
        </p:spPr>
      </p:pic>
      <p:sp>
        <p:nvSpPr>
          <p:cNvPr id="11" name="Text Box 9"/>
          <p:cNvSpPr txBox="1"/>
          <p:nvPr/>
        </p:nvSpPr>
        <p:spPr>
          <a:xfrm>
            <a:off x="4450063" y="2230849"/>
            <a:ext cx="6843111" cy="9233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显示脚本：使角色外观显示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隐藏脚本：使角色外观隐藏</a:t>
            </a:r>
          </a:p>
        </p:txBody>
      </p:sp>
      <p:sp>
        <p:nvSpPr>
          <p:cNvPr id="12" name="Text Box 9"/>
          <p:cNvSpPr txBox="1"/>
          <p:nvPr/>
        </p:nvSpPr>
        <p:spPr>
          <a:xfrm>
            <a:off x="4450063" y="4978756"/>
            <a:ext cx="6843111" cy="369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随机数脚本：在设置的范围内随机生成一个数字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224338" y="1130300"/>
            <a:ext cx="7294562" cy="5105400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1593749"/>
            <a:ext cx="2870200" cy="3873998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>
            <a:off x="4574814" y="3981153"/>
            <a:ext cx="6702786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9"/>
          <p:cNvSpPr txBox="1"/>
          <p:nvPr/>
        </p:nvSpPr>
        <p:spPr>
          <a:xfrm>
            <a:off x="946012" y="5525294"/>
            <a:ext cx="2298977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源码测试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563" y="1130300"/>
            <a:ext cx="2435586" cy="278086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47498" y="2489947"/>
            <a:ext cx="1641777" cy="1235635"/>
          </a:xfrm>
          <a:prstGeom prst="rect">
            <a:avLst/>
          </a:prstGeom>
        </p:spPr>
      </p:pic>
      <p:sp>
        <p:nvSpPr>
          <p:cNvPr id="8" name="Text Box 9"/>
          <p:cNvSpPr txBox="1"/>
          <p:nvPr/>
        </p:nvSpPr>
        <p:spPr>
          <a:xfrm>
            <a:off x="7747000" y="1394625"/>
            <a:ext cx="353060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程序运行后，为什么舞台中少了一个砖块？（    ）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669200" y="4171148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ED7D31"/>
                </a:solidFill>
              </a:rPr>
              <a:t>A</a:t>
            </a:r>
            <a:endParaRPr lang="zh-CN" altLang="en-US" sz="2800" b="1" dirty="0">
              <a:solidFill>
                <a:srgbClr val="ED7D3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669200" y="4654869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ED7D31"/>
                </a:solidFill>
              </a:rPr>
              <a:t>B</a:t>
            </a:r>
            <a:endParaRPr lang="zh-CN" altLang="en-US" sz="2800" b="1" dirty="0">
              <a:solidFill>
                <a:srgbClr val="ED7D3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669200" y="513859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ED7D31"/>
                </a:solidFill>
              </a:rPr>
              <a:t>C</a:t>
            </a:r>
            <a:endParaRPr lang="zh-CN" altLang="en-US" sz="2800" b="1" dirty="0">
              <a:solidFill>
                <a:srgbClr val="ED7D3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669200" y="562231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ED7D31"/>
                </a:solidFill>
              </a:rPr>
              <a:t>D</a:t>
            </a:r>
            <a:endParaRPr lang="zh-CN" altLang="en-US" sz="2800" b="1" dirty="0">
              <a:solidFill>
                <a:srgbClr val="ED7D31"/>
              </a:solidFill>
            </a:endParaRPr>
          </a:p>
        </p:txBody>
      </p:sp>
      <p:sp>
        <p:nvSpPr>
          <p:cNvPr id="14" name="Text Box 9"/>
          <p:cNvSpPr txBox="1"/>
          <p:nvPr/>
        </p:nvSpPr>
        <p:spPr>
          <a:xfrm>
            <a:off x="5208802" y="4263481"/>
            <a:ext cx="3510560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600" b="1" dirty="0">
                <a:solidFill>
                  <a:srgbClr val="EE7D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砖块已经被小球打掉了</a:t>
            </a:r>
          </a:p>
        </p:txBody>
      </p:sp>
      <p:sp>
        <p:nvSpPr>
          <p:cNvPr id="16" name="Text Box 9"/>
          <p:cNvSpPr txBox="1"/>
          <p:nvPr/>
        </p:nvSpPr>
        <p:spPr>
          <a:xfrm>
            <a:off x="5208802" y="4772343"/>
            <a:ext cx="3510560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600" b="1" dirty="0">
                <a:solidFill>
                  <a:srgbClr val="EE7D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砖块外观变成透明的颜色了</a:t>
            </a:r>
          </a:p>
        </p:txBody>
      </p:sp>
      <p:sp>
        <p:nvSpPr>
          <p:cNvPr id="17" name="Text Box 9"/>
          <p:cNvSpPr txBox="1"/>
          <p:nvPr/>
        </p:nvSpPr>
        <p:spPr>
          <a:xfrm>
            <a:off x="5208802" y="5213013"/>
            <a:ext cx="4925798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600" b="1" dirty="0">
                <a:solidFill>
                  <a:srgbClr val="EE7D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砖块外观没有显示</a:t>
            </a:r>
          </a:p>
        </p:txBody>
      </p:sp>
      <p:sp>
        <p:nvSpPr>
          <p:cNvPr id="18" name="Text Box 9"/>
          <p:cNvSpPr txBox="1"/>
          <p:nvPr/>
        </p:nvSpPr>
        <p:spPr>
          <a:xfrm>
            <a:off x="5208802" y="5714643"/>
            <a:ext cx="3510560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600" b="1" dirty="0">
                <a:solidFill>
                  <a:srgbClr val="EE7D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以上都是对的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4224338" y="1130300"/>
            <a:ext cx="7294562" cy="5105400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 Box 9"/>
          <p:cNvSpPr txBox="1"/>
          <p:nvPr/>
        </p:nvSpPr>
        <p:spPr>
          <a:xfrm>
            <a:off x="4736285" y="2078581"/>
            <a:ext cx="803455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答案：</a:t>
            </a:r>
          </a:p>
        </p:txBody>
      </p:sp>
      <p:sp>
        <p:nvSpPr>
          <p:cNvPr id="5" name="Text Box 9"/>
          <p:cNvSpPr txBox="1"/>
          <p:nvPr/>
        </p:nvSpPr>
        <p:spPr>
          <a:xfrm>
            <a:off x="4736285" y="2783256"/>
            <a:ext cx="803455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解析：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1593749"/>
            <a:ext cx="2870200" cy="3873998"/>
          </a:xfrm>
          <a:prstGeom prst="rect">
            <a:avLst/>
          </a:prstGeom>
        </p:spPr>
      </p:pic>
      <p:sp>
        <p:nvSpPr>
          <p:cNvPr id="12" name="Text Box 9"/>
          <p:cNvSpPr txBox="1"/>
          <p:nvPr/>
        </p:nvSpPr>
        <p:spPr>
          <a:xfrm>
            <a:off x="946012" y="5525294"/>
            <a:ext cx="2298977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源码测试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500825" y="1990475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ED7D31"/>
                </a:solidFill>
              </a:rPr>
              <a:t>C</a:t>
            </a:r>
            <a:endParaRPr lang="zh-CN" altLang="en-US" sz="2800" b="1" dirty="0">
              <a:solidFill>
                <a:srgbClr val="ED7D31"/>
              </a:solidFill>
            </a:endParaRPr>
          </a:p>
        </p:txBody>
      </p:sp>
      <p:sp>
        <p:nvSpPr>
          <p:cNvPr id="8" name="Text Box 9"/>
          <p:cNvSpPr txBox="1"/>
          <p:nvPr/>
        </p:nvSpPr>
        <p:spPr>
          <a:xfrm>
            <a:off x="5539740" y="2783256"/>
            <a:ext cx="5723346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砖块被小球碰到之后会隐藏，运行程序后需要显示外观，程序中缺少外观显示脚本。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825" y="3528388"/>
            <a:ext cx="1965346" cy="25268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35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669926" y="1678955"/>
            <a:ext cx="534808" cy="534808"/>
            <a:chOff x="669926" y="1678955"/>
            <a:chExt cx="534808" cy="534808"/>
          </a:xfrm>
        </p:grpSpPr>
        <p:sp>
          <p:nvSpPr>
            <p:cNvPr id="3" name="同心圆 2"/>
            <p:cNvSpPr/>
            <p:nvPr/>
          </p:nvSpPr>
          <p:spPr>
            <a:xfrm>
              <a:off x="669926" y="1678955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4" name="空心弧 3"/>
            <p:cNvSpPr/>
            <p:nvPr/>
          </p:nvSpPr>
          <p:spPr>
            <a:xfrm>
              <a:off x="669926" y="1678955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767543" y="1760410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ED7D3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1</a:t>
              </a:r>
              <a:endParaRPr lang="zh-CN" altLang="en-US" sz="2000" dirty="0">
                <a:solidFill>
                  <a:srgbClr val="ED7D31"/>
                </a:solidFill>
                <a:latin typeface="Adobe Gothic Std B" panose="020B0800000000000000" pitchFamily="34" charset="-128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80674" y="2643704"/>
            <a:ext cx="534808" cy="534808"/>
            <a:chOff x="680674" y="2643704"/>
            <a:chExt cx="534808" cy="534808"/>
          </a:xfrm>
        </p:grpSpPr>
        <p:sp>
          <p:nvSpPr>
            <p:cNvPr id="7" name="同心圆 6"/>
            <p:cNvSpPr/>
            <p:nvPr/>
          </p:nvSpPr>
          <p:spPr>
            <a:xfrm>
              <a:off x="680674" y="2643704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8" name="空心弧 7"/>
            <p:cNvSpPr/>
            <p:nvPr/>
          </p:nvSpPr>
          <p:spPr>
            <a:xfrm>
              <a:off x="680674" y="2643704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78291" y="2725159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ED7D3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2</a:t>
              </a:r>
              <a:endParaRPr lang="zh-CN" altLang="en-US" sz="2000" dirty="0">
                <a:solidFill>
                  <a:srgbClr val="ED7D31"/>
                </a:solidFill>
                <a:latin typeface="Adobe Gothic Std B" panose="020B0800000000000000" pitchFamily="34" charset="-128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80674" y="3608453"/>
            <a:ext cx="534808" cy="534808"/>
            <a:chOff x="680674" y="3608453"/>
            <a:chExt cx="534808" cy="534808"/>
          </a:xfrm>
        </p:grpSpPr>
        <p:sp>
          <p:nvSpPr>
            <p:cNvPr id="11" name="同心圆 10"/>
            <p:cNvSpPr/>
            <p:nvPr/>
          </p:nvSpPr>
          <p:spPr>
            <a:xfrm>
              <a:off x="680674" y="3608453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12" name="空心弧 11"/>
            <p:cNvSpPr/>
            <p:nvPr/>
          </p:nvSpPr>
          <p:spPr>
            <a:xfrm>
              <a:off x="680674" y="3608453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78291" y="3689908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ED7D3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3</a:t>
              </a:r>
              <a:endParaRPr lang="zh-CN" altLang="en-US" sz="2000" dirty="0">
                <a:solidFill>
                  <a:srgbClr val="ED7D31"/>
                </a:solidFill>
                <a:latin typeface="Adobe Gothic Std B" panose="020B0800000000000000" pitchFamily="34" charset="-128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81345" y="4573201"/>
            <a:ext cx="534808" cy="534808"/>
            <a:chOff x="681345" y="4573201"/>
            <a:chExt cx="534808" cy="534808"/>
          </a:xfrm>
        </p:grpSpPr>
        <p:sp>
          <p:nvSpPr>
            <p:cNvPr id="15" name="同心圆 14"/>
            <p:cNvSpPr/>
            <p:nvPr/>
          </p:nvSpPr>
          <p:spPr>
            <a:xfrm>
              <a:off x="681345" y="4573201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16" name="空心弧 15"/>
            <p:cNvSpPr/>
            <p:nvPr/>
          </p:nvSpPr>
          <p:spPr>
            <a:xfrm>
              <a:off x="681345" y="4573201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778962" y="4654656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ED7D3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4</a:t>
              </a:r>
              <a:endParaRPr lang="zh-CN" altLang="en-US" sz="2000" dirty="0">
                <a:solidFill>
                  <a:srgbClr val="ED7D31"/>
                </a:solidFill>
                <a:latin typeface="Adobe Gothic Std B" panose="020B0800000000000000" pitchFamily="34" charset="-128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1531610" y="1683717"/>
            <a:ext cx="8485514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制作打砖块游戏，使用按键控制挡板移动，接住并反弹小球，消灭所有的砖块游戏胜利。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531610" y="2711053"/>
            <a:ext cx="8820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巩固“</a:t>
            </a:r>
            <a:r>
              <a:rPr lang="zh-CN" altLang="en-US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广播消息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”、“</a:t>
            </a:r>
            <a:r>
              <a:rPr lang="zh-CN" altLang="en-US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接收消息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”等脚本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531610" y="3679477"/>
            <a:ext cx="8820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学习“</a:t>
            </a:r>
            <a:r>
              <a:rPr lang="zh-CN" altLang="en-US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显示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”、“</a:t>
            </a:r>
            <a:r>
              <a:rPr lang="zh-CN" altLang="en-US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隐藏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”、 “</a:t>
            </a:r>
            <a:r>
              <a:rPr lang="zh-CN" altLang="en-US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r>
              <a:rPr lang="zh-CN" altLang="en-US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r>
              <a:rPr lang="zh-CN" altLang="en-US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之间取随机数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”等新脚本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531610" y="4647901"/>
            <a:ext cx="8820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综合应用所学脚本完成编程项目并扩展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850391" y="3836346"/>
            <a:ext cx="1901953" cy="477961"/>
            <a:chOff x="850391" y="3836346"/>
            <a:chExt cx="1901953" cy="477961"/>
          </a:xfrm>
        </p:grpSpPr>
        <p:grpSp>
          <p:nvGrpSpPr>
            <p:cNvPr id="2" name="组合 1"/>
            <p:cNvGrpSpPr/>
            <p:nvPr/>
          </p:nvGrpSpPr>
          <p:grpSpPr>
            <a:xfrm>
              <a:off x="850391" y="3836346"/>
              <a:ext cx="477961" cy="477961"/>
              <a:chOff x="688576" y="3626545"/>
              <a:chExt cx="486105" cy="486105"/>
            </a:xfrm>
          </p:grpSpPr>
          <p:sp>
            <p:nvSpPr>
              <p:cNvPr id="3" name="椭圆 2"/>
              <p:cNvSpPr/>
              <p:nvPr/>
            </p:nvSpPr>
            <p:spPr>
              <a:xfrm>
                <a:off x="688576" y="3626545"/>
                <a:ext cx="486105" cy="486105"/>
              </a:xfrm>
              <a:prstGeom prst="ellipse">
                <a:avLst/>
              </a:prstGeom>
              <a:solidFill>
                <a:srgbClr val="F582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40"/>
              </a:p>
            </p:txBody>
          </p:sp>
          <p:pic>
            <p:nvPicPr>
              <p:cNvPr id="4" name="图片 3"/>
              <p:cNvPicPr>
                <a:picLocks noChangeAspect="1"/>
              </p:cNvPicPr>
              <p:nvPr/>
            </p:nvPicPr>
            <p:blipFill>
              <a:blip r:embed="rId3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793" y="3697758"/>
                <a:ext cx="354024" cy="354024"/>
              </a:xfrm>
              <a:prstGeom prst="rect">
                <a:avLst/>
              </a:prstGeom>
              <a:noFill/>
            </p:spPr>
          </p:pic>
        </p:grpSp>
        <p:sp>
          <p:nvSpPr>
            <p:cNvPr id="11" name="Text Box 9"/>
            <p:cNvSpPr txBox="1"/>
            <p:nvPr/>
          </p:nvSpPr>
          <p:spPr>
            <a:xfrm>
              <a:off x="1444190" y="3875271"/>
              <a:ext cx="1308154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zh-CN" altLang="en-US" sz="2000" dirty="0">
                  <a:solidFill>
                    <a:srgbClr val="434F5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新脚本</a:t>
              </a:r>
              <a:r>
                <a:rPr lang="en-US" altLang="zh-CN" sz="2000" dirty="0">
                  <a:solidFill>
                    <a:srgbClr val="434F5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</a:t>
              </a:r>
              <a:endParaRPr lang="zh-CN" altLang="en-US" sz="20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850391" y="1818978"/>
            <a:ext cx="2011682" cy="477961"/>
            <a:chOff x="850391" y="1818978"/>
            <a:chExt cx="2011682" cy="477961"/>
          </a:xfrm>
        </p:grpSpPr>
        <p:grpSp>
          <p:nvGrpSpPr>
            <p:cNvPr id="5" name="组合 4"/>
            <p:cNvGrpSpPr/>
            <p:nvPr/>
          </p:nvGrpSpPr>
          <p:grpSpPr>
            <a:xfrm>
              <a:off x="850391" y="1818978"/>
              <a:ext cx="477961" cy="477961"/>
              <a:chOff x="688576" y="2620494"/>
              <a:chExt cx="486105" cy="486105"/>
            </a:xfrm>
          </p:grpSpPr>
          <p:sp>
            <p:nvSpPr>
              <p:cNvPr id="6" name="椭圆 5"/>
              <p:cNvSpPr/>
              <p:nvPr/>
            </p:nvSpPr>
            <p:spPr>
              <a:xfrm>
                <a:off x="688576" y="2620494"/>
                <a:ext cx="486105" cy="486105"/>
              </a:xfrm>
              <a:prstGeom prst="ellipse">
                <a:avLst/>
              </a:prstGeom>
              <a:solidFill>
                <a:srgbClr val="F582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40"/>
              </a:p>
            </p:txBody>
          </p:sp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4" cstate="print">
                <a:biLevel thresh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9443" y="2674136"/>
                <a:ext cx="362815" cy="362815"/>
              </a:xfrm>
              <a:prstGeom prst="rect">
                <a:avLst/>
              </a:prstGeom>
            </p:spPr>
          </p:pic>
        </p:grpSp>
        <p:sp>
          <p:nvSpPr>
            <p:cNvPr id="12" name="Text Box 9"/>
            <p:cNvSpPr txBox="1"/>
            <p:nvPr/>
          </p:nvSpPr>
          <p:spPr>
            <a:xfrm>
              <a:off x="1444191" y="1857903"/>
              <a:ext cx="1417882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zh-CN" altLang="en-US" sz="2000" dirty="0">
                  <a:solidFill>
                    <a:srgbClr val="434F5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巩固脚本</a:t>
              </a:r>
              <a:r>
                <a:rPr lang="en-US" altLang="zh-CN" sz="2000" dirty="0">
                  <a:solidFill>
                    <a:srgbClr val="434F5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</a:t>
              </a:r>
              <a:endParaRPr lang="zh-CN" altLang="en-US" sz="20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5484" y="3755366"/>
            <a:ext cx="3024853" cy="55894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1146" y="3715687"/>
            <a:ext cx="737438" cy="6796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8315" y="3739787"/>
            <a:ext cx="737438" cy="6555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250" b="97917" l="4202" r="924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064" y="1562211"/>
            <a:ext cx="1868526" cy="75369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6970" l="2500" r="9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146" y="2527911"/>
            <a:ext cx="2042823" cy="56177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23121" y1="51579" x2="78613" y2="52632"/>
                        <a14:foregroundMark x1="26590" y1="48421" x2="26590" y2="484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088" y="1438796"/>
            <a:ext cx="1997909" cy="109711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259" b="97222" l="9551" r="95506">
                        <a14:foregroundMark x1="18539" y1="52778" x2="85955" y2="52778"/>
                        <a14:foregroundMark x1="70787" y1="48148" x2="70787" y2="48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073" y="1325433"/>
            <a:ext cx="2181896" cy="132384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8140" b="91860" l="3750" r="94375">
                        <a14:foregroundMark x1="18125" y1="66279" x2="82500" y2="593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997" y="1325430"/>
            <a:ext cx="2101833" cy="1129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543124" y="3791756"/>
            <a:ext cx="6975776" cy="2451451"/>
          </a:xfrm>
          <a:prstGeom prst="roundRect">
            <a:avLst>
              <a:gd name="adj" fmla="val 5038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圆角矩形 2"/>
          <p:cNvSpPr/>
          <p:nvPr/>
        </p:nvSpPr>
        <p:spPr>
          <a:xfrm>
            <a:off x="4543124" y="1140492"/>
            <a:ext cx="6975776" cy="2451451"/>
          </a:xfrm>
          <a:prstGeom prst="roundRect">
            <a:avLst>
              <a:gd name="adj" fmla="val 5038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 Box 9"/>
          <p:cNvSpPr txBox="1"/>
          <p:nvPr/>
        </p:nvSpPr>
        <p:spPr>
          <a:xfrm>
            <a:off x="4819241" y="1365342"/>
            <a:ext cx="4143224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本节课用到的角色</a:t>
            </a:r>
          </a:p>
        </p:txBody>
      </p:sp>
      <p:sp>
        <p:nvSpPr>
          <p:cNvPr id="5" name="Text Box 9"/>
          <p:cNvSpPr txBox="1"/>
          <p:nvPr/>
        </p:nvSpPr>
        <p:spPr>
          <a:xfrm>
            <a:off x="4819241" y="4017554"/>
            <a:ext cx="4143224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本节课用到的背景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1049667" y="4554541"/>
            <a:ext cx="2774954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打砖块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85" y="1363306"/>
            <a:ext cx="3622787" cy="305435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91444" y="4554541"/>
            <a:ext cx="1429548" cy="1074399"/>
          </a:xfrm>
          <a:prstGeom prst="rect">
            <a:avLst/>
          </a:prstGeom>
        </p:spPr>
      </p:pic>
      <p:sp>
        <p:nvSpPr>
          <p:cNvPr id="19" name="Text Box 9"/>
          <p:cNvSpPr txBox="1"/>
          <p:nvPr/>
        </p:nvSpPr>
        <p:spPr>
          <a:xfrm>
            <a:off x="5134134" y="5656636"/>
            <a:ext cx="1473055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Stars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 Box 9"/>
          <p:cNvSpPr txBox="1"/>
          <p:nvPr/>
        </p:nvSpPr>
        <p:spPr>
          <a:xfrm>
            <a:off x="5191444" y="2827120"/>
            <a:ext cx="1473055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Paddle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21035" y="2389922"/>
            <a:ext cx="1145043" cy="18918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3989" y="2183857"/>
            <a:ext cx="655411" cy="594725"/>
          </a:xfrm>
          <a:prstGeom prst="rect">
            <a:avLst/>
          </a:prstGeom>
        </p:spPr>
      </p:pic>
      <p:sp>
        <p:nvSpPr>
          <p:cNvPr id="23" name="Text Box 9"/>
          <p:cNvSpPr txBox="1"/>
          <p:nvPr/>
        </p:nvSpPr>
        <p:spPr>
          <a:xfrm>
            <a:off x="6835166" y="2809118"/>
            <a:ext cx="1473055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Ball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43417" y="2271694"/>
            <a:ext cx="771850" cy="506887"/>
          </a:xfrm>
          <a:prstGeom prst="rect">
            <a:avLst/>
          </a:prstGeom>
        </p:spPr>
      </p:pic>
      <p:sp>
        <p:nvSpPr>
          <p:cNvPr id="25" name="Text Box 9"/>
          <p:cNvSpPr txBox="1"/>
          <p:nvPr/>
        </p:nvSpPr>
        <p:spPr>
          <a:xfrm>
            <a:off x="8292814" y="2827120"/>
            <a:ext cx="1473055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Button3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19" grpId="0"/>
      <p:bldP spid="20" grpId="0"/>
      <p:bldP spid="23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543124" y="1140492"/>
            <a:ext cx="6975776" cy="5095208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 Box 9"/>
          <p:cNvSpPr txBox="1"/>
          <p:nvPr/>
        </p:nvSpPr>
        <p:spPr>
          <a:xfrm>
            <a:off x="4819241" y="1365342"/>
            <a:ext cx="4143224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挡板如何移动？</a:t>
            </a:r>
          </a:p>
        </p:txBody>
      </p:sp>
      <p:sp>
        <p:nvSpPr>
          <p:cNvPr id="6" name="Text Box 9"/>
          <p:cNvSpPr txBox="1"/>
          <p:nvPr/>
        </p:nvSpPr>
        <p:spPr>
          <a:xfrm>
            <a:off x="4819241" y="2599063"/>
            <a:ext cx="4143224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小球开始时的方向使固定的吗？</a:t>
            </a:r>
          </a:p>
        </p:txBody>
      </p:sp>
      <p:sp>
        <p:nvSpPr>
          <p:cNvPr id="7" name="Text Box 9"/>
          <p:cNvSpPr txBox="1"/>
          <p:nvPr/>
        </p:nvSpPr>
        <p:spPr>
          <a:xfrm>
            <a:off x="4819240" y="3832784"/>
            <a:ext cx="5963059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砖块为何会消失了？</a:t>
            </a:r>
          </a:p>
        </p:txBody>
      </p:sp>
      <p:sp>
        <p:nvSpPr>
          <p:cNvPr id="8" name="Text Box 9"/>
          <p:cNvSpPr txBox="1"/>
          <p:nvPr/>
        </p:nvSpPr>
        <p:spPr>
          <a:xfrm>
            <a:off x="4819241" y="5066506"/>
            <a:ext cx="4143224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如何使游戏更有趣？</a:t>
            </a:r>
          </a:p>
        </p:txBody>
      </p:sp>
      <p:sp>
        <p:nvSpPr>
          <p:cNvPr id="9" name="Text Box 9"/>
          <p:cNvSpPr txBox="1"/>
          <p:nvPr/>
        </p:nvSpPr>
        <p:spPr>
          <a:xfrm>
            <a:off x="5047840" y="1941093"/>
            <a:ext cx="6293259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使用电脑键盘左右键进行控制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5047840" y="3081477"/>
            <a:ext cx="6293259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可以使小球朝不同的方向进行发射</a:t>
            </a:r>
          </a:p>
        </p:txBody>
      </p:sp>
      <p:sp>
        <p:nvSpPr>
          <p:cNvPr id="11" name="Text Box 9"/>
          <p:cNvSpPr txBox="1"/>
          <p:nvPr/>
        </p:nvSpPr>
        <p:spPr>
          <a:xfrm>
            <a:off x="5047840" y="4365114"/>
            <a:ext cx="6471060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碰撞后角色被隐藏了</a:t>
            </a:r>
          </a:p>
        </p:txBody>
      </p:sp>
      <p:sp>
        <p:nvSpPr>
          <p:cNvPr id="12" name="Text Box 9"/>
          <p:cNvSpPr txBox="1"/>
          <p:nvPr/>
        </p:nvSpPr>
        <p:spPr>
          <a:xfrm>
            <a:off x="5047840" y="5497215"/>
            <a:ext cx="6293259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小球碰撞不同的角色发出不同的声音</a:t>
            </a:r>
          </a:p>
        </p:txBody>
      </p:sp>
      <p:sp>
        <p:nvSpPr>
          <p:cNvPr id="14" name="Text Box 9"/>
          <p:cNvSpPr txBox="1"/>
          <p:nvPr/>
        </p:nvSpPr>
        <p:spPr>
          <a:xfrm>
            <a:off x="1049667" y="4554541"/>
            <a:ext cx="2774954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打砖块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85" y="1363306"/>
            <a:ext cx="3622787" cy="30543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70910" y="1133475"/>
            <a:ext cx="29775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当绿旗被点击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9745"/>
            <a:ext cx="2825750" cy="91313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868420" y="1737360"/>
            <a:ext cx="14535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显示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471545" y="2433320"/>
            <a:ext cx="27514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将</a:t>
            </a:r>
            <a:r>
              <a:rPr lang="en-US" altLang="zh-CN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y</a:t>
            </a:r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坐标设为（）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303270" y="3145790"/>
            <a:ext cx="224917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如果</a:t>
            </a: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“</a:t>
            </a:r>
            <a:r>
              <a:rPr lang="zh-CN" altLang="en-US" b="1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按下→</a:t>
            </a: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”</a:t>
            </a:r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，那么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408045" y="3523615"/>
            <a:ext cx="28784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将</a:t>
            </a:r>
            <a:r>
              <a:rPr lang="en-US" altLang="zh-CN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x</a:t>
            </a:r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坐标增加（）</a:t>
            </a:r>
          </a:p>
        </p:txBody>
      </p:sp>
      <p:sp>
        <p:nvSpPr>
          <p:cNvPr id="11" name="下箭头 10"/>
          <p:cNvSpPr/>
          <p:nvPr/>
        </p:nvSpPr>
        <p:spPr>
          <a:xfrm>
            <a:off x="4088765" y="1494790"/>
            <a:ext cx="151130" cy="2717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下箭头 12"/>
          <p:cNvSpPr/>
          <p:nvPr/>
        </p:nvSpPr>
        <p:spPr>
          <a:xfrm>
            <a:off x="4088765" y="2103120"/>
            <a:ext cx="151130" cy="2635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下箭头 14"/>
          <p:cNvSpPr/>
          <p:nvPr/>
        </p:nvSpPr>
        <p:spPr>
          <a:xfrm>
            <a:off x="4088765" y="2800985"/>
            <a:ext cx="151130" cy="2717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下箭头 16"/>
          <p:cNvSpPr/>
          <p:nvPr/>
        </p:nvSpPr>
        <p:spPr>
          <a:xfrm>
            <a:off x="4088765" y="3860800"/>
            <a:ext cx="151130" cy="2717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下箭头 18"/>
          <p:cNvSpPr/>
          <p:nvPr/>
        </p:nvSpPr>
        <p:spPr>
          <a:xfrm>
            <a:off x="4088765" y="4554220"/>
            <a:ext cx="151130" cy="2717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88" name="文本框 21"/>
          <p:cNvSpPr txBox="1"/>
          <p:nvPr/>
        </p:nvSpPr>
        <p:spPr>
          <a:xfrm>
            <a:off x="3868420" y="3985260"/>
            <a:ext cx="538163" cy="5222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…</a:t>
            </a:r>
          </a:p>
        </p:txBody>
      </p:sp>
      <p:sp>
        <p:nvSpPr>
          <p:cNvPr id="20" name="左箭头 19"/>
          <p:cNvSpPr/>
          <p:nvPr/>
        </p:nvSpPr>
        <p:spPr>
          <a:xfrm flipV="1">
            <a:off x="3092450" y="4805680"/>
            <a:ext cx="996315" cy="1333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上箭头 20"/>
          <p:cNvSpPr/>
          <p:nvPr/>
        </p:nvSpPr>
        <p:spPr>
          <a:xfrm>
            <a:off x="3048000" y="3015615"/>
            <a:ext cx="106045" cy="16732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左箭头 21"/>
          <p:cNvSpPr/>
          <p:nvPr/>
        </p:nvSpPr>
        <p:spPr>
          <a:xfrm rot="10800000" flipV="1">
            <a:off x="3092450" y="2856230"/>
            <a:ext cx="996315" cy="1193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7031355" y="1213485"/>
            <a:ext cx="35153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accent2">
                    <a:lumMod val="40000"/>
                    <a:lumOff val="6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给挡板编程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6868795" y="1673860"/>
            <a:ext cx="328930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latin typeface="+mn-ea"/>
                <a:cs typeface="+mn-ea"/>
              </a:rPr>
              <a:t>1</a:t>
            </a:r>
            <a:r>
              <a:rPr lang="zh-CN" altLang="en-US" b="1">
                <a:latin typeface="+mn-ea"/>
                <a:cs typeface="+mn-ea"/>
              </a:rPr>
              <a:t>、使用坐标先给挡板设计好初始位置，若挡板横向运动，刚开始需要设置好高度</a:t>
            </a:r>
          </a:p>
          <a:p>
            <a:r>
              <a:rPr lang="en-US" altLang="zh-CN" b="1">
                <a:latin typeface="+mn-ea"/>
                <a:cs typeface="+mn-ea"/>
              </a:rPr>
              <a:t>2</a:t>
            </a:r>
            <a:r>
              <a:rPr lang="zh-CN" altLang="en-US" b="1">
                <a:latin typeface="+mn-ea"/>
                <a:cs typeface="+mn-ea"/>
              </a:rPr>
              <a:t>、使用电脑键盘控制挡板运动，使用如果</a:t>
            </a:r>
            <a:r>
              <a:rPr lang="en-US" altLang="zh-CN" b="1">
                <a:latin typeface="+mn-ea"/>
                <a:cs typeface="+mn-ea"/>
              </a:rPr>
              <a:t>...</a:t>
            </a:r>
            <a:r>
              <a:rPr lang="zh-CN" altLang="en-US" b="1">
                <a:latin typeface="+mn-ea"/>
                <a:cs typeface="+mn-ea"/>
              </a:rPr>
              <a:t>那么</a:t>
            </a:r>
            <a:r>
              <a:rPr lang="en-US" altLang="zh-CN" b="1">
                <a:latin typeface="+mn-ea"/>
                <a:cs typeface="+mn-ea"/>
              </a:rPr>
              <a:t>...</a:t>
            </a:r>
            <a:r>
              <a:rPr lang="zh-CN" altLang="en-US" b="1">
                <a:latin typeface="+mn-ea"/>
                <a:cs typeface="+mn-ea"/>
              </a:rPr>
              <a:t>的句式可实现。</a:t>
            </a:r>
          </a:p>
          <a:p>
            <a:r>
              <a:rPr lang="en-US" altLang="zh-CN" b="1">
                <a:latin typeface="+mn-ea"/>
                <a:cs typeface="+mn-ea"/>
              </a:rPr>
              <a:t>3</a:t>
            </a:r>
            <a:r>
              <a:rPr lang="zh-CN" altLang="en-US" b="1">
                <a:latin typeface="+mn-ea"/>
                <a:cs typeface="+mn-ea"/>
              </a:rPr>
              <a:t>、循环可以持续控制挡板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2587625" y="3491865"/>
            <a:ext cx="459740" cy="9055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b="1">
                <a:solidFill>
                  <a:schemeClr val="accent5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循环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70910" y="1133475"/>
            <a:ext cx="29775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当绿旗被点击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229610" y="1769110"/>
            <a:ext cx="22631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accent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移到</a:t>
            </a:r>
            <a:r>
              <a:rPr lang="en-US" altLang="zh-CN" b="1">
                <a:solidFill>
                  <a:schemeClr val="accent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x</a:t>
            </a:r>
            <a:r>
              <a:rPr lang="zh-CN" altLang="en-US" b="1">
                <a:solidFill>
                  <a:schemeClr val="accent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（）</a:t>
            </a:r>
            <a:r>
              <a:rPr lang="en-US" altLang="zh-CN" b="1">
                <a:solidFill>
                  <a:schemeClr val="accent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y</a:t>
            </a:r>
            <a:r>
              <a:rPr lang="zh-CN" altLang="en-US" b="1">
                <a:solidFill>
                  <a:schemeClr val="accent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（）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2807335" y="2416175"/>
            <a:ext cx="43053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面向在（）和（）之间取随机数方向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470910" y="3141345"/>
            <a:ext cx="20218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移动（）步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470910" y="3879850"/>
            <a:ext cx="19469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碰到边缘就反弹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229610" y="4611370"/>
            <a:ext cx="252857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如果碰到</a:t>
            </a:r>
            <a:r>
              <a:rPr lang="en-US" altLang="zh-CN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paddle</a:t>
            </a:r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，那么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771775" y="5343525"/>
            <a:ext cx="43053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面向在（）和（）之间取随机数方向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350260" y="5706745"/>
            <a:ext cx="20218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移动（）步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555" y="1862455"/>
            <a:ext cx="1426210" cy="1468755"/>
          </a:xfrm>
          <a:prstGeom prst="rect">
            <a:avLst/>
          </a:prstGeom>
        </p:spPr>
      </p:pic>
      <p:sp>
        <p:nvSpPr>
          <p:cNvPr id="10" name="下箭头 9"/>
          <p:cNvSpPr/>
          <p:nvPr/>
        </p:nvSpPr>
        <p:spPr>
          <a:xfrm>
            <a:off x="4088765" y="2117090"/>
            <a:ext cx="151130" cy="2717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下箭头 11"/>
          <p:cNvSpPr/>
          <p:nvPr/>
        </p:nvSpPr>
        <p:spPr>
          <a:xfrm>
            <a:off x="4088765" y="2811780"/>
            <a:ext cx="151130" cy="2717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下箭头 12"/>
          <p:cNvSpPr/>
          <p:nvPr/>
        </p:nvSpPr>
        <p:spPr>
          <a:xfrm>
            <a:off x="4088765" y="3567430"/>
            <a:ext cx="151130" cy="2717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下箭头 13"/>
          <p:cNvSpPr/>
          <p:nvPr/>
        </p:nvSpPr>
        <p:spPr>
          <a:xfrm>
            <a:off x="4088765" y="4275455"/>
            <a:ext cx="151130" cy="2717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下箭头 14"/>
          <p:cNvSpPr/>
          <p:nvPr/>
        </p:nvSpPr>
        <p:spPr>
          <a:xfrm>
            <a:off x="4088765" y="1472565"/>
            <a:ext cx="151130" cy="2717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下箭头 17"/>
          <p:cNvSpPr/>
          <p:nvPr/>
        </p:nvSpPr>
        <p:spPr>
          <a:xfrm>
            <a:off x="4088765" y="6189345"/>
            <a:ext cx="151130" cy="2717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左箭头 19"/>
          <p:cNvSpPr/>
          <p:nvPr/>
        </p:nvSpPr>
        <p:spPr>
          <a:xfrm flipV="1">
            <a:off x="2579370" y="6464300"/>
            <a:ext cx="1509395" cy="1333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左箭头 18"/>
          <p:cNvSpPr/>
          <p:nvPr/>
        </p:nvSpPr>
        <p:spPr>
          <a:xfrm rot="10800000" flipV="1">
            <a:off x="2488565" y="2874010"/>
            <a:ext cx="1509395" cy="1333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上箭头 20"/>
          <p:cNvSpPr/>
          <p:nvPr/>
        </p:nvSpPr>
        <p:spPr>
          <a:xfrm>
            <a:off x="2339975" y="3084195"/>
            <a:ext cx="140970" cy="325056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8359140" y="1877695"/>
            <a:ext cx="3742055" cy="2399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accent2">
                    <a:lumMod val="40000"/>
                    <a:lumOff val="6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给小球编程</a:t>
            </a:r>
          </a:p>
          <a:p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、使用坐标给小球设置初始位置</a:t>
            </a:r>
          </a:p>
          <a:p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、随机脚本结合方向脚本确定发球方向。</a:t>
            </a:r>
          </a:p>
          <a:p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、使用如果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...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那么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...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脚本实现小球碰到挡板就反弹</a:t>
            </a:r>
          </a:p>
          <a:p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、循环使得可以使球只要碰到板就会反弹。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880235" y="4438015"/>
            <a:ext cx="459740" cy="9055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b="1">
                <a:solidFill>
                  <a:schemeClr val="accent5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循环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3470910" y="5034280"/>
            <a:ext cx="156210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>
                <a:solidFill>
                  <a:schemeClr val="accent5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播放声音（）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70910" y="1133475"/>
            <a:ext cx="29775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当绿旗被点击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229610" y="1769110"/>
            <a:ext cx="22631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chemeClr val="accent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accent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移到</a:t>
            </a:r>
            <a:r>
              <a:rPr lang="en-US" altLang="zh-CN" b="1">
                <a:solidFill>
                  <a:schemeClr val="accent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x</a:t>
            </a:r>
            <a:r>
              <a:rPr lang="zh-CN" altLang="en-US" b="1">
                <a:solidFill>
                  <a:schemeClr val="accent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（）</a:t>
            </a:r>
            <a:r>
              <a:rPr lang="en-US" altLang="zh-CN" b="1">
                <a:solidFill>
                  <a:schemeClr val="accent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y</a:t>
            </a:r>
            <a:r>
              <a:rPr lang="zh-CN" altLang="en-US" b="1">
                <a:solidFill>
                  <a:schemeClr val="accent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（）</a:t>
            </a:r>
          </a:p>
        </p:txBody>
      </p:sp>
      <p:sp>
        <p:nvSpPr>
          <p:cNvPr id="15" name="下箭头 14"/>
          <p:cNvSpPr/>
          <p:nvPr/>
        </p:nvSpPr>
        <p:spPr>
          <a:xfrm>
            <a:off x="4088765" y="1472565"/>
            <a:ext cx="151130" cy="2717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726815" y="2451100"/>
            <a:ext cx="17805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chemeClr val="accent5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accent5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显示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229610" y="3102610"/>
            <a:ext cx="225171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如果碰到小球，那么</a:t>
            </a:r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3383280" y="3495675"/>
            <a:ext cx="167767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>
                <a:solidFill>
                  <a:schemeClr val="accent5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accent5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播放声音（）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726815" y="3769360"/>
            <a:ext cx="8750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chemeClr val="accent5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chemeClr val="accent5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隐藏</a:t>
            </a:r>
          </a:p>
        </p:txBody>
      </p:sp>
      <p:sp>
        <p:nvSpPr>
          <p:cNvPr id="7" name="下箭头 6"/>
          <p:cNvSpPr/>
          <p:nvPr/>
        </p:nvSpPr>
        <p:spPr>
          <a:xfrm>
            <a:off x="4088765" y="2220595"/>
            <a:ext cx="151130" cy="2717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下箭头 7"/>
          <p:cNvSpPr/>
          <p:nvPr/>
        </p:nvSpPr>
        <p:spPr>
          <a:xfrm>
            <a:off x="4088765" y="2817495"/>
            <a:ext cx="151130" cy="2717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下箭头 8"/>
          <p:cNvSpPr/>
          <p:nvPr/>
        </p:nvSpPr>
        <p:spPr>
          <a:xfrm>
            <a:off x="4088765" y="4162425"/>
            <a:ext cx="151130" cy="2717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左箭头 19"/>
          <p:cNvSpPr/>
          <p:nvPr/>
        </p:nvSpPr>
        <p:spPr>
          <a:xfrm>
            <a:off x="2926080" y="4359910"/>
            <a:ext cx="921385" cy="14668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左箭头 9"/>
          <p:cNvSpPr/>
          <p:nvPr/>
        </p:nvSpPr>
        <p:spPr>
          <a:xfrm rot="10800000" flipV="1">
            <a:off x="2926080" y="2884170"/>
            <a:ext cx="1042670" cy="13779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2346325" y="3454400"/>
            <a:ext cx="459740" cy="9055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b="1">
                <a:solidFill>
                  <a:schemeClr val="accent5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循环</a:t>
            </a:r>
          </a:p>
        </p:txBody>
      </p:sp>
      <p:sp>
        <p:nvSpPr>
          <p:cNvPr id="21" name="上箭头 20"/>
          <p:cNvSpPr/>
          <p:nvPr/>
        </p:nvSpPr>
        <p:spPr>
          <a:xfrm>
            <a:off x="2678430" y="3021965"/>
            <a:ext cx="127635" cy="148463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815" y="1501775"/>
            <a:ext cx="2253615" cy="124968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7121525" y="1515110"/>
            <a:ext cx="4526915" cy="1845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accent2">
                    <a:lumMod val="60000"/>
                    <a:lumOff val="4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给砖块编程</a:t>
            </a:r>
          </a:p>
          <a:p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、用坐标给砖块设置好初始位置</a:t>
            </a:r>
          </a:p>
          <a:p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、砖块在初始是显示状态</a:t>
            </a:r>
          </a:p>
          <a:p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、使用如果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...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那么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...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、隐藏脚本实现砖块碰到小球就会消失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</a:t>
            </a:r>
          </a:p>
          <a:p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循环脚本使得程序可以不断运行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348220" y="4110355"/>
            <a:ext cx="399859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</a:rPr>
              <a:t>其他的砖块可以复制来完成，程序复制之后通过改变坐标改变它的初始位置。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THINKCELLUNDODONOTDELETE" val="0"/>
  <p:tag name="ISLIDE.THEME" val="75e40d2f-30b3-49f7-b9bb-f0631459a692"/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主题5">
  <a:themeElements>
    <a:clrScheme name="房利美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1465CF"/>
      </a:accent1>
      <a:accent2>
        <a:srgbClr val="181863"/>
      </a:accent2>
      <a:accent3>
        <a:srgbClr val="9EC300"/>
      </a:accent3>
      <a:accent4>
        <a:srgbClr val="F3AA05"/>
      </a:accent4>
      <a:accent5>
        <a:srgbClr val="FF3C0C"/>
      </a:accent5>
      <a:accent6>
        <a:srgbClr val="9EC300"/>
      </a:accent6>
      <a:hlink>
        <a:srgbClr val="4276AA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0</TotalTime>
  <Words>654</Words>
  <Application>Microsoft Office PowerPoint</Application>
  <PresentationFormat>宽屏</PresentationFormat>
  <Paragraphs>110</Paragraphs>
  <Slides>15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Adobe Gothic Std B</vt:lpstr>
      <vt:lpstr>Microsoft JhengHei</vt:lpstr>
      <vt:lpstr>黑体</vt:lpstr>
      <vt:lpstr>宋体</vt:lpstr>
      <vt:lpstr>微软雅黑</vt:lpstr>
      <vt:lpstr>Arial</vt:lpstr>
      <vt:lpstr>Calibri</vt:lpstr>
      <vt:lpstr>主题5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五格教育</Manager>
  <Company>天津五格教育科技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互动硬件编程手柄课件</dc:title>
  <dc:subject>手柄课件</dc:subject>
  <dc:creator>五格殿下</dc:creator>
  <cp:lastModifiedBy>刘 少</cp:lastModifiedBy>
  <cp:revision>373</cp:revision>
  <cp:lastPrinted>2018-10-24T16:00:00Z</cp:lastPrinted>
  <dcterms:created xsi:type="dcterms:W3CDTF">2018-10-24T16:00:00Z</dcterms:created>
  <dcterms:modified xsi:type="dcterms:W3CDTF">2023-03-29T10:43:35Z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  <property fmtid="{D5CDD505-2E9C-101B-9397-08002B2CF9AE}" pid="3" name="KSOProductBuildVer">
    <vt:lpwstr>2052-11.1.0.10667</vt:lpwstr>
  </property>
  <property fmtid="{D5CDD505-2E9C-101B-9397-08002B2CF9AE}" pid="4" name="ICV">
    <vt:lpwstr>CBB047A1F5674A73A94B369373449C54</vt:lpwstr>
  </property>
</Properties>
</file>