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sldIdLst>
    <p:sldId id="416" r:id="rId2"/>
    <p:sldId id="417" r:id="rId3"/>
    <p:sldId id="302" r:id="rId4"/>
    <p:sldId id="339" r:id="rId5"/>
    <p:sldId id="385" r:id="rId6"/>
    <p:sldId id="386" r:id="rId7"/>
    <p:sldId id="431" r:id="rId8"/>
    <p:sldId id="432" r:id="rId9"/>
    <p:sldId id="433" r:id="rId10"/>
    <p:sldId id="434" r:id="rId11"/>
    <p:sldId id="419" r:id="rId12"/>
    <p:sldId id="389" r:id="rId13"/>
    <p:sldId id="435" r:id="rId14"/>
    <p:sldId id="390" r:id="rId15"/>
    <p:sldId id="393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orient="horz" pos="575">
          <p15:clr>
            <a:srgbClr val="A4A3A4"/>
          </p15:clr>
        </p15:guide>
        <p15:guide id="3" orient="horz" pos="777">
          <p15:clr>
            <a:srgbClr val="A4A3A4"/>
          </p15:clr>
        </p15:guide>
        <p15:guide id="4" orient="horz" pos="3794">
          <p15:clr>
            <a:srgbClr val="A4A3A4"/>
          </p15:clr>
        </p15:guide>
        <p15:guide id="5" pos="3869">
          <p15:clr>
            <a:srgbClr val="A4A3A4"/>
          </p15:clr>
        </p15:guide>
        <p15:guide id="6" pos="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乐学故事" initials="乐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5CF"/>
    <a:srgbClr val="ED7D31"/>
    <a:srgbClr val="EE7D16"/>
    <a:srgbClr val="00B0F0"/>
    <a:srgbClr val="FFC000"/>
    <a:srgbClr val="FFC108"/>
    <a:srgbClr val="FFF7EA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95250" autoAdjust="0"/>
  </p:normalViewPr>
  <p:slideViewPr>
    <p:cSldViewPr snapToGrid="0">
      <p:cViewPr varScale="1">
        <p:scale>
          <a:sx n="93" d="100"/>
          <a:sy n="93" d="100"/>
        </p:scale>
        <p:origin x="86" y="72"/>
      </p:cViewPr>
      <p:guideLst>
        <p:guide orient="horz" pos="2352"/>
        <p:guide orient="horz" pos="575"/>
        <p:guide orient="horz" pos="777"/>
        <p:guide orient="horz" pos="3794"/>
        <p:guide pos="3869"/>
        <p:guide pos="4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项目的</a:t>
            </a:r>
            <a:r>
              <a:rPr lang="en-US" altLang="zh-CN" dirty="0"/>
              <a:t>gif</a:t>
            </a:r>
            <a:r>
              <a:rPr lang="zh-CN" altLang="en-US" dirty="0"/>
              <a:t>，用到的角色和背景截图放上去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和孩子们一起去解析整个项目，问答和头脑风暴环节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Q</a:t>
            </a:r>
            <a:r>
              <a:rPr lang="zh-CN" altLang="en-US" dirty="0"/>
              <a:t>＆</a:t>
            </a:r>
            <a:r>
              <a:rPr lang="en-US" altLang="zh-CN" dirty="0"/>
              <a:t>A</a:t>
            </a:r>
            <a:r>
              <a:rPr lang="zh-CN" altLang="en-US" dirty="0"/>
              <a:t>，巩固扩展第一部分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Q</a:t>
            </a:r>
            <a:r>
              <a:rPr lang="zh-CN" altLang="en-US" dirty="0"/>
              <a:t>＆</a:t>
            </a:r>
            <a:r>
              <a:rPr lang="en-US" altLang="zh-CN" dirty="0"/>
              <a:t>A</a:t>
            </a:r>
            <a:r>
              <a:rPr lang="zh-CN" altLang="en-US" dirty="0"/>
              <a:t>，巩固扩展第一部分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知识点回顾，巩固扩展第二部分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13174" y="5698164"/>
            <a:ext cx="4680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21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时钟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477EC0-440C-9258-29CC-F6574D3AA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46" y="360298"/>
            <a:ext cx="7044789" cy="4248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4661535" y="1067435"/>
            <a:ext cx="24263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、时针编程</a:t>
            </a:r>
          </a:p>
        </p:txBody>
      </p:sp>
      <p:sp>
        <p:nvSpPr>
          <p:cNvPr id="41" name="文本框 4"/>
          <p:cNvSpPr txBox="1"/>
          <p:nvPr/>
        </p:nvSpPr>
        <p:spPr>
          <a:xfrm>
            <a:off x="5120005" y="1960245"/>
            <a:ext cx="1235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787265" y="3534410"/>
            <a:ext cx="2868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面向（）方向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4" name="下箭头 43"/>
          <p:cNvSpPr/>
          <p:nvPr/>
        </p:nvSpPr>
        <p:spPr>
          <a:xfrm>
            <a:off x="5473065" y="3206750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6" name="左箭头 45"/>
          <p:cNvSpPr/>
          <p:nvPr/>
        </p:nvSpPr>
        <p:spPr>
          <a:xfrm>
            <a:off x="4284980" y="6039485"/>
            <a:ext cx="1116000" cy="216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7" name="上箭头 46"/>
          <p:cNvSpPr/>
          <p:nvPr/>
        </p:nvSpPr>
        <p:spPr>
          <a:xfrm>
            <a:off x="4032885" y="4431665"/>
            <a:ext cx="216000" cy="144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8" name="右箭头 47"/>
          <p:cNvSpPr/>
          <p:nvPr/>
        </p:nvSpPr>
        <p:spPr>
          <a:xfrm>
            <a:off x="4177030" y="4076065"/>
            <a:ext cx="1152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9" name="文本框 48"/>
          <p:cNvSpPr txBox="1"/>
          <p:nvPr/>
        </p:nvSpPr>
        <p:spPr>
          <a:xfrm>
            <a:off x="3573145" y="462470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12030" y="2795270"/>
            <a:ext cx="2125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移到最（</a:t>
            </a:r>
            <a:r>
              <a:rPr lang="zh-CN" altLang="en-US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前面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1410" y="4369435"/>
            <a:ext cx="3446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等待（</a:t>
            </a:r>
            <a:r>
              <a:rPr lang="en-US" altLang="zh-CN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）秒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1535" y="5274310"/>
            <a:ext cx="3414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右转（</a:t>
            </a:r>
            <a:r>
              <a:rPr lang="zh-CN" altLang="en-US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360度/60秒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）度</a:t>
            </a:r>
          </a:p>
        </p:txBody>
      </p:sp>
      <p:sp>
        <p:nvSpPr>
          <p:cNvPr id="7" name="下箭头 6"/>
          <p:cNvSpPr/>
          <p:nvPr/>
        </p:nvSpPr>
        <p:spPr>
          <a:xfrm>
            <a:off x="5473065" y="2428240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下箭头 8"/>
          <p:cNvSpPr/>
          <p:nvPr/>
        </p:nvSpPr>
        <p:spPr>
          <a:xfrm>
            <a:off x="5473065" y="3938270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8" name="下箭头 17"/>
          <p:cNvSpPr/>
          <p:nvPr/>
        </p:nvSpPr>
        <p:spPr>
          <a:xfrm>
            <a:off x="5473065" y="4809490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下箭头 18"/>
          <p:cNvSpPr/>
          <p:nvPr/>
        </p:nvSpPr>
        <p:spPr>
          <a:xfrm>
            <a:off x="5473065" y="5717540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1578610"/>
            <a:ext cx="1227455" cy="11309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4162425" y="909955"/>
            <a:ext cx="4171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左箭头 4"/>
          <p:cNvSpPr/>
          <p:nvPr/>
        </p:nvSpPr>
        <p:spPr>
          <a:xfrm>
            <a:off x="5209540" y="4531995"/>
            <a:ext cx="436880" cy="241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上箭头 20"/>
          <p:cNvSpPr/>
          <p:nvPr/>
        </p:nvSpPr>
        <p:spPr>
          <a:xfrm>
            <a:off x="4895850" y="3688715"/>
            <a:ext cx="269875" cy="10845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9" name="文本框 28"/>
          <p:cNvSpPr txBox="1"/>
          <p:nvPr/>
        </p:nvSpPr>
        <p:spPr>
          <a:xfrm>
            <a:off x="4392295" y="369125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33" name="下箭头 32"/>
          <p:cNvSpPr/>
          <p:nvPr/>
        </p:nvSpPr>
        <p:spPr>
          <a:xfrm>
            <a:off x="5841365" y="355917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7" name="文本框 4"/>
          <p:cNvSpPr txBox="1"/>
          <p:nvPr/>
        </p:nvSpPr>
        <p:spPr>
          <a:xfrm>
            <a:off x="5512753" y="3112770"/>
            <a:ext cx="116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165725" y="3989070"/>
            <a:ext cx="2882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播放（）声音，等待播完</a:t>
            </a:r>
            <a:endParaRPr lang="zh-CN" altLang="en-US">
              <a:solidFill>
                <a:srgbClr val="1465CF"/>
              </a:solidFill>
            </a:endParaRPr>
          </a:p>
        </p:txBody>
      </p:sp>
      <p:sp>
        <p:nvSpPr>
          <p:cNvPr id="39" name="下箭头 38"/>
          <p:cNvSpPr/>
          <p:nvPr/>
        </p:nvSpPr>
        <p:spPr>
          <a:xfrm>
            <a:off x="5842000" y="439610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" name="左箭头 39"/>
          <p:cNvSpPr/>
          <p:nvPr/>
        </p:nvSpPr>
        <p:spPr>
          <a:xfrm rot="10800000">
            <a:off x="5285105" y="3614420"/>
            <a:ext cx="436880" cy="241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1634490"/>
            <a:ext cx="1367790" cy="9823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9260" y="1130300"/>
            <a:ext cx="7294245" cy="572706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685" y="1377315"/>
            <a:ext cx="69380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：为什么要对表盘这样编程？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511959" y="4696033"/>
            <a:ext cx="6843111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：这样编程是为了让程序开始后表盘在指针的后面，不会遮挡住指针。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645" y="2237105"/>
            <a:ext cx="2212975" cy="1999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9260" y="1130300"/>
            <a:ext cx="7294245" cy="572706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685" y="1377315"/>
            <a:ext cx="69380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：时针的编程正确吗？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511959" y="5060523"/>
            <a:ext cx="6843111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不正确，需要调整时针、分针、秒针的起始指向位置，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点钟时三个指针会重合，所以起始位置选在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95" y="1922145"/>
            <a:ext cx="2781935" cy="258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2268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628246"/>
            <a:ext cx="617233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1600" dirty="0"/>
              <a:t>使用移到最前面</a:t>
            </a:r>
            <a:r>
              <a:rPr lang="en-US" altLang="zh-CN" sz="1600" dirty="0"/>
              <a:t>/</a:t>
            </a:r>
            <a:r>
              <a:rPr lang="zh-CN" altLang="en-US" sz="1600" dirty="0"/>
              <a:t>后面这个程序，来控制三个指针一直在表盘的前面。</a:t>
            </a:r>
          </a:p>
        </p:txBody>
      </p:sp>
      <p:sp>
        <p:nvSpPr>
          <p:cNvPr id="8" name="矩形 7"/>
          <p:cNvSpPr/>
          <p:nvPr/>
        </p:nvSpPr>
        <p:spPr>
          <a:xfrm>
            <a:off x="7432040" y="4460240"/>
            <a:ext cx="296799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运算这个脚本，我们可以对数值进行加、减、乘、除的运算，特别是除不尽的运算，来得到精准的数值。</a:t>
            </a:r>
            <a:endParaRPr lang="en-US" altLang="zh-CN" sz="1600" dirty="0"/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985" y="1459865"/>
            <a:ext cx="2345055" cy="9258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715" y="4015740"/>
            <a:ext cx="1274445" cy="209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 animBg="1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745502"/>
            <a:ext cx="84855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绘制表盘、时针、分针、秒针，来真实的模拟钟表的运行。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10" y="2717846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等待（）秒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右转（）度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等脚本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10" y="3683230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移到最前面/后面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面向（）方向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除法运算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4647978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660" y="3906520"/>
            <a:ext cx="2059305" cy="8210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 t="14539"/>
          <a:stretch>
            <a:fillRect/>
          </a:stretch>
        </p:blipFill>
        <p:spPr>
          <a:xfrm>
            <a:off x="5636260" y="3914140"/>
            <a:ext cx="1678305" cy="8248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440" y="3974465"/>
            <a:ext cx="1470660" cy="7645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1945" y="1819275"/>
            <a:ext cx="1901190" cy="8756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6260" y="1871980"/>
            <a:ext cx="1922780" cy="84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558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55824" y="1124617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2" y="4174176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5431790" y="3121660"/>
            <a:ext cx="8553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时针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6718935" y="3121660"/>
            <a:ext cx="8407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分针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" y="1434465"/>
            <a:ext cx="2232660" cy="22186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220" y="1783080"/>
            <a:ext cx="4985385" cy="1242695"/>
          </a:xfrm>
          <a:prstGeom prst="rect">
            <a:avLst/>
          </a:prstGeom>
        </p:spPr>
      </p:pic>
      <p:sp>
        <p:nvSpPr>
          <p:cNvPr id="19" name="Text Box 9"/>
          <p:cNvSpPr txBox="1"/>
          <p:nvPr/>
        </p:nvSpPr>
        <p:spPr>
          <a:xfrm>
            <a:off x="8121650" y="3122930"/>
            <a:ext cx="8407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秒针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9255760" y="3108960"/>
            <a:ext cx="8407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220" y="4745355"/>
            <a:ext cx="1367790" cy="982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281362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时钟的三个指针是如何运动的呢？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241" y="2517148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时钟的一圈是多少度？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40" y="1952523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秒针最快，时针最慢，分针不快不慢。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" y="1434465"/>
            <a:ext cx="2232660" cy="2218690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12" y="4174176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4819015" y="3646170"/>
            <a:ext cx="59258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时钟的三个指针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秒钟旋转的度数是怎么计算的？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4884645" y="4210583"/>
            <a:ext cx="6293259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秒针：</a:t>
            </a:r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/60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</a:t>
            </a:r>
          </a:p>
          <a:p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分针：</a:t>
            </a:r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360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度</a:t>
            </a:r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/3600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秒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时针：</a:t>
            </a:r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3600*12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</a:t>
            </a:r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4852035" y="1539875"/>
            <a:ext cx="2609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、表盘编程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1480185"/>
            <a:ext cx="1520190" cy="1397000"/>
          </a:xfrm>
          <a:prstGeom prst="rect">
            <a:avLst/>
          </a:prstGeom>
        </p:spPr>
      </p:pic>
      <p:sp>
        <p:nvSpPr>
          <p:cNvPr id="57" name="左箭头 56"/>
          <p:cNvSpPr/>
          <p:nvPr/>
        </p:nvSpPr>
        <p:spPr>
          <a:xfrm>
            <a:off x="5209540" y="4531995"/>
            <a:ext cx="436880" cy="241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8" name="上箭头 57"/>
          <p:cNvSpPr/>
          <p:nvPr/>
        </p:nvSpPr>
        <p:spPr>
          <a:xfrm>
            <a:off x="4895850" y="3688715"/>
            <a:ext cx="269875" cy="10845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9" name="文本框 58"/>
          <p:cNvSpPr txBox="1"/>
          <p:nvPr/>
        </p:nvSpPr>
        <p:spPr>
          <a:xfrm>
            <a:off x="4392295" y="369125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60" name="下箭头 59"/>
          <p:cNvSpPr/>
          <p:nvPr/>
        </p:nvSpPr>
        <p:spPr>
          <a:xfrm>
            <a:off x="5841365" y="355917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1" name="文本框 4"/>
          <p:cNvSpPr txBox="1"/>
          <p:nvPr/>
        </p:nvSpPr>
        <p:spPr>
          <a:xfrm>
            <a:off x="5512753" y="3112770"/>
            <a:ext cx="116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165725" y="3989070"/>
            <a:ext cx="2882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移到最（</a:t>
            </a:r>
            <a:r>
              <a:rPr lang="zh-CN" altLang="en-US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后面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下箭头 62"/>
          <p:cNvSpPr/>
          <p:nvPr/>
        </p:nvSpPr>
        <p:spPr>
          <a:xfrm>
            <a:off x="5842000" y="439610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4" name="左箭头 63"/>
          <p:cNvSpPr/>
          <p:nvPr/>
        </p:nvSpPr>
        <p:spPr>
          <a:xfrm rot="10800000">
            <a:off x="5285105" y="3614420"/>
            <a:ext cx="436880" cy="241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4661535" y="1067435"/>
            <a:ext cx="24263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、时针编程</a:t>
            </a:r>
          </a:p>
        </p:txBody>
      </p:sp>
      <p:sp>
        <p:nvSpPr>
          <p:cNvPr id="41" name="文本框 4"/>
          <p:cNvSpPr txBox="1"/>
          <p:nvPr/>
        </p:nvSpPr>
        <p:spPr>
          <a:xfrm>
            <a:off x="5120005" y="1960245"/>
            <a:ext cx="1235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787265" y="3534410"/>
            <a:ext cx="2868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面向（）方向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4" name="下箭头 43"/>
          <p:cNvSpPr/>
          <p:nvPr/>
        </p:nvSpPr>
        <p:spPr>
          <a:xfrm>
            <a:off x="5473065" y="3206750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6" name="左箭头 45"/>
          <p:cNvSpPr/>
          <p:nvPr/>
        </p:nvSpPr>
        <p:spPr>
          <a:xfrm>
            <a:off x="4284980" y="6039485"/>
            <a:ext cx="1116000" cy="216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7" name="上箭头 46"/>
          <p:cNvSpPr/>
          <p:nvPr/>
        </p:nvSpPr>
        <p:spPr>
          <a:xfrm>
            <a:off x="4032885" y="4431665"/>
            <a:ext cx="216000" cy="144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8" name="右箭头 47"/>
          <p:cNvSpPr/>
          <p:nvPr/>
        </p:nvSpPr>
        <p:spPr>
          <a:xfrm>
            <a:off x="4177030" y="4076065"/>
            <a:ext cx="1152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9" name="文本框 48"/>
          <p:cNvSpPr txBox="1"/>
          <p:nvPr/>
        </p:nvSpPr>
        <p:spPr>
          <a:xfrm>
            <a:off x="3573145" y="462470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12030" y="2795270"/>
            <a:ext cx="2125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移到最（</a:t>
            </a:r>
            <a:r>
              <a:rPr lang="zh-CN" altLang="en-US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前面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1410" y="4369435"/>
            <a:ext cx="3446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等待（</a:t>
            </a:r>
            <a:r>
              <a:rPr lang="en-US" altLang="zh-CN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）秒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2590" y="5204460"/>
            <a:ext cx="3414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右转（</a:t>
            </a:r>
            <a:r>
              <a:rPr lang="zh-CN" altLang="en-US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360度/（3600*12秒)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426845"/>
            <a:ext cx="1300480" cy="1315085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>
            <a:off x="5473065" y="2428240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下箭头 8"/>
          <p:cNvSpPr/>
          <p:nvPr/>
        </p:nvSpPr>
        <p:spPr>
          <a:xfrm>
            <a:off x="5473065" y="3938270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8" name="下箭头 17"/>
          <p:cNvSpPr/>
          <p:nvPr/>
        </p:nvSpPr>
        <p:spPr>
          <a:xfrm>
            <a:off x="5473065" y="4809490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下箭头 18"/>
          <p:cNvSpPr/>
          <p:nvPr/>
        </p:nvSpPr>
        <p:spPr>
          <a:xfrm>
            <a:off x="5473065" y="5717540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4661535" y="1067435"/>
            <a:ext cx="24263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、分针编程</a:t>
            </a:r>
          </a:p>
        </p:txBody>
      </p:sp>
      <p:sp>
        <p:nvSpPr>
          <p:cNvPr id="41" name="文本框 4"/>
          <p:cNvSpPr txBox="1"/>
          <p:nvPr/>
        </p:nvSpPr>
        <p:spPr>
          <a:xfrm>
            <a:off x="5120005" y="1960245"/>
            <a:ext cx="1235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787265" y="3534410"/>
            <a:ext cx="2868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面向（）方向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4" name="下箭头 43"/>
          <p:cNvSpPr/>
          <p:nvPr/>
        </p:nvSpPr>
        <p:spPr>
          <a:xfrm>
            <a:off x="5473065" y="3206750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6" name="左箭头 45"/>
          <p:cNvSpPr/>
          <p:nvPr/>
        </p:nvSpPr>
        <p:spPr>
          <a:xfrm>
            <a:off x="4284980" y="6039485"/>
            <a:ext cx="1116000" cy="216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7" name="上箭头 46"/>
          <p:cNvSpPr/>
          <p:nvPr/>
        </p:nvSpPr>
        <p:spPr>
          <a:xfrm>
            <a:off x="4032885" y="4431665"/>
            <a:ext cx="216000" cy="144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8" name="右箭头 47"/>
          <p:cNvSpPr/>
          <p:nvPr/>
        </p:nvSpPr>
        <p:spPr>
          <a:xfrm>
            <a:off x="4177030" y="4076065"/>
            <a:ext cx="1152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9" name="文本框 48"/>
          <p:cNvSpPr txBox="1"/>
          <p:nvPr/>
        </p:nvSpPr>
        <p:spPr>
          <a:xfrm>
            <a:off x="3573145" y="462470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12030" y="2795270"/>
            <a:ext cx="2125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移到最（</a:t>
            </a:r>
            <a:r>
              <a:rPr lang="zh-CN" altLang="en-US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前面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</a:t>
            </a:r>
            <a:endParaRPr lang="zh-CN" alt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1410" y="4369435"/>
            <a:ext cx="3446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等待（</a:t>
            </a:r>
            <a:r>
              <a:rPr lang="en-US" altLang="zh-CN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）秒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14215" y="5318760"/>
            <a:ext cx="3414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右转（</a:t>
            </a:r>
            <a:r>
              <a:rPr lang="zh-CN" altLang="en-US"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360度/3600秒</a:t>
            </a:r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）度</a:t>
            </a:r>
          </a:p>
        </p:txBody>
      </p:sp>
      <p:sp>
        <p:nvSpPr>
          <p:cNvPr id="7" name="下箭头 6"/>
          <p:cNvSpPr/>
          <p:nvPr/>
        </p:nvSpPr>
        <p:spPr>
          <a:xfrm>
            <a:off x="5473065" y="2428240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下箭头 8"/>
          <p:cNvSpPr/>
          <p:nvPr/>
        </p:nvSpPr>
        <p:spPr>
          <a:xfrm>
            <a:off x="5473065" y="3938270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8" name="下箭头 17"/>
          <p:cNvSpPr/>
          <p:nvPr/>
        </p:nvSpPr>
        <p:spPr>
          <a:xfrm>
            <a:off x="5473065" y="4866005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下箭头 18"/>
          <p:cNvSpPr/>
          <p:nvPr/>
        </p:nvSpPr>
        <p:spPr>
          <a:xfrm>
            <a:off x="5473065" y="5871845"/>
            <a:ext cx="216000" cy="3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" y="1435735"/>
            <a:ext cx="1234440" cy="11360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493</Words>
  <Application>Microsoft Office PowerPoint</Application>
  <PresentationFormat>宽屏</PresentationFormat>
  <Paragraphs>79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Adobe Gothic Std B</vt:lpstr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357</cp:revision>
  <cp:lastPrinted>2018-10-24T16:00:00Z</cp:lastPrinted>
  <dcterms:created xsi:type="dcterms:W3CDTF">2018-10-24T16:00:00Z</dcterms:created>
  <dcterms:modified xsi:type="dcterms:W3CDTF">2023-03-29T10:54:59Z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2052-11.1.0.10700</vt:lpwstr>
  </property>
  <property fmtid="{D5CDD505-2E9C-101B-9397-08002B2CF9AE}" pid="4" name="ICV">
    <vt:lpwstr>D9252D28063346CBB729702F8FB23F45</vt:lpwstr>
  </property>
</Properties>
</file>