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4"/>
  </p:notesMasterIdLst>
  <p:sldIdLst>
    <p:sldId id="427" r:id="rId2"/>
    <p:sldId id="428" r:id="rId3"/>
    <p:sldId id="302" r:id="rId4"/>
    <p:sldId id="339" r:id="rId5"/>
    <p:sldId id="386" r:id="rId6"/>
    <p:sldId id="405" r:id="rId7"/>
    <p:sldId id="429" r:id="rId8"/>
    <p:sldId id="430" r:id="rId9"/>
    <p:sldId id="423" r:id="rId10"/>
    <p:sldId id="424" r:id="rId11"/>
    <p:sldId id="425" r:id="rId12"/>
    <p:sldId id="393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orient="horz" pos="682">
          <p15:clr>
            <a:srgbClr val="A4A3A4"/>
          </p15:clr>
        </p15:guide>
        <p15:guide id="3" orient="horz" pos="683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837">
          <p15:clr>
            <a:srgbClr val="A4A3A4"/>
          </p15:clr>
        </p15:guide>
        <p15:guide id="6" pos="3840">
          <p15:clr>
            <a:srgbClr val="A4A3A4"/>
          </p15:clr>
        </p15:guide>
        <p15:guide id="7" pos="4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2" autoAdjust="0"/>
    <p:restoredTop sz="88173" autoAdjust="0"/>
  </p:normalViewPr>
  <p:slideViewPr>
    <p:cSldViewPr snapToGrid="0">
      <p:cViewPr varScale="1">
        <p:scale>
          <a:sx n="86" d="100"/>
          <a:sy n="86" d="100"/>
        </p:scale>
        <p:origin x="346" y="62"/>
      </p:cViewPr>
      <p:guideLst>
        <p:guide orient="horz" pos="2288"/>
        <p:guide orient="horz" pos="682"/>
        <p:guide orient="horz" pos="683"/>
        <p:guide orient="horz" pos="3929"/>
        <p:guide orient="horz" pos="3837"/>
        <p:guide pos="3840"/>
        <p:guide pos="4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C7291B0-49D3-55F2-18E8-86F4B6D53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6" y="175983"/>
            <a:ext cx="1981372" cy="8916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07054" y="5370322"/>
            <a:ext cx="2909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第</a:t>
            </a:r>
            <a:r>
              <a:rPr lang="en-US" altLang="zh-CN" sz="4000" b="1" dirty="0"/>
              <a:t>24</a:t>
            </a:r>
            <a:r>
              <a:rPr lang="zh-CN" altLang="en-US" sz="4000" b="1" dirty="0"/>
              <a:t>课</a:t>
            </a:r>
          </a:p>
          <a:p>
            <a:r>
              <a:rPr lang="zh-CN" altLang="en-US" sz="4000" b="1" dirty="0"/>
              <a:t>飞机大战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9314262-4A71-D974-03AE-E168B660CC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0" y="832103"/>
            <a:ext cx="5276187" cy="3182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7475838" y="1843595"/>
            <a:ext cx="342996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明明同学编完程序后，发现按下空格键，程序不会停止运行，请问他错在哪里？（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683000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802" y="4114891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我们没有接收到停止运行的指令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我们编写的不是按下空格键的程序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电脑出现了问题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802" y="5703213"/>
            <a:ext cx="351056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以上答案全都不对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00" y="1489674"/>
            <a:ext cx="2381355" cy="18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37038" y="1001579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我们编写的是按下↑键才广播停止运行，并不是按下空格键哦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752" y="3351943"/>
            <a:ext cx="2571705" cy="1879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2" descr="微信图片_201910311922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3440" cy="7040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1790" y="5434330"/>
            <a:ext cx="2909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第</a:t>
            </a:r>
            <a:r>
              <a:rPr lang="en-US" altLang="zh-CN" sz="4000" b="1"/>
              <a:t>21</a:t>
            </a:r>
            <a:r>
              <a:rPr lang="zh-CN" altLang="en-US" sz="4000" b="1"/>
              <a:t>课</a:t>
            </a:r>
          </a:p>
          <a:p>
            <a:r>
              <a:rPr lang="zh-CN" altLang="en-US" sz="4000" b="1"/>
              <a:t>飞机大战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971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控我方战机可以进行左右移动，来躲避敌机的攻击，当按下空格键去发射子弹，可以击打敌方战机，如果敌机被打中，就会爆炸被击落，如果我方战机被敌机碰到，会造成游戏失败，最后看看如果使用变量程序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643704"/>
            <a:ext cx="882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克隆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随机数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坐标增加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将乐器设为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演奏音符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94952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变量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广播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停止脚本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大于、小于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59700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77" y="1539799"/>
            <a:ext cx="2221261" cy="4368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69" y="1523666"/>
            <a:ext cx="1394854" cy="56602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3" y="2476733"/>
            <a:ext cx="2318595" cy="6682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91" y="2492884"/>
            <a:ext cx="2318595" cy="5945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18" y="2492884"/>
            <a:ext cx="2233789" cy="5660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1817" y="3892278"/>
            <a:ext cx="2070301" cy="7243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2344" y="4762233"/>
            <a:ext cx="1894105" cy="7586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778" y="3892278"/>
            <a:ext cx="1884318" cy="6998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0778" y="4865343"/>
            <a:ext cx="778199" cy="5971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8546" y="3909408"/>
            <a:ext cx="3313461" cy="665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451684" y="1443387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622800" y="1691640"/>
            <a:ext cx="333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角色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2047875"/>
            <a:ext cx="2239010" cy="1217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180" y="2059940"/>
            <a:ext cx="2171065" cy="1205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765" y="2059940"/>
            <a:ext cx="466725" cy="12179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87950" y="3437255"/>
            <a:ext cx="979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敌机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89215" y="3437255"/>
            <a:ext cx="1102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我方战机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854565" y="3448050"/>
            <a:ext cx="869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子弹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451684" y="412576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800" y="4752340"/>
            <a:ext cx="2239010" cy="16802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22800" y="4384040"/>
            <a:ext cx="1938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背景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0" y="1438275"/>
            <a:ext cx="4079240" cy="3058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52575" y="4752340"/>
            <a:ext cx="130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飞机大战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5" y="1251585"/>
            <a:ext cx="2171065" cy="1205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71220" y="2785745"/>
            <a:ext cx="3254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、让我方战机可以左右移动。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35090" y="219392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开始</a:t>
            </a:r>
          </a:p>
        </p:txBody>
      </p:sp>
      <p:sp>
        <p:nvSpPr>
          <p:cNvPr id="6" name="下箭头 5"/>
          <p:cNvSpPr/>
          <p:nvPr/>
        </p:nvSpPr>
        <p:spPr>
          <a:xfrm>
            <a:off x="6644640" y="2562225"/>
            <a:ext cx="269875" cy="506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83960" y="3121660"/>
            <a:ext cx="1142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初始位置</a:t>
            </a:r>
          </a:p>
        </p:txBody>
      </p:sp>
      <p:sp>
        <p:nvSpPr>
          <p:cNvPr id="9" name="下箭头 8"/>
          <p:cNvSpPr/>
          <p:nvPr/>
        </p:nvSpPr>
        <p:spPr>
          <a:xfrm>
            <a:off x="6631305" y="3542030"/>
            <a:ext cx="269875" cy="485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034280" y="4166870"/>
            <a:ext cx="3900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如果按下（</a:t>
            </a:r>
            <a:r>
              <a:rPr lang="en-US" altLang="zh-CN"/>
              <a:t> </a:t>
            </a:r>
            <a:r>
              <a:rPr lang="zh-CN" altLang="en-US"/>
              <a:t>）键，那么移动（</a:t>
            </a:r>
            <a:r>
              <a:rPr lang="en-US" altLang="zh-CN"/>
              <a:t> </a:t>
            </a:r>
            <a:r>
              <a:rPr lang="zh-CN" altLang="en-US"/>
              <a:t>）步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9995" y="5011420"/>
            <a:ext cx="3825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如果按下（</a:t>
            </a:r>
            <a:r>
              <a:rPr lang="en-US" altLang="zh-CN"/>
              <a:t> </a:t>
            </a:r>
            <a:r>
              <a:rPr lang="zh-CN" altLang="en-US"/>
              <a:t>）键，那么移动（</a:t>
            </a:r>
            <a:r>
              <a:rPr lang="en-US" altLang="zh-CN"/>
              <a:t> </a:t>
            </a:r>
            <a:r>
              <a:rPr lang="zh-CN" altLang="en-US"/>
              <a:t>）步</a:t>
            </a:r>
          </a:p>
        </p:txBody>
      </p:sp>
      <p:sp>
        <p:nvSpPr>
          <p:cNvPr id="12" name="下箭头 11"/>
          <p:cNvSpPr/>
          <p:nvPr/>
        </p:nvSpPr>
        <p:spPr>
          <a:xfrm>
            <a:off x="6661785" y="4554855"/>
            <a:ext cx="226695" cy="5391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4688205" y="5318760"/>
            <a:ext cx="2178050" cy="2914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箭头 14"/>
          <p:cNvSpPr/>
          <p:nvPr/>
        </p:nvSpPr>
        <p:spPr>
          <a:xfrm>
            <a:off x="4580890" y="4035425"/>
            <a:ext cx="334010" cy="10890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817110" y="3720465"/>
            <a:ext cx="16383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25595" y="3983990"/>
            <a:ext cx="290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重复执行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90" y="474980"/>
            <a:ext cx="2239010" cy="12179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6605" y="1847215"/>
            <a:ext cx="4260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、敌机会从舞台顶部的随机位置，出现并快速落下。</a:t>
            </a:r>
          </a:p>
          <a:p>
            <a:r>
              <a:rPr lang="en-US" altLang="zh-CN"/>
              <a:t>2</a:t>
            </a:r>
            <a:r>
              <a:rPr lang="zh-CN" altLang="en-US"/>
              <a:t>、如果被击中，敌方失败，游戏结束。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9068435" y="1804035"/>
            <a:ext cx="711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开始</a:t>
            </a:r>
          </a:p>
        </p:txBody>
      </p:sp>
      <p:sp>
        <p:nvSpPr>
          <p:cNvPr id="8" name="下箭头 7"/>
          <p:cNvSpPr/>
          <p:nvPr/>
        </p:nvSpPr>
        <p:spPr>
          <a:xfrm>
            <a:off x="9229725" y="2182495"/>
            <a:ext cx="269240" cy="334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074785" y="2576195"/>
            <a:ext cx="829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出现</a:t>
            </a:r>
          </a:p>
        </p:txBody>
      </p:sp>
      <p:sp>
        <p:nvSpPr>
          <p:cNvPr id="10" name="下箭头 9"/>
          <p:cNvSpPr/>
          <p:nvPr/>
        </p:nvSpPr>
        <p:spPr>
          <a:xfrm>
            <a:off x="9218295" y="2990850"/>
            <a:ext cx="280035" cy="3879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351395" y="3550285"/>
            <a:ext cx="4086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移到</a:t>
            </a:r>
            <a:r>
              <a:rPr lang="en-US" altLang="zh-CN"/>
              <a:t>X</a:t>
            </a:r>
            <a:r>
              <a:rPr lang="zh-CN" altLang="en-US"/>
              <a:t>（</a:t>
            </a:r>
            <a:r>
              <a:rPr lang="zh-CN" altLang="en-US" b="1">
                <a:solidFill>
                  <a:srgbClr val="FF0000"/>
                </a:solidFill>
              </a:rPr>
              <a:t>随机位置</a:t>
            </a:r>
            <a:r>
              <a:rPr lang="zh-CN" altLang="en-US"/>
              <a:t>）</a:t>
            </a:r>
            <a:r>
              <a:rPr lang="en-US" altLang="zh-CN"/>
              <a:t>Y</a:t>
            </a:r>
            <a:r>
              <a:rPr lang="zh-CN" altLang="en-US"/>
              <a:t>（</a:t>
            </a:r>
            <a:r>
              <a:rPr lang="zh-CN" altLang="en-US" b="1">
                <a:solidFill>
                  <a:srgbClr val="FF0000"/>
                </a:solidFill>
              </a:rPr>
              <a:t>舞台上方出现</a:t>
            </a:r>
            <a:r>
              <a:rPr lang="zh-CN" altLang="en-US"/>
              <a:t>）</a:t>
            </a:r>
          </a:p>
        </p:txBody>
      </p:sp>
      <p:sp>
        <p:nvSpPr>
          <p:cNvPr id="12" name="下箭头 11"/>
          <p:cNvSpPr/>
          <p:nvPr/>
        </p:nvSpPr>
        <p:spPr>
          <a:xfrm>
            <a:off x="9232900" y="3950335"/>
            <a:ext cx="259080" cy="420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54465" y="4463415"/>
            <a:ext cx="668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下落</a:t>
            </a:r>
          </a:p>
        </p:txBody>
      </p:sp>
      <p:sp>
        <p:nvSpPr>
          <p:cNvPr id="15" name="左箭头 14"/>
          <p:cNvSpPr/>
          <p:nvPr/>
        </p:nvSpPr>
        <p:spPr>
          <a:xfrm>
            <a:off x="7463790" y="4487545"/>
            <a:ext cx="1600835" cy="2908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上箭头 15"/>
          <p:cNvSpPr/>
          <p:nvPr/>
        </p:nvSpPr>
        <p:spPr>
          <a:xfrm>
            <a:off x="7463790" y="3916680"/>
            <a:ext cx="193675" cy="4851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657465" y="403923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重复直到底部</a:t>
            </a:r>
          </a:p>
        </p:txBody>
      </p:sp>
      <p:sp>
        <p:nvSpPr>
          <p:cNvPr id="18" name="下箭头 17"/>
          <p:cNvSpPr/>
          <p:nvPr/>
        </p:nvSpPr>
        <p:spPr>
          <a:xfrm>
            <a:off x="9220835" y="4887595"/>
            <a:ext cx="291465" cy="410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084945" y="539051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消失</a:t>
            </a:r>
          </a:p>
        </p:txBody>
      </p:sp>
      <p:sp>
        <p:nvSpPr>
          <p:cNvPr id="21" name="左箭头 20"/>
          <p:cNvSpPr/>
          <p:nvPr/>
        </p:nvSpPr>
        <p:spPr>
          <a:xfrm>
            <a:off x="7132955" y="5438140"/>
            <a:ext cx="1951990" cy="280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上箭头 21"/>
          <p:cNvSpPr/>
          <p:nvPr/>
        </p:nvSpPr>
        <p:spPr>
          <a:xfrm>
            <a:off x="7081520" y="2223135"/>
            <a:ext cx="269240" cy="31159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7478395" y="2225040"/>
            <a:ext cx="1606550" cy="25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584440" y="246253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重复执行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50315" y="2731770"/>
            <a:ext cx="745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开始</a:t>
            </a:r>
          </a:p>
        </p:txBody>
      </p:sp>
      <p:sp>
        <p:nvSpPr>
          <p:cNvPr id="27" name="下箭头 26"/>
          <p:cNvSpPr/>
          <p:nvPr/>
        </p:nvSpPr>
        <p:spPr>
          <a:xfrm>
            <a:off x="1422400" y="3100070"/>
            <a:ext cx="226060" cy="334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690245" y="3481705"/>
            <a:ext cx="3004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如果碰到（子弹</a:t>
            </a:r>
            <a:r>
              <a:rPr lang="en-US" altLang="zh-CN"/>
              <a:t> </a:t>
            </a:r>
            <a:r>
              <a:rPr lang="zh-CN" altLang="en-US"/>
              <a:t>）</a:t>
            </a:r>
          </a:p>
          <a:p>
            <a:r>
              <a:rPr lang="zh-CN" altLang="en-US"/>
              <a:t>那么说（游戏胜利）多少秒</a:t>
            </a:r>
          </a:p>
          <a:p>
            <a:r>
              <a:rPr lang="zh-CN" altLang="en-US"/>
              <a:t>停止运行程序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90245" y="4870450"/>
            <a:ext cx="3152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如果碰到（我方战机</a:t>
            </a:r>
            <a:r>
              <a:rPr lang="en-US" altLang="zh-CN"/>
              <a:t> </a:t>
            </a:r>
            <a:r>
              <a:rPr lang="zh-CN" altLang="en-US"/>
              <a:t>）</a:t>
            </a:r>
          </a:p>
          <a:p>
            <a:r>
              <a:rPr lang="zh-CN" altLang="en-US"/>
              <a:t>那么说（游戏失败）多少秒</a:t>
            </a:r>
          </a:p>
          <a:p>
            <a:r>
              <a:rPr lang="zh-CN" altLang="en-US"/>
              <a:t>停止运行程序</a:t>
            </a:r>
          </a:p>
        </p:txBody>
      </p:sp>
      <p:sp>
        <p:nvSpPr>
          <p:cNvPr id="30" name="下箭头 29"/>
          <p:cNvSpPr/>
          <p:nvPr/>
        </p:nvSpPr>
        <p:spPr>
          <a:xfrm>
            <a:off x="1364615" y="4453890"/>
            <a:ext cx="334010" cy="398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1422400" y="5783580"/>
            <a:ext cx="276225" cy="307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>
            <a:off x="1810385" y="5810250"/>
            <a:ext cx="1692275" cy="280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上箭头 32"/>
          <p:cNvSpPr/>
          <p:nvPr/>
        </p:nvSpPr>
        <p:spPr>
          <a:xfrm>
            <a:off x="3508375" y="3227070"/>
            <a:ext cx="334010" cy="28238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箭头 33"/>
          <p:cNvSpPr/>
          <p:nvPr/>
        </p:nvSpPr>
        <p:spPr>
          <a:xfrm>
            <a:off x="1834515" y="3150870"/>
            <a:ext cx="1487805" cy="2800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842385" y="4502150"/>
            <a:ext cx="12852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重复执行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" y="1315720"/>
            <a:ext cx="466725" cy="1217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23645" y="2165350"/>
            <a:ext cx="2435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子弹，一直往面前飞。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32045" y="2019300"/>
            <a:ext cx="2327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当按下（</a:t>
            </a:r>
            <a:r>
              <a:rPr lang="en-US" altLang="zh-CN" b="1"/>
              <a:t> </a:t>
            </a:r>
            <a:r>
              <a:rPr lang="zh-CN" altLang="en-US" b="1"/>
              <a:t>）键，开始</a:t>
            </a:r>
          </a:p>
        </p:txBody>
      </p:sp>
      <p:sp>
        <p:nvSpPr>
          <p:cNvPr id="6" name="下箭头 5"/>
          <p:cNvSpPr/>
          <p:nvPr/>
        </p:nvSpPr>
        <p:spPr>
          <a:xfrm>
            <a:off x="5847715" y="2390140"/>
            <a:ext cx="236855" cy="367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40070" y="273621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出现</a:t>
            </a:r>
          </a:p>
        </p:txBody>
      </p:sp>
      <p:sp>
        <p:nvSpPr>
          <p:cNvPr id="9" name="下箭头 8"/>
          <p:cNvSpPr/>
          <p:nvPr/>
        </p:nvSpPr>
        <p:spPr>
          <a:xfrm>
            <a:off x="5857875" y="3142615"/>
            <a:ext cx="236855" cy="40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036185" y="3559175"/>
            <a:ext cx="2065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移到我方战机位置</a:t>
            </a:r>
          </a:p>
        </p:txBody>
      </p:sp>
      <p:sp>
        <p:nvSpPr>
          <p:cNvPr id="11" name="下箭头 10"/>
          <p:cNvSpPr/>
          <p:nvPr/>
        </p:nvSpPr>
        <p:spPr>
          <a:xfrm>
            <a:off x="5891530" y="3942080"/>
            <a:ext cx="182880" cy="344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313555" y="4471035"/>
            <a:ext cx="3564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重复直到</a:t>
            </a:r>
            <a:r>
              <a:rPr lang="en-US" altLang="zh-CN"/>
              <a:t>Y</a:t>
            </a:r>
            <a:r>
              <a:rPr lang="zh-CN" altLang="en-US"/>
              <a:t>坐标（顶部）</a:t>
            </a:r>
          </a:p>
          <a:p>
            <a:pPr algn="ctr"/>
            <a:r>
              <a:rPr lang="zh-CN" altLang="en-US"/>
              <a:t>将</a:t>
            </a:r>
            <a:r>
              <a:rPr lang="en-US" altLang="zh-CN"/>
              <a:t>Y</a:t>
            </a:r>
            <a:r>
              <a:rPr lang="zh-CN" altLang="en-US"/>
              <a:t>坐标增加（让子弹上升）</a:t>
            </a:r>
          </a:p>
        </p:txBody>
      </p:sp>
      <p:sp>
        <p:nvSpPr>
          <p:cNvPr id="14" name="下箭头 13"/>
          <p:cNvSpPr/>
          <p:nvPr/>
        </p:nvSpPr>
        <p:spPr>
          <a:xfrm>
            <a:off x="5863590" y="5203825"/>
            <a:ext cx="226695" cy="344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648960" y="565404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消失</a:t>
            </a:r>
          </a:p>
        </p:txBody>
      </p:sp>
      <p:sp>
        <p:nvSpPr>
          <p:cNvPr id="16" name="右箭头 15"/>
          <p:cNvSpPr/>
          <p:nvPr/>
        </p:nvSpPr>
        <p:spPr>
          <a:xfrm>
            <a:off x="6165215" y="5203825"/>
            <a:ext cx="1918970" cy="280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上箭头 16"/>
          <p:cNvSpPr/>
          <p:nvPr/>
        </p:nvSpPr>
        <p:spPr>
          <a:xfrm>
            <a:off x="7818755" y="4531995"/>
            <a:ext cx="301625" cy="5391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左箭头 17"/>
          <p:cNvSpPr/>
          <p:nvPr/>
        </p:nvSpPr>
        <p:spPr>
          <a:xfrm>
            <a:off x="7251700" y="4512310"/>
            <a:ext cx="506730" cy="269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22675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54" y="1567430"/>
            <a:ext cx="1256183" cy="5847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79817" y="2759575"/>
            <a:ext cx="6172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克隆和克隆体的使用，小朋友们要多练习才能掌握哦</a:t>
            </a:r>
          </a:p>
        </p:txBody>
      </p:sp>
      <p:sp>
        <p:nvSpPr>
          <p:cNvPr id="15" name="矩形 14"/>
          <p:cNvSpPr/>
          <p:nvPr/>
        </p:nvSpPr>
        <p:spPr>
          <a:xfrm>
            <a:off x="8760940" y="4188795"/>
            <a:ext cx="24342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与就是和的意思，或就是或，在使用的时候我们要区分开来，到底使用或还是与。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472" y="4129274"/>
            <a:ext cx="3752428" cy="130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422</Words>
  <Application>Microsoft Office PowerPoint</Application>
  <PresentationFormat>宽屏</PresentationFormat>
  <Paragraphs>77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399</cp:revision>
  <cp:lastPrinted>2018-10-24T16:00:00Z</cp:lastPrinted>
  <dcterms:created xsi:type="dcterms:W3CDTF">2018-10-24T16:00:00Z</dcterms:created>
  <dcterms:modified xsi:type="dcterms:W3CDTF">2023-03-29T10:57:07Z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2052-11.1.0.11365</vt:lpwstr>
  </property>
  <property fmtid="{D5CDD505-2E9C-101B-9397-08002B2CF9AE}" pid="4" name="ICV">
    <vt:lpwstr>47F3C07A10824FBA8973A0095FC3DB2D</vt:lpwstr>
  </property>
</Properties>
</file>