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444" r:id="rId3"/>
    <p:sldId id="302" r:id="rId4"/>
    <p:sldId id="339" r:id="rId5"/>
    <p:sldId id="385" r:id="rId6"/>
    <p:sldId id="386" r:id="rId7"/>
    <p:sldId id="390" r:id="rId8"/>
    <p:sldId id="446" r:id="rId9"/>
    <p:sldId id="447" r:id="rId10"/>
    <p:sldId id="448" r:id="rId11"/>
    <p:sldId id="450" r:id="rId12"/>
    <p:sldId id="451" r:id="rId13"/>
    <p:sldId id="452" r:id="rId14"/>
    <p:sldId id="453" r:id="rId15"/>
    <p:sldId id="454" r:id="rId16"/>
    <p:sldId id="455" r:id="rId17"/>
    <p:sldId id="457" r:id="rId18"/>
    <p:sldId id="458" r:id="rId19"/>
    <p:sldId id="460" r:id="rId20"/>
    <p:sldId id="461" r:id="rId21"/>
    <p:sldId id="462" r:id="rId22"/>
    <p:sldId id="463" r:id="rId23"/>
    <p:sldId id="464" r:id="rId24"/>
    <p:sldId id="465" r:id="rId25"/>
    <p:sldId id="39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8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C60"/>
    <a:srgbClr val="ED7D31"/>
    <a:srgbClr val="FFC108"/>
    <a:srgbClr val="EE7D16"/>
    <a:srgbClr val="00B0F0"/>
    <a:srgbClr val="FFC000"/>
    <a:srgbClr val="FFF7EA"/>
    <a:srgbClr val="1465CF"/>
    <a:srgbClr val="1464CE"/>
    <a:srgbClr val="69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5040" autoAdjust="0"/>
  </p:normalViewPr>
  <p:slideViewPr>
    <p:cSldViewPr snapToGrid="0">
      <p:cViewPr varScale="1">
        <p:scale>
          <a:sx n="82" d="100"/>
          <a:sy n="82" d="100"/>
        </p:scale>
        <p:origin x="787" y="62"/>
      </p:cViewPr>
      <p:guideLst>
        <p:guide pos="428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398323"/>
            <a:ext cx="2549540" cy="1019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7970" y="2640323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海底世界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115" y="4579315"/>
            <a:ext cx="1440543" cy="1944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UX01X{BT6GXU~8J1YL6F5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649730"/>
            <a:ext cx="10998835" cy="47059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56710" y="1016000"/>
            <a:ext cx="4824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3.</a:t>
            </a:r>
            <a:r>
              <a:rPr lang="zh-CN" altLang="en-US" sz="3200" b="1"/>
              <a:t>让鲨鱼在海里游起来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L$VOY5NSVC}V1QAZE65@$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" y="1718310"/>
            <a:ext cx="10950575" cy="45694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85945" y="1029335"/>
            <a:ext cx="41795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sym typeface="+mn-ea"/>
              </a:rPr>
              <a:t>3.</a:t>
            </a:r>
            <a:r>
              <a:rPr lang="zh-CN" altLang="en-US" sz="3200" b="1">
                <a:sym typeface="+mn-ea"/>
              </a:rPr>
              <a:t>让鲨鱼在海里游起来</a:t>
            </a:r>
            <a:endParaRPr lang="zh-CN" altLang="en-US" sz="32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[FI84EI1Q[H~(2WN1$BBP$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" y="1737360"/>
            <a:ext cx="10960735" cy="45351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83990" y="1105535"/>
            <a:ext cx="41795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sym typeface="+mn-ea"/>
              </a:rPr>
              <a:t>3.</a:t>
            </a:r>
            <a:r>
              <a:rPr lang="zh-CN" altLang="en-US" sz="3200" b="1">
                <a:sym typeface="+mn-ea"/>
              </a:rPr>
              <a:t>让鲨鱼在海里游起来</a:t>
            </a:r>
            <a:endParaRPr lang="zh-CN" altLang="en-US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[[ZOU@94Z{L`N4NRR}BM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755775"/>
            <a:ext cx="10967085" cy="45269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6215" y="1196340"/>
            <a:ext cx="41795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sym typeface="+mn-ea"/>
              </a:rPr>
              <a:t>3.</a:t>
            </a:r>
            <a:r>
              <a:rPr lang="zh-CN" altLang="en-US" sz="3200" b="1">
                <a:sym typeface="+mn-ea"/>
              </a:rPr>
              <a:t>让鲨鱼在海里游起来</a:t>
            </a:r>
            <a:endParaRPr lang="zh-CN" alt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`BEWIQI`SQ2T)YWT~INBIQ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" y="1736725"/>
            <a:ext cx="11019155" cy="45643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37940" y="1000760"/>
            <a:ext cx="5189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4.</a:t>
            </a:r>
            <a:r>
              <a:rPr lang="zh-CN" altLang="en-US" sz="3200" b="1"/>
              <a:t>导入其他角色、复制脚本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(OEBB4S){V[IEYAPP~16~W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720215"/>
            <a:ext cx="11031220" cy="4598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06800" y="1015365"/>
            <a:ext cx="4305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5.</a:t>
            </a:r>
            <a:r>
              <a:rPr lang="zh-CN" altLang="en-US" sz="3200" b="1"/>
              <a:t>背景音乐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`ZUCH79]`WD4$U)}P)@LCQ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" y="1710055"/>
            <a:ext cx="11073765" cy="46367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27880" y="1105535"/>
            <a:ext cx="21475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sym typeface="+mn-ea"/>
              </a:rPr>
              <a:t>5.</a:t>
            </a:r>
            <a:r>
              <a:rPr lang="zh-CN" altLang="en-US" sz="3200" b="1">
                <a:sym typeface="+mn-ea"/>
              </a:rPr>
              <a:t>背景音乐</a:t>
            </a:r>
            <a:endParaRPr lang="zh-CN" alt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VP[TCR$UZJG[B_5{D29JL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55" y="1558925"/>
            <a:ext cx="2006600" cy="3918585"/>
          </a:xfrm>
          <a:prstGeom prst="rect">
            <a:avLst/>
          </a:prstGeom>
        </p:spPr>
      </p:pic>
      <p:pic>
        <p:nvPicPr>
          <p:cNvPr id="3" name="图片 2" descr="6VMQ7_{JAG@XUROWP763_O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75" y="1559560"/>
            <a:ext cx="6550660" cy="44303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5X5UTTXSLRKA6[0_(51V]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1548765"/>
            <a:ext cx="6568440" cy="4111625"/>
          </a:xfrm>
          <a:prstGeom prst="rect">
            <a:avLst/>
          </a:prstGeom>
        </p:spPr>
      </p:pic>
      <p:pic>
        <p:nvPicPr>
          <p:cNvPr id="3" name="图片 2" descr="SVP[TCR$UZJG[B_5{D29JL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548765"/>
            <a:ext cx="1812925" cy="3665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Q3C[GS24YSF6D4YE3WHVG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55" y="1513205"/>
            <a:ext cx="2219960" cy="3668395"/>
          </a:xfrm>
          <a:prstGeom prst="rect">
            <a:avLst/>
          </a:prstGeom>
        </p:spPr>
      </p:pic>
      <p:pic>
        <p:nvPicPr>
          <p:cNvPr id="3" name="图片 2" descr="XZ){]RO}14O)P~MPV5RT_}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540" y="1362710"/>
            <a:ext cx="6797675" cy="4416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U[MC2AECJ6V5`77D{4XPU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" y="1337310"/>
            <a:ext cx="11191875" cy="52755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Q3C[GS24YSF6D4YE3WHVG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55" y="1513205"/>
            <a:ext cx="2219960" cy="3668395"/>
          </a:xfrm>
          <a:prstGeom prst="rect">
            <a:avLst/>
          </a:prstGeom>
        </p:spPr>
      </p:pic>
      <p:pic>
        <p:nvPicPr>
          <p:cNvPr id="3" name="图片 2" descr="S8_)VCB10`S7EME~%0G5A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580" y="1512570"/>
            <a:ext cx="6769735" cy="42691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@]A8QHILXWNN2[2%~QDJU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55" y="1513205"/>
            <a:ext cx="6667500" cy="4283710"/>
          </a:xfrm>
          <a:prstGeom prst="rect">
            <a:avLst/>
          </a:prstGeom>
        </p:spPr>
      </p:pic>
      <p:pic>
        <p:nvPicPr>
          <p:cNvPr id="3" name="图片 2" descr="6Q3C[GS24YSF6D4YE3WHVG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55" y="1513205"/>
            <a:ext cx="2219960" cy="36683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`I8%6U%3UEKTWZ}$ZVO]2[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5" y="1766570"/>
            <a:ext cx="2009775" cy="3324860"/>
          </a:xfrm>
          <a:prstGeom prst="rect">
            <a:avLst/>
          </a:prstGeom>
        </p:spPr>
      </p:pic>
      <p:pic>
        <p:nvPicPr>
          <p:cNvPr id="3" name="图片 2" descr="F{$5UEC~445V(45JUOKUSK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90" y="1766570"/>
            <a:ext cx="6955155" cy="4159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`I8%6U%3UEKTWZ}$ZVO]2[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5" y="1766570"/>
            <a:ext cx="2009775" cy="3324860"/>
          </a:xfrm>
          <a:prstGeom prst="rect">
            <a:avLst/>
          </a:prstGeom>
        </p:spPr>
      </p:pic>
      <p:pic>
        <p:nvPicPr>
          <p:cNvPr id="3" name="图片 2" descr="Z8ZMSOS%`MRS%(597U39%{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870" y="1765935"/>
            <a:ext cx="6405880" cy="39109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171A912-3821-422E-8D80-868C7C49B476}"/>
              </a:ext>
            </a:extLst>
          </p:cNvPr>
          <p:cNvSpPr txBox="1"/>
          <p:nvPr/>
        </p:nvSpPr>
        <p:spPr>
          <a:xfrm>
            <a:off x="1388706" y="1816443"/>
            <a:ext cx="9414588" cy="359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/>
              <a:t>课后练习</a:t>
            </a:r>
            <a:endParaRPr lang="en-US" altLang="zh-CN" sz="4800" dirty="0"/>
          </a:p>
          <a:p>
            <a:pPr>
              <a:lnSpc>
                <a:spcPct val="150000"/>
              </a:lnSpc>
            </a:pPr>
            <a:r>
              <a:rPr lang="zh-CN" altLang="en-US" sz="3600" dirty="0"/>
              <a:t>   选择喜欢的背景和角色制作一个简单的动画。</a:t>
            </a:r>
            <a:endParaRPr lang="en-US" altLang="zh-CN" sz="3600" dirty="0"/>
          </a:p>
          <a:p>
            <a:pPr>
              <a:lnSpc>
                <a:spcPct val="150000"/>
              </a:lnSpc>
            </a:pPr>
            <a:r>
              <a:rPr lang="zh-CN" altLang="en-US" sz="3600" dirty="0"/>
              <a:t>   主题可以是森林动物，恐龙世界等等。</a:t>
            </a:r>
            <a:endParaRPr lang="en-US" altLang="zh-CN" sz="3600" dirty="0"/>
          </a:p>
          <a:p>
            <a:pPr>
              <a:lnSpc>
                <a:spcPct val="150000"/>
              </a:lnSpc>
            </a:pPr>
            <a:r>
              <a:rPr lang="zh-CN" altLang="en-US" sz="3600" dirty="0"/>
              <a:t>要求符合逻辑，主题明确</a:t>
            </a:r>
          </a:p>
        </p:txBody>
      </p:sp>
    </p:spTree>
    <p:extLst>
      <p:ext uri="{BB962C8B-B14F-4D97-AF65-F5344CB8AC3E}">
        <p14:creationId xmlns:p14="http://schemas.microsoft.com/office/powerpoint/2010/main" val="414249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19225" y="1760220"/>
            <a:ext cx="8974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初识</a:t>
            </a:r>
            <a:r>
              <a:rPr lang="en-US" altLang="zh-CN" sz="2000"/>
              <a:t>scratch,</a:t>
            </a:r>
            <a:r>
              <a:rPr lang="zh-CN" altLang="en-US" sz="2000"/>
              <a:t>学习基本的操作，导入各种海洋生物，控制他们海底移动，打造丰富有趣的海底世界。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9705" y="2736850"/>
            <a:ext cx="8868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学习</a:t>
            </a:r>
            <a:r>
              <a:rPr lang="en-US" altLang="zh-CN" sz="2000"/>
              <a:t>“</a:t>
            </a:r>
            <a:r>
              <a:rPr lang="zh-CN" altLang="en-US" sz="2000">
                <a:solidFill>
                  <a:srgbClr val="ED7D31"/>
                </a:solidFill>
              </a:rPr>
              <a:t>当绿旗被点击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>
                <a:solidFill>
                  <a:srgbClr val="ED7D31"/>
                </a:solidFill>
              </a:rPr>
              <a:t>移动10步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>
                <a:solidFill>
                  <a:srgbClr val="ED7D31"/>
                </a:solidFill>
              </a:rPr>
              <a:t>下一个造型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>
                <a:solidFill>
                  <a:srgbClr val="ED7D31"/>
                </a:solidFill>
              </a:rPr>
              <a:t>碰到边缘反弹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>
                <a:solidFill>
                  <a:srgbClr val="ED7D31"/>
                </a:solidFill>
              </a:rPr>
              <a:t>旋转模式</a:t>
            </a:r>
            <a:r>
              <a:rPr lang="en-US" altLang="zh-CN" sz="2000"/>
              <a:t>”</a:t>
            </a:r>
            <a:r>
              <a:rPr lang="zh-CN" altLang="en-US" sz="2000"/>
              <a:t>等脚本。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49705" y="3608705"/>
            <a:ext cx="9548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综合应用所学脚本完成编程项目并扩展。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699261" y="171331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720" y="4169410"/>
            <a:ext cx="1752600" cy="977265"/>
          </a:xfrm>
          <a:prstGeom prst="rect">
            <a:avLst/>
          </a:prstGeom>
        </p:spPr>
      </p:pic>
      <p:pic>
        <p:nvPicPr>
          <p:cNvPr id="3" name="图片 2" descr="IUTH$[AHZ{P(SB}MWVYBMW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850" y="4169410"/>
            <a:ext cx="2740025" cy="826135"/>
          </a:xfrm>
          <a:prstGeom prst="rect">
            <a:avLst/>
          </a:prstGeom>
        </p:spPr>
      </p:pic>
      <p:pic>
        <p:nvPicPr>
          <p:cNvPr id="7" name="图片 6" descr="]@)IN%@KJ$}%B77T@LCR62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6860" y="4302125"/>
            <a:ext cx="1799590" cy="712470"/>
          </a:xfrm>
          <a:prstGeom prst="rect">
            <a:avLst/>
          </a:prstGeom>
        </p:spPr>
      </p:pic>
      <p:pic>
        <p:nvPicPr>
          <p:cNvPr id="8" name="图片 7" descr="{PHJ([[AV9HPF6GD2RT28L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7420" y="2312670"/>
            <a:ext cx="1472565" cy="889000"/>
          </a:xfrm>
          <a:prstGeom prst="rect">
            <a:avLst/>
          </a:prstGeom>
        </p:spPr>
      </p:pic>
      <p:pic>
        <p:nvPicPr>
          <p:cNvPr id="9" name="图片 8" descr="H(S5A1EM_)4`[6)S]OBW{}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6940" y="2312035"/>
            <a:ext cx="1573530" cy="788035"/>
          </a:xfrm>
          <a:prstGeom prst="rect">
            <a:avLst/>
          </a:prstGeom>
        </p:spPr>
      </p:pic>
      <p:pic>
        <p:nvPicPr>
          <p:cNvPr id="10" name="图片 9" descr="QY2ZG1E0`T`7]5NH6Y]O3W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065" y="2312035"/>
            <a:ext cx="1485265" cy="788035"/>
          </a:xfrm>
          <a:prstGeom prst="rect">
            <a:avLst/>
          </a:prstGeom>
        </p:spPr>
      </p:pic>
      <p:pic>
        <p:nvPicPr>
          <p:cNvPr id="12" name="图片 11" descr="NCW2E7(V]1$W0H`Q`3IQAJ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6860" y="2191385"/>
            <a:ext cx="1968500" cy="1010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82338" y="978110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082564" y="1184209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082338" y="3900380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$TXSHEDH{[3J5LG6O_G$GP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795" y="2052955"/>
            <a:ext cx="1609725" cy="1095375"/>
          </a:xfrm>
          <a:prstGeom prst="rect">
            <a:avLst/>
          </a:prstGeom>
        </p:spPr>
      </p:pic>
      <p:pic>
        <p:nvPicPr>
          <p:cNvPr id="6" name="图片 5" descr="2T9)X4I)IQS%9`S{S_(J2X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242185"/>
            <a:ext cx="3589020" cy="3488690"/>
          </a:xfrm>
          <a:prstGeom prst="rect">
            <a:avLst/>
          </a:prstGeom>
        </p:spPr>
      </p:pic>
      <p:sp>
        <p:nvSpPr>
          <p:cNvPr id="8" name="Text Box 9"/>
          <p:cNvSpPr txBox="1"/>
          <p:nvPr/>
        </p:nvSpPr>
        <p:spPr>
          <a:xfrm>
            <a:off x="4082564" y="3945189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</a:p>
        </p:txBody>
      </p:sp>
      <p:pic>
        <p:nvPicPr>
          <p:cNvPr id="9" name="图片 8" descr="9~6XV5F8RPWGB`AA5MD2}`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825" y="1681480"/>
            <a:ext cx="1443990" cy="1466850"/>
          </a:xfrm>
          <a:prstGeom prst="rect">
            <a:avLst/>
          </a:prstGeom>
        </p:spPr>
      </p:pic>
      <p:pic>
        <p:nvPicPr>
          <p:cNvPr id="10" name="图片 9" descr="ZW_7_8F1ROF9~U8Q]@_(L1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510" y="2052320"/>
            <a:ext cx="1228725" cy="1096010"/>
          </a:xfrm>
          <a:prstGeom prst="rect">
            <a:avLst/>
          </a:prstGeom>
        </p:spPr>
      </p:pic>
      <p:pic>
        <p:nvPicPr>
          <p:cNvPr id="12" name="图片 11" descr="A}0OQN)R@`Y0%Q8KNJMDVJ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6600" y="4640580"/>
            <a:ext cx="1872615" cy="1621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观察海底都有什么动物呢？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有章鱼、小鱼、鲨鱼等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015" y="2599055"/>
            <a:ext cx="458279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鲨鱼在干什么呢？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鲨鱼想吃小鱼，不停地在追杀小鱼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015" y="3832860"/>
            <a:ext cx="63576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其他动物都在干什么？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章鱼在敲鼓，演奏乐曲；小鱼在一直不停地游来游去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0" y="5066506"/>
            <a:ext cx="5461581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还从屏幕上发现了什么？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还有好多海洋生物啊，海底世界真奇妙</a:t>
            </a:r>
          </a:p>
        </p:txBody>
      </p:sp>
      <p:pic>
        <p:nvPicPr>
          <p:cNvPr id="3" name="图片 2" descr="2T9)X4I)IQS%9`S{S_(J2X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" y="1637665"/>
            <a:ext cx="3862070" cy="410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92760" y="1478280"/>
            <a:ext cx="11023600" cy="515810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56710" y="894715"/>
            <a:ext cx="4323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/>
              <a:t>1.</a:t>
            </a:r>
            <a:r>
              <a:rPr lang="zh-CN" altLang="en-US" sz="3200" b="1"/>
              <a:t>认识编程界面</a:t>
            </a:r>
          </a:p>
        </p:txBody>
      </p:sp>
      <p:pic>
        <p:nvPicPr>
          <p:cNvPr id="6" name="图片 5" descr="`V50G`I{T)T6AZ}4{TBV8%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95" y="1553845"/>
            <a:ext cx="8557895" cy="50825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95665" y="3237865"/>
            <a:ext cx="1243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舞台区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34705" y="5559425"/>
            <a:ext cx="940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角色区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80905" y="4573270"/>
            <a:ext cx="459740" cy="121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背景区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1835" y="4819650"/>
            <a:ext cx="1122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代码区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83405" y="3950970"/>
            <a:ext cx="1729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编程区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07460" y="1720850"/>
            <a:ext cx="2199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菜单栏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13580" y="1054100"/>
            <a:ext cx="38893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sym typeface="+mn-ea"/>
              </a:rPr>
              <a:t>2.</a:t>
            </a:r>
            <a:r>
              <a:rPr lang="zh-CN" altLang="en-US" sz="3200" b="1">
                <a:sym typeface="+mn-ea"/>
              </a:rPr>
              <a:t>导入海底世界背景</a:t>
            </a:r>
          </a:p>
        </p:txBody>
      </p:sp>
      <p:pic>
        <p:nvPicPr>
          <p:cNvPr id="3" name="图片 2" descr="@MSTRC{(}K]TBRY7ULK_H@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" y="1797050"/>
            <a:ext cx="10740390" cy="4373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}4W391)V_9TF9T4(FTI_Z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1877060"/>
            <a:ext cx="10671175" cy="4232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42080" y="1129665"/>
            <a:ext cx="41795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sym typeface="+mn-ea"/>
              </a:rPr>
              <a:t>3.</a:t>
            </a:r>
            <a:r>
              <a:rPr lang="zh-CN" altLang="en-US" sz="3200" b="1">
                <a:sym typeface="+mn-ea"/>
              </a:rPr>
              <a:t>让鲨鱼在海里游起来</a:t>
            </a:r>
            <a:endParaRPr lang="zh-CN" altLang="en-US" sz="32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  <p:tag name="KSO_WM_DOC_GUID" val="{1cb8a4da-5038-45e8-b169-e10b36bfbad6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</TotalTime>
  <Words>304</Words>
  <Application>Microsoft Office PowerPoint</Application>
  <PresentationFormat>宽屏</PresentationFormat>
  <Paragraphs>51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609</cp:revision>
  <cp:lastPrinted>2018-10-24T16:00:00Z</cp:lastPrinted>
  <dcterms:created xsi:type="dcterms:W3CDTF">2018-10-24T16:00:00Z</dcterms:created>
  <dcterms:modified xsi:type="dcterms:W3CDTF">2021-08-05T03:06:40Z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2052-11.1.0.8527</vt:lpwstr>
  </property>
</Properties>
</file>