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9"/>
  </p:notesMasterIdLst>
  <p:sldIdLst>
    <p:sldId id="256" r:id="rId2"/>
    <p:sldId id="307" r:id="rId3"/>
    <p:sldId id="302" r:id="rId4"/>
    <p:sldId id="339" r:id="rId5"/>
    <p:sldId id="385" r:id="rId6"/>
    <p:sldId id="386" r:id="rId7"/>
    <p:sldId id="414" r:id="rId8"/>
    <p:sldId id="432" r:id="rId9"/>
    <p:sldId id="434" r:id="rId10"/>
    <p:sldId id="435" r:id="rId11"/>
    <p:sldId id="436" r:id="rId12"/>
    <p:sldId id="437" r:id="rId13"/>
    <p:sldId id="438" r:id="rId14"/>
    <p:sldId id="439" r:id="rId15"/>
    <p:sldId id="441" r:id="rId16"/>
    <p:sldId id="442" r:id="rId17"/>
    <p:sldId id="443" r:id="rId18"/>
    <p:sldId id="444" r:id="rId19"/>
    <p:sldId id="446" r:id="rId20"/>
    <p:sldId id="389" r:id="rId21"/>
    <p:sldId id="390" r:id="rId22"/>
    <p:sldId id="391" r:id="rId23"/>
    <p:sldId id="392" r:id="rId24"/>
    <p:sldId id="447" r:id="rId25"/>
    <p:sldId id="393" r:id="rId26"/>
    <p:sldId id="423" r:id="rId27"/>
    <p:sldId id="424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 userDrawn="1">
          <p15:clr>
            <a:srgbClr val="A4A3A4"/>
          </p15:clr>
        </p15:guide>
        <p15:guide id="2" pos="7256" userDrawn="1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orient="horz" pos="712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C108"/>
    <a:srgbClr val="EE7D16"/>
    <a:srgbClr val="00B0F0"/>
    <a:srgbClr val="FFC000"/>
    <a:srgbClr val="FFF7EA"/>
    <a:srgbClr val="1465CF"/>
    <a:srgbClr val="1464CE"/>
    <a:srgbClr val="69A3F1"/>
    <a:srgbClr val="AFC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3" autoAdjust="0"/>
    <p:restoredTop sz="95040" autoAdjust="0"/>
  </p:normalViewPr>
  <p:slideViewPr>
    <p:cSldViewPr snapToGrid="0">
      <p:cViewPr varScale="1">
        <p:scale>
          <a:sx n="82" d="100"/>
          <a:sy n="82" d="100"/>
        </p:scale>
        <p:origin x="787" y="58"/>
      </p:cViewPr>
      <p:guideLst>
        <p:guide pos="416"/>
        <p:guide pos="7256"/>
        <p:guide orient="horz" pos="648"/>
        <p:guide orient="horz" pos="712"/>
        <p:guide orient="horz" pos="3928"/>
        <p:guide orient="horz" pos="386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pPr/>
              <a:t>2021/8/5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7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1206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cs typeface="+mn-ea"/>
                <a:sym typeface="+mn-lt"/>
              </a:rPr>
              <a:t>我们把</a:t>
            </a:r>
            <a:r>
              <a:rPr lang="en-US" altLang="zh-CN" dirty="0">
                <a:cs typeface="+mn-ea"/>
                <a:sym typeface="+mn-lt"/>
              </a:rPr>
              <a:t>a</a:t>
            </a:r>
            <a:r>
              <a:rPr lang="zh-CN" altLang="en-US" dirty="0">
                <a:cs typeface="+mn-ea"/>
                <a:sym typeface="+mn-lt"/>
              </a:rPr>
              <a:t>当做我们数字</a:t>
            </a:r>
            <a:r>
              <a:rPr lang="en-US" altLang="zh-CN" dirty="0">
                <a:cs typeface="+mn-ea"/>
                <a:sym typeface="+mn-lt"/>
              </a:rPr>
              <a:t>1</a:t>
            </a:r>
          </a:p>
          <a:p>
            <a:r>
              <a:rPr lang="zh-CN" altLang="en-US" dirty="0">
                <a:cs typeface="+mn-ea"/>
                <a:sym typeface="+mn-lt"/>
              </a:rPr>
              <a:t>把</a:t>
            </a:r>
            <a:r>
              <a:rPr lang="en-US" altLang="zh-CN" dirty="0">
                <a:cs typeface="+mn-ea"/>
                <a:sym typeface="+mn-lt"/>
              </a:rPr>
              <a:t>b</a:t>
            </a:r>
            <a:r>
              <a:rPr lang="zh-CN" altLang="en-US" dirty="0">
                <a:cs typeface="+mn-ea"/>
                <a:sym typeface="+mn-lt"/>
              </a:rPr>
              <a:t>当做我们数字</a:t>
            </a:r>
            <a:r>
              <a:rPr lang="en-US" altLang="zh-CN" dirty="0">
                <a:cs typeface="+mn-ea"/>
                <a:sym typeface="+mn-lt"/>
              </a:rPr>
              <a:t>2 </a:t>
            </a:r>
          </a:p>
          <a:p>
            <a:r>
              <a:rPr lang="zh-CN" altLang="en-US" dirty="0">
                <a:cs typeface="+mn-ea"/>
                <a:sym typeface="+mn-lt"/>
              </a:rPr>
              <a:t>请问一下小朋友我们怎样组合才能完成我们之前设定的样子呢？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379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41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911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4084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342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3827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0025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然后我们来思考一下我们需要达到的效果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323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18645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346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34664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1019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400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4119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163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854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85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778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96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135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140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9151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 userDrawn="1"/>
        </p:nvCxnSpPr>
        <p:spPr>
          <a:xfrm flipV="1">
            <a:off x="-1516113" y="-556288"/>
            <a:ext cx="2936173" cy="2740429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/>
        </p:nvCxnSpPr>
        <p:spPr>
          <a:xfrm flipV="1">
            <a:off x="-1222496" y="31115"/>
            <a:ext cx="1761704" cy="1663832"/>
          </a:xfrm>
          <a:prstGeom prst="line">
            <a:avLst/>
          </a:prstGeom>
          <a:ln>
            <a:solidFill>
              <a:srgbClr val="434F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2" t="-683" r="24441" b="683"/>
          <a:stretch>
            <a:fillRect/>
          </a:stretch>
        </p:blipFill>
        <p:spPr>
          <a:xfrm rot="2702565">
            <a:off x="7554621" y="767284"/>
            <a:ext cx="3207678" cy="3177644"/>
          </a:xfrm>
          <a:prstGeom prst="rect">
            <a:avLst/>
          </a:prstGeom>
        </p:spPr>
      </p:pic>
      <p:sp>
        <p:nvSpPr>
          <p:cNvPr id="14" name="任意多边形 13"/>
          <p:cNvSpPr/>
          <p:nvPr userDrawn="1"/>
        </p:nvSpPr>
        <p:spPr>
          <a:xfrm rot="2700000">
            <a:off x="5218522" y="-1571908"/>
            <a:ext cx="3173905" cy="3173905"/>
          </a:xfrm>
          <a:custGeom>
            <a:avLst/>
            <a:gdLst>
              <a:gd name="connsiteX0" fmla="*/ 0 w 3177271"/>
              <a:gd name="connsiteY0" fmla="*/ 3166723 h 3177271"/>
              <a:gd name="connsiteX1" fmla="*/ 3166723 w 3177271"/>
              <a:gd name="connsiteY1" fmla="*/ 0 h 3177271"/>
              <a:gd name="connsiteX2" fmla="*/ 3177271 w 3177271"/>
              <a:gd name="connsiteY2" fmla="*/ 0 h 3177271"/>
              <a:gd name="connsiteX3" fmla="*/ 3177271 w 3177271"/>
              <a:gd name="connsiteY3" fmla="*/ 3177271 h 3177271"/>
              <a:gd name="connsiteX4" fmla="*/ 0 w 3177271"/>
              <a:gd name="connsiteY4" fmla="*/ 3177271 h 3177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7271" h="3177271">
                <a:moveTo>
                  <a:pt x="0" y="3166723"/>
                </a:moveTo>
                <a:lnTo>
                  <a:pt x="3166723" y="0"/>
                </a:lnTo>
                <a:lnTo>
                  <a:pt x="3177271" y="0"/>
                </a:lnTo>
                <a:lnTo>
                  <a:pt x="3177271" y="3177271"/>
                </a:lnTo>
                <a:lnTo>
                  <a:pt x="0" y="3177271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5" name="任意多边形 14"/>
          <p:cNvSpPr/>
          <p:nvPr userDrawn="1"/>
        </p:nvSpPr>
        <p:spPr>
          <a:xfrm rot="2700000">
            <a:off x="11799712" y="1959996"/>
            <a:ext cx="815534" cy="815533"/>
          </a:xfrm>
          <a:custGeom>
            <a:avLst/>
            <a:gdLst>
              <a:gd name="connsiteX0" fmla="*/ 0 w 816398"/>
              <a:gd name="connsiteY0" fmla="*/ 0 h 816398"/>
              <a:gd name="connsiteX1" fmla="*/ 816398 w 816398"/>
              <a:gd name="connsiteY1" fmla="*/ 816398 h 816398"/>
              <a:gd name="connsiteX2" fmla="*/ 0 w 816398"/>
              <a:gd name="connsiteY2" fmla="*/ 816398 h 816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16398" h="816398">
                <a:moveTo>
                  <a:pt x="0" y="0"/>
                </a:moveTo>
                <a:lnTo>
                  <a:pt x="816398" y="816398"/>
                </a:lnTo>
                <a:lnTo>
                  <a:pt x="0" y="816398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6" name="任意多边形 15"/>
          <p:cNvSpPr/>
          <p:nvPr userDrawn="1"/>
        </p:nvSpPr>
        <p:spPr>
          <a:xfrm rot="2700000">
            <a:off x="-407290" y="6225267"/>
            <a:ext cx="1714845" cy="414347"/>
          </a:xfrm>
          <a:custGeom>
            <a:avLst/>
            <a:gdLst>
              <a:gd name="connsiteX0" fmla="*/ 0 w 1716663"/>
              <a:gd name="connsiteY0" fmla="*/ 0 h 414787"/>
              <a:gd name="connsiteX1" fmla="*/ 1716663 w 1716663"/>
              <a:gd name="connsiteY1" fmla="*/ 0 h 414787"/>
              <a:gd name="connsiteX2" fmla="*/ 1301876 w 1716663"/>
              <a:gd name="connsiteY2" fmla="*/ 414787 h 414787"/>
              <a:gd name="connsiteX3" fmla="*/ 414787 w 1716663"/>
              <a:gd name="connsiteY3" fmla="*/ 414787 h 414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6663" h="414787">
                <a:moveTo>
                  <a:pt x="0" y="0"/>
                </a:moveTo>
                <a:lnTo>
                  <a:pt x="1716663" y="0"/>
                </a:lnTo>
                <a:lnTo>
                  <a:pt x="1301876" y="414787"/>
                </a:lnTo>
                <a:lnTo>
                  <a:pt x="414787" y="414787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sp>
        <p:nvSpPr>
          <p:cNvPr id="17" name="任意多边形 16"/>
          <p:cNvSpPr/>
          <p:nvPr userDrawn="1"/>
        </p:nvSpPr>
        <p:spPr>
          <a:xfrm rot="2700000">
            <a:off x="-313617" y="6494751"/>
            <a:ext cx="924091" cy="46204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5597381" y="1415995"/>
            <a:ext cx="1258138" cy="1258138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6656869" y="2311613"/>
            <a:ext cx="1258138" cy="1258138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 userDrawn="1"/>
        </p:nvCxnSpPr>
        <p:spPr>
          <a:xfrm>
            <a:off x="8509920" y="4159778"/>
            <a:ext cx="2795257" cy="2722073"/>
          </a:xfrm>
          <a:prstGeom prst="line">
            <a:avLst/>
          </a:prstGeom>
          <a:ln>
            <a:solidFill>
              <a:srgbClr val="F582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/>
          <a:stretch>
            <a:fillRect/>
          </a:stretch>
        </p:blipFill>
        <p:spPr>
          <a:xfrm>
            <a:off x="9219047" y="14183"/>
            <a:ext cx="2996993" cy="2255934"/>
          </a:xfrm>
          <a:custGeom>
            <a:avLst/>
            <a:gdLst>
              <a:gd name="connsiteX0" fmla="*/ 0 w 2204987"/>
              <a:gd name="connsiteY0" fmla="*/ 0 h 1659765"/>
              <a:gd name="connsiteX1" fmla="*/ 2204987 w 2204987"/>
              <a:gd name="connsiteY1" fmla="*/ 0 h 1659765"/>
              <a:gd name="connsiteX2" fmla="*/ 2204987 w 2204987"/>
              <a:gd name="connsiteY2" fmla="*/ 1123749 h 1659765"/>
              <a:gd name="connsiteX3" fmla="*/ 1672936 w 2204987"/>
              <a:gd name="connsiteY3" fmla="*/ 1659765 h 1659765"/>
              <a:gd name="connsiteX4" fmla="*/ 1672135 w 2204987"/>
              <a:gd name="connsiteY4" fmla="*/ 1659765 h 1659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4987" h="1659765">
                <a:moveTo>
                  <a:pt x="0" y="0"/>
                </a:moveTo>
                <a:lnTo>
                  <a:pt x="2204987" y="0"/>
                </a:lnTo>
                <a:lnTo>
                  <a:pt x="2204987" y="1123749"/>
                </a:lnTo>
                <a:lnTo>
                  <a:pt x="1672936" y="1659765"/>
                </a:lnTo>
                <a:lnTo>
                  <a:pt x="1672135" y="1659765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4" cstate="print">
            <a:lum bright="7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" t="-189" r="29884" b="5235"/>
          <a:stretch>
            <a:fillRect/>
          </a:stretch>
        </p:blipFill>
        <p:spPr>
          <a:xfrm rot="2699577">
            <a:off x="9934802" y="3170968"/>
            <a:ext cx="3133498" cy="3100749"/>
          </a:xfrm>
          <a:custGeom>
            <a:avLst/>
            <a:gdLst>
              <a:gd name="connsiteX0" fmla="*/ 0 w 2305418"/>
              <a:gd name="connsiteY0" fmla="*/ 0 h 2281324"/>
              <a:gd name="connsiteX1" fmla="*/ 787673 w 2305418"/>
              <a:gd name="connsiteY1" fmla="*/ 0 h 2281324"/>
              <a:gd name="connsiteX2" fmla="*/ 2305418 w 2305418"/>
              <a:gd name="connsiteY2" fmla="*/ 1518119 h 2281324"/>
              <a:gd name="connsiteX3" fmla="*/ 2305418 w 2305418"/>
              <a:gd name="connsiteY3" fmla="*/ 2281324 h 2281324"/>
              <a:gd name="connsiteX4" fmla="*/ 0 w 2305418"/>
              <a:gd name="connsiteY4" fmla="*/ 2281324 h 228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5418" h="2281324">
                <a:moveTo>
                  <a:pt x="0" y="0"/>
                </a:moveTo>
                <a:lnTo>
                  <a:pt x="787673" y="0"/>
                </a:lnTo>
                <a:lnTo>
                  <a:pt x="2305418" y="1518119"/>
                </a:lnTo>
                <a:lnTo>
                  <a:pt x="2305418" y="2281324"/>
                </a:lnTo>
                <a:lnTo>
                  <a:pt x="0" y="2281324"/>
                </a:lnTo>
                <a:close/>
              </a:path>
            </a:pathLst>
          </a:cu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98" y="324564"/>
            <a:ext cx="1845834" cy="593044"/>
          </a:xfrm>
          <a:prstGeom prst="rect">
            <a:avLst/>
          </a:prstGeom>
        </p:spPr>
      </p:pic>
      <p:sp>
        <p:nvSpPr>
          <p:cNvPr id="25" name="任意多边形 24"/>
          <p:cNvSpPr/>
          <p:nvPr userDrawn="1"/>
        </p:nvSpPr>
        <p:spPr>
          <a:xfrm rot="18900000">
            <a:off x="11795300" y="6603162"/>
            <a:ext cx="594731" cy="297365"/>
          </a:xfrm>
          <a:custGeom>
            <a:avLst/>
            <a:gdLst>
              <a:gd name="connsiteX0" fmla="*/ 0 w 925070"/>
              <a:gd name="connsiteY0" fmla="*/ 0 h 462535"/>
              <a:gd name="connsiteX1" fmla="*/ 925070 w 925070"/>
              <a:gd name="connsiteY1" fmla="*/ 0 h 462535"/>
              <a:gd name="connsiteX2" fmla="*/ 462535 w 925070"/>
              <a:gd name="connsiteY2" fmla="*/ 462535 h 462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5070" h="462535">
                <a:moveTo>
                  <a:pt x="0" y="0"/>
                </a:moveTo>
                <a:lnTo>
                  <a:pt x="925070" y="0"/>
                </a:lnTo>
                <a:lnTo>
                  <a:pt x="462535" y="462535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204" tIns="33602" rIns="67204" bIns="3360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175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61" y="1028700"/>
            <a:ext cx="2361094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767" y="1028700"/>
            <a:ext cx="3298353" cy="5207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15" y="1028700"/>
            <a:ext cx="2492183" cy="520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332" y="1028700"/>
            <a:ext cx="2504971" cy="5207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927100"/>
            <a:ext cx="1788118" cy="5207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21" y="1028700"/>
            <a:ext cx="2687715" cy="5207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8" y="1028700"/>
            <a:ext cx="3067754" cy="5207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8638535" y="1003300"/>
            <a:ext cx="3070165" cy="5207000"/>
            <a:chOff x="8638535" y="1003300"/>
            <a:chExt cx="3070165" cy="5207000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8535" y="1003300"/>
              <a:ext cx="3070165" cy="520700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>
              <a:off x="9013793" y="4601162"/>
              <a:ext cx="1089057" cy="741396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>
            <a:blip r:embed="rId7" cstate="print"/>
            <a:stretch>
              <a:fillRect/>
            </a:stretch>
          </p:blipFill>
          <p:spPr>
            <a:xfrm>
              <a:off x="9013793" y="5469617"/>
              <a:ext cx="1089057" cy="392453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7779095" y="1254910"/>
            <a:ext cx="3454682" cy="4816135"/>
            <a:chOff x="4082460" y="1337582"/>
            <a:chExt cx="3454682" cy="4816135"/>
          </a:xfrm>
        </p:grpSpPr>
        <p:pic>
          <p:nvPicPr>
            <p:cNvPr id="3" name="图片 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26" t="16678" r="5575" b="21920"/>
            <a:stretch>
              <a:fillRect/>
            </a:stretch>
          </p:blipFill>
          <p:spPr>
            <a:xfrm>
              <a:off x="4082460" y="1337582"/>
              <a:ext cx="3454682" cy="4210962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 userDrawn="1"/>
          </p:nvSpPr>
          <p:spPr>
            <a:xfrm>
              <a:off x="4465555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庄老师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175-3137-7641</a:t>
              </a:r>
              <a:endParaRPr lang="zh-CN" altLang="en-US" sz="1800" b="1" dirty="0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>
            <a:off x="4241765" y="1254910"/>
            <a:ext cx="3537330" cy="4816135"/>
            <a:chOff x="7537142" y="1337582"/>
            <a:chExt cx="3537330" cy="4816135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73"/>
            <a:stretch>
              <a:fillRect/>
            </a:stretch>
          </p:blipFill>
          <p:spPr>
            <a:xfrm>
              <a:off x="7537142" y="1337582"/>
              <a:ext cx="3537330" cy="4322803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 userDrawn="1"/>
          </p:nvSpPr>
          <p:spPr>
            <a:xfrm>
              <a:off x="7873099" y="5507386"/>
              <a:ext cx="24288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800" b="1" dirty="0"/>
                <a:t>史老师</a:t>
              </a:r>
              <a:endParaRPr lang="en-US" altLang="zh-CN" sz="1800" b="1" dirty="0"/>
            </a:p>
            <a:p>
              <a:r>
                <a:rPr lang="zh-CN" altLang="en-US" sz="1800" b="1" dirty="0"/>
                <a:t>电话：</a:t>
              </a:r>
              <a:r>
                <a:rPr lang="en-US" altLang="zh-CN" sz="1800" b="1" dirty="0"/>
                <a:t>187-2216-0681</a:t>
              </a:r>
              <a:endParaRPr lang="zh-CN" altLang="en-US" sz="1800" b="1" dirty="0"/>
            </a:p>
          </p:txBody>
        </p:sp>
      </p:grpSp>
      <p:sp>
        <p:nvSpPr>
          <p:cNvPr id="9" name="文本框 8"/>
          <p:cNvSpPr txBox="1"/>
          <p:nvPr userDrawn="1"/>
        </p:nvSpPr>
        <p:spPr>
          <a:xfrm>
            <a:off x="568636" y="1028700"/>
            <a:ext cx="295465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>
                <a:solidFill>
                  <a:srgbClr val="FF0000"/>
                </a:solidFill>
              </a:rPr>
              <a:t>商务合作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购买手柄</a:t>
            </a:r>
            <a:endParaRPr lang="en-US" altLang="zh-CN" sz="5400" b="1" dirty="0">
              <a:solidFill>
                <a:srgbClr val="FF0000"/>
              </a:solidFill>
            </a:endParaRPr>
          </a:p>
          <a:p>
            <a:r>
              <a:rPr lang="zh-CN" altLang="en-US" sz="5400" b="1" dirty="0">
                <a:solidFill>
                  <a:srgbClr val="FF0000"/>
                </a:solidFill>
              </a:rPr>
              <a:t>机构开课</a:t>
            </a:r>
            <a:br>
              <a:rPr lang="en-US" altLang="zh-CN" sz="5400" b="1" dirty="0">
                <a:solidFill>
                  <a:srgbClr val="FF0000"/>
                </a:solidFill>
              </a:rPr>
            </a:br>
            <a:r>
              <a:rPr lang="zh-CN" altLang="en-US" sz="5400" b="1" dirty="0">
                <a:solidFill>
                  <a:srgbClr val="FF0000"/>
                </a:solidFill>
              </a:rPr>
              <a:t>请加微信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1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学习目标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2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项目讨论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1771932"/>
            <a:ext cx="10858500" cy="446376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3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逻辑编程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圆角矩形 9"/>
          <p:cNvSpPr/>
          <p:nvPr userDrawn="1"/>
        </p:nvSpPr>
        <p:spPr>
          <a:xfrm>
            <a:off x="660400" y="4105275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 userDrawn="1"/>
        </p:nvSpPr>
        <p:spPr>
          <a:xfrm>
            <a:off x="660400" y="1771932"/>
            <a:ext cx="10858500" cy="2130425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 userDrawn="1"/>
        </p:nvSpPr>
        <p:spPr bwMode="auto">
          <a:xfrm>
            <a:off x="0" y="-23352"/>
            <a:ext cx="12192000" cy="905262"/>
          </a:xfrm>
          <a:prstGeom prst="rect">
            <a:avLst/>
          </a:prstGeom>
          <a:solidFill>
            <a:srgbClr val="3A3838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矩形 3"/>
          <p:cNvSpPr>
            <a:spLocks noChangeArrowheads="1"/>
          </p:cNvSpPr>
          <p:nvPr userDrawn="1"/>
        </p:nvSpPr>
        <p:spPr bwMode="auto">
          <a:xfrm>
            <a:off x="397800" y="-23352"/>
            <a:ext cx="1223500" cy="1223501"/>
          </a:xfrm>
          <a:prstGeom prst="rect">
            <a:avLst/>
          </a:prstGeom>
          <a:solidFill>
            <a:srgbClr val="F5821F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FFFF"/>
                </a:solidFill>
                <a:latin typeface="微软雅黑" panose="020B0503020204020204" pitchFamily="34" charset="-122"/>
                <a:ea typeface="宋体" panose="02010600030101010101" pitchFamily="2" charset="-122"/>
                <a:sym typeface="微软雅黑" panose="020B0503020204020204" pitchFamily="34" charset="-122"/>
              </a:rPr>
              <a:t>4</a:t>
            </a:r>
            <a:endParaRPr lang="zh-CN" altLang="en-US" sz="4400" b="1" dirty="0">
              <a:solidFill>
                <a:srgbClr val="FFFFFF"/>
              </a:solidFill>
              <a:latin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直角三角形 4"/>
          <p:cNvSpPr>
            <a:spLocks noChangeArrowheads="1"/>
          </p:cNvSpPr>
          <p:nvPr userDrawn="1"/>
        </p:nvSpPr>
        <p:spPr bwMode="auto">
          <a:xfrm flipV="1">
            <a:off x="1621299" y="881910"/>
            <a:ext cx="176322" cy="318239"/>
          </a:xfrm>
          <a:prstGeom prst="rtTriangle">
            <a:avLst/>
          </a:prstGeom>
          <a:solidFill>
            <a:srgbClr val="C55A11"/>
          </a:solid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JhengHei" panose="020B0604030504040204" pitchFamily="34" charset="-120"/>
                <a:ea typeface="微软雅黑" panose="020B0503020204020204" pitchFamily="34" charset="-122"/>
                <a:sym typeface="Microsoft JhengHei" panose="020B0604030504040204" pitchFamily="34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4096540" y="167669"/>
            <a:ext cx="3998920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巩固扩展</a:t>
            </a:r>
            <a:endParaRPr lang="en-US" altLang="ko-KR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/>
        </p:nvGrpSpPr>
        <p:grpSpPr>
          <a:xfrm>
            <a:off x="0" y="0"/>
            <a:ext cx="12247199" cy="6858000"/>
            <a:chOff x="0" y="0"/>
            <a:chExt cx="9001125" cy="5040313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9001125" cy="5040313"/>
            </a:xfrm>
            <a:prstGeom prst="rect">
              <a:avLst/>
            </a:prstGeom>
            <a:solidFill>
              <a:srgbClr val="FDCC0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F5821F"/>
                </a:solidFill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 userDrawn="1"/>
          </p:nvSpPr>
          <p:spPr bwMode="auto">
            <a:xfrm>
              <a:off x="3837855" y="1799112"/>
              <a:ext cx="1192407" cy="1192407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84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A</a:t>
              </a:r>
              <a:endParaRPr lang="zh-CN" altLang="en-US" sz="84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矩形 3"/>
            <p:cNvSpPr>
              <a:spLocks noChangeArrowheads="1"/>
            </p:cNvSpPr>
            <p:nvPr userDrawn="1"/>
          </p:nvSpPr>
          <p:spPr bwMode="auto">
            <a:xfrm>
              <a:off x="5181938" y="2326478"/>
              <a:ext cx="665041" cy="66504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4410">
                  <a:solidFill>
                    <a:srgbClr val="FFFFFF"/>
                  </a:solidFill>
                  <a:ea typeface="Microsoft JhengHei" panose="020B0604030504040204" pitchFamily="34" charset="-120"/>
                </a:rPr>
                <a:t>N</a:t>
              </a:r>
              <a:endParaRPr lang="zh-CN" altLang="en-US" sz="441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8" name="矩形 4"/>
            <p:cNvSpPr>
              <a:spLocks noChangeArrowheads="1"/>
            </p:cNvSpPr>
            <p:nvPr userDrawn="1"/>
          </p:nvSpPr>
          <p:spPr bwMode="auto">
            <a:xfrm>
              <a:off x="5998655" y="2121131"/>
              <a:ext cx="869221" cy="869221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5290">
                  <a:solidFill>
                    <a:srgbClr val="FFFFFF"/>
                  </a:solidFill>
                  <a:ea typeface="Microsoft JhengHei" panose="020B0604030504040204" pitchFamily="34" charset="-120"/>
                </a:rPr>
                <a:t>K</a:t>
              </a:r>
              <a:endParaRPr lang="zh-CN" altLang="en-US" sz="529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" name="矩形 6"/>
            <p:cNvSpPr>
              <a:spLocks noChangeArrowheads="1"/>
            </p:cNvSpPr>
            <p:nvPr userDrawn="1"/>
          </p:nvSpPr>
          <p:spPr bwMode="auto">
            <a:xfrm>
              <a:off x="2664115" y="1968289"/>
              <a:ext cx="1022063" cy="1022063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7055">
                  <a:solidFill>
                    <a:srgbClr val="FFFFFF"/>
                  </a:solidFill>
                  <a:ea typeface="Microsoft JhengHei" panose="020B0604030504040204" pitchFamily="34" charset="-120"/>
                </a:rPr>
                <a:t>H</a:t>
              </a:r>
              <a:endParaRPr lang="zh-CN" altLang="en-US" sz="705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" name="矩形 7"/>
            <p:cNvSpPr>
              <a:spLocks noChangeArrowheads="1"/>
            </p:cNvSpPr>
            <p:nvPr userDrawn="1"/>
          </p:nvSpPr>
          <p:spPr bwMode="auto">
            <a:xfrm>
              <a:off x="1964072" y="2440818"/>
              <a:ext cx="548367" cy="549534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530">
                  <a:solidFill>
                    <a:srgbClr val="FFFFFF"/>
                  </a:solidFill>
                  <a:ea typeface="Microsoft JhengHei" panose="020B0604030504040204" pitchFamily="34" charset="-120"/>
                </a:rPr>
                <a:t>T</a:t>
              </a:r>
              <a:endParaRPr lang="zh-CN" altLang="en-US" sz="353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" name="文本框 8"/>
            <p:cNvSpPr>
              <a:spLocks noChangeArrowheads="1"/>
            </p:cNvSpPr>
            <p:nvPr userDrawn="1"/>
          </p:nvSpPr>
          <p:spPr bwMode="auto">
            <a:xfrm>
              <a:off x="2609874" y="3385877"/>
              <a:ext cx="3740808" cy="429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3200" dirty="0">
                  <a:solidFill>
                    <a:srgbClr val="000000"/>
                  </a:solidFill>
                </a:rPr>
                <a:t>咱们下节课不见不散</a:t>
              </a:r>
              <a:r>
                <a:rPr lang="en-US" altLang="zh-CN" sz="3200" dirty="0">
                  <a:solidFill>
                    <a:srgbClr val="000000"/>
                  </a:solidFill>
                </a:rPr>
                <a:t>~~~~</a:t>
              </a:r>
              <a:endParaRPr lang="zh-CN" altLang="en-US" sz="3200" dirty="0">
                <a:solidFill>
                  <a:srgbClr val="000000"/>
                </a:solidFill>
              </a:endParaRPr>
            </a:p>
          </p:txBody>
        </p:sp>
        <p:sp>
          <p:nvSpPr>
            <p:cNvPr id="12" name="矩形 9"/>
            <p:cNvSpPr>
              <a:spLocks noChangeArrowheads="1"/>
            </p:cNvSpPr>
            <p:nvPr userDrawn="1"/>
          </p:nvSpPr>
          <p:spPr bwMode="auto">
            <a:xfrm>
              <a:off x="7019552" y="2585494"/>
              <a:ext cx="404858" cy="404859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Microsoft JhengHei" panose="020B0604030504040204" pitchFamily="34" charset="-120"/>
                  <a:ea typeface="微软雅黑" panose="020B0503020204020204" pitchFamily="34" charset="-122"/>
                  <a:sym typeface="Microsoft JhengHei" panose="020B0604030504040204" pitchFamily="34" charset="-12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2645">
                  <a:solidFill>
                    <a:srgbClr val="FFFFFF"/>
                  </a:solidFill>
                  <a:ea typeface="Microsoft JhengHei" panose="020B0604030504040204" pitchFamily="34" charset="-120"/>
                </a:rPr>
                <a:t>S</a:t>
              </a:r>
              <a:endParaRPr lang="zh-CN" altLang="en-US" sz="2645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956" b="41294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b="57036"/>
          <a:stretch>
            <a:fillRect/>
          </a:stretch>
        </p:blipFill>
        <p:spPr>
          <a:xfrm>
            <a:off x="384374" y="3938319"/>
            <a:ext cx="3498451" cy="2057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25500" y="2462480"/>
            <a:ext cx="5156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</a:t>
            </a:r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11</a:t>
            </a: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课</a:t>
            </a:r>
            <a:b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加减运算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B01EA28-89AA-4D66-AF60-10CF031F17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6" y="261066"/>
            <a:ext cx="2194750" cy="9602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小狗问题的提出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2534111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组合询问内容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68045" y="2959881"/>
            <a:ext cx="3465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数字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      </a:t>
            </a:r>
            <a:r>
              <a:rPr lang="en-US" altLang="zh-CN" dirty="0">
                <a:cs typeface="+mn-ea"/>
                <a:sym typeface="+mn-lt"/>
              </a:rPr>
              <a:t>+</a:t>
            </a:r>
            <a:r>
              <a:rPr lang="zh-CN" altLang="en-US" dirty="0">
                <a:cs typeface="+mn-ea"/>
                <a:sym typeface="+mn-lt"/>
              </a:rPr>
              <a:t>或者</a:t>
            </a:r>
            <a:r>
              <a:rPr lang="en-US" altLang="zh-CN" dirty="0">
                <a:cs typeface="+mn-ea"/>
                <a:sym typeface="+mn-lt"/>
              </a:rPr>
              <a:t>-    </a:t>
            </a:r>
            <a:r>
              <a:rPr lang="zh-CN" altLang="en-US" dirty="0">
                <a:cs typeface="+mn-ea"/>
                <a:sym typeface="+mn-lt"/>
              </a:rPr>
              <a:t>数字</a:t>
            </a:r>
            <a:r>
              <a:rPr lang="en-US" altLang="zh-CN" dirty="0">
                <a:cs typeface="+mn-ea"/>
                <a:sym typeface="+mn-lt"/>
              </a:rPr>
              <a:t>2     =</a:t>
            </a:r>
            <a:r>
              <a:rPr lang="zh-CN" altLang="en-US" dirty="0">
                <a:cs typeface="+mn-ea"/>
                <a:sym typeface="+mn-lt"/>
              </a:rPr>
              <a:t>？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824742" y="2820866"/>
            <a:ext cx="4950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数字是一个随机的数字，还记得怎么设置吗？我们先在变量栏目设置</a:t>
            </a:r>
            <a:r>
              <a:rPr lang="en-US" altLang="zh-CN" dirty="0"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个变量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8791" y="4020396"/>
            <a:ext cx="2893060" cy="63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8640" y="3836246"/>
            <a:ext cx="2305050" cy="819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/>
          <p:nvPr/>
        </p:nvSpPr>
        <p:spPr>
          <a:xfrm>
            <a:off x="844199" y="1895478"/>
            <a:ext cx="2534111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组合询问内容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46480" y="3662044"/>
            <a:ext cx="34651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利用多个组块完成我们预先设定的目标。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251551" y="3747135"/>
            <a:ext cx="3465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与我们的询问组块的组合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315" y="2832734"/>
            <a:ext cx="3292475" cy="6292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72530" y="1942465"/>
            <a:ext cx="4953000" cy="8001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72530" y="2742565"/>
            <a:ext cx="4972050" cy="80962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04255" y="4226560"/>
            <a:ext cx="5229225" cy="8001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8225" y="5179060"/>
            <a:ext cx="5200650" cy="828675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小狗问题的提出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变量的设置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4199" y="1895478"/>
            <a:ext cx="2534111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明确目标和难点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3915" y="2742565"/>
            <a:ext cx="3465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cs typeface="+mn-ea"/>
                <a:sym typeface="+mn-lt"/>
              </a:rPr>
              <a:t>1</a:t>
            </a:r>
            <a:r>
              <a:rPr lang="zh-CN" altLang="en-US">
                <a:cs typeface="+mn-ea"/>
                <a:sym typeface="+mn-lt"/>
              </a:rPr>
              <a:t>、数字是随机的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43915" y="3110865"/>
            <a:ext cx="34651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cs typeface="+mn-ea"/>
                <a:sym typeface="+mn-lt"/>
              </a:rPr>
              <a:t>2</a:t>
            </a:r>
            <a:r>
              <a:rPr lang="zh-CN" altLang="en-US">
                <a:cs typeface="+mn-ea"/>
                <a:sym typeface="+mn-lt"/>
              </a:rPr>
              <a:t>、加减运算是随机的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912883" y="2374190"/>
            <a:ext cx="52710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针对问题</a:t>
            </a:r>
            <a:r>
              <a:rPr lang="en-US" altLang="zh-CN" dirty="0">
                <a:cs typeface="+mn-ea"/>
                <a:sym typeface="+mn-lt"/>
              </a:rPr>
              <a:t>1</a:t>
            </a:r>
          </a:p>
          <a:p>
            <a:r>
              <a:rPr lang="zh-CN" altLang="en-US" dirty="0">
                <a:cs typeface="+mn-ea"/>
                <a:sym typeface="+mn-lt"/>
              </a:rPr>
              <a:t>解决办法：把变量</a:t>
            </a:r>
            <a:r>
              <a:rPr lang="en-US" altLang="zh-CN" dirty="0">
                <a:cs typeface="+mn-ea"/>
                <a:sym typeface="+mn-lt"/>
              </a:rPr>
              <a:t>a</a:t>
            </a:r>
            <a:r>
              <a:rPr lang="zh-CN" altLang="en-US" dirty="0">
                <a:cs typeface="+mn-ea"/>
                <a:sym typeface="+mn-lt"/>
              </a:rPr>
              <a:t>和</a:t>
            </a:r>
            <a:r>
              <a:rPr lang="en-US" altLang="zh-CN" dirty="0">
                <a:cs typeface="+mn-ea"/>
                <a:sym typeface="+mn-lt"/>
              </a:rPr>
              <a:t>b</a:t>
            </a:r>
            <a:r>
              <a:rPr lang="zh-CN" altLang="en-US" dirty="0">
                <a:cs typeface="+mn-ea"/>
                <a:sym typeface="+mn-lt"/>
              </a:rPr>
              <a:t>设置为</a:t>
            </a:r>
            <a:r>
              <a:rPr lang="en-US" altLang="zh-CN" dirty="0">
                <a:cs typeface="+mn-ea"/>
                <a:sym typeface="+mn-lt"/>
              </a:rPr>
              <a:t>10</a:t>
            </a:r>
            <a:r>
              <a:rPr lang="zh-CN" altLang="en-US" dirty="0">
                <a:cs typeface="+mn-ea"/>
                <a:sym typeface="+mn-lt"/>
              </a:rPr>
              <a:t>以内的随机变量。</a:t>
            </a:r>
          </a:p>
          <a:p>
            <a:endParaRPr lang="zh-CN" altLang="en-US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针对问题</a:t>
            </a:r>
            <a:r>
              <a:rPr lang="en-US" altLang="zh-CN" dirty="0">
                <a:cs typeface="+mn-ea"/>
                <a:sym typeface="+mn-lt"/>
              </a:rPr>
              <a:t>2</a:t>
            </a:r>
          </a:p>
          <a:p>
            <a:r>
              <a:rPr lang="zh-CN" altLang="en-US" dirty="0">
                <a:cs typeface="+mn-ea"/>
                <a:sym typeface="+mn-lt"/>
              </a:rPr>
              <a:t>解决办法：先设置加减的随机，然后再分别对加号情况和减号情况进行编程。</a:t>
            </a:r>
          </a:p>
          <a:p>
            <a:endParaRPr lang="zh-CN" altLang="en-US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注意点：减号情况我们需要让前面一个数字是大于后面一个数字的，要不然就是负数了。这也是我们要分开来编程的原因。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007110" y="2418715"/>
            <a:ext cx="34651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分别在运算模块还有变量模块找到以下随机数模块和设定模块，完成我们的设定</a:t>
            </a:r>
          </a:p>
        </p:txBody>
      </p:sp>
      <p:sp>
        <p:nvSpPr>
          <p:cNvPr id="8" name="右箭头 7"/>
          <p:cNvSpPr/>
          <p:nvPr/>
        </p:nvSpPr>
        <p:spPr>
          <a:xfrm>
            <a:off x="4681220" y="4098925"/>
            <a:ext cx="1740535" cy="20447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8550" y="3540760"/>
            <a:ext cx="3373755" cy="5581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8550" y="4498975"/>
            <a:ext cx="3321685" cy="8674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74485" y="3572510"/>
            <a:ext cx="4781550" cy="1257300"/>
          </a:xfrm>
          <a:prstGeom prst="rect">
            <a:avLst/>
          </a:prstGeom>
        </p:spPr>
      </p:pic>
      <p:sp>
        <p:nvSpPr>
          <p:cNvPr id="9" name="Text Box 9"/>
          <p:cNvSpPr txBox="1"/>
          <p:nvPr/>
        </p:nvSpPr>
        <p:spPr>
          <a:xfrm>
            <a:off x="844199" y="1895478"/>
            <a:ext cx="2534111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组合随机数与变量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变量的设置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55940" y="2069465"/>
            <a:ext cx="4149276" cy="3935018"/>
          </a:xfrm>
          <a:prstGeom prst="rect">
            <a:avLst/>
          </a:prstGeom>
        </p:spPr>
      </p:pic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5. 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用变量设置随机出题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3915" y="2885122"/>
            <a:ext cx="35763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我们是不是可以设置一个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变量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d</a:t>
            </a:r>
            <a:r>
              <a:rPr lang="zh-CN" altLang="en-US" dirty="0">
                <a:cs typeface="+mn-ea"/>
                <a:sym typeface="+mn-lt"/>
              </a:rPr>
              <a:t>，当这个变量是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的时候选择</a:t>
            </a:r>
            <a:r>
              <a:rPr lang="en-US" altLang="zh-CN" dirty="0">
                <a:cs typeface="+mn-ea"/>
                <a:sym typeface="+mn-lt"/>
              </a:rPr>
              <a:t>“+”</a:t>
            </a:r>
            <a:r>
              <a:rPr lang="zh-CN" altLang="en-US" dirty="0">
                <a:cs typeface="+mn-ea"/>
                <a:sym typeface="+mn-lt"/>
              </a:rPr>
              <a:t>程序，当这个变量是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2</a:t>
            </a:r>
            <a:r>
              <a:rPr lang="zh-CN" altLang="en-US" dirty="0">
                <a:cs typeface="+mn-ea"/>
                <a:sym typeface="+mn-lt"/>
              </a:rPr>
              <a:t>的时候选择</a:t>
            </a:r>
            <a:r>
              <a:rPr lang="en-US" altLang="zh-CN" dirty="0">
                <a:cs typeface="+mn-ea"/>
                <a:sym typeface="+mn-lt"/>
              </a:rPr>
              <a:t>“-”</a:t>
            </a:r>
            <a:r>
              <a:rPr lang="zh-CN" altLang="en-US" dirty="0">
                <a:cs typeface="+mn-ea"/>
                <a:sym typeface="+mn-lt"/>
              </a:rPr>
              <a:t>程序。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844199" y="1895478"/>
            <a:ext cx="2534111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设置加减法随机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926033" y="4079861"/>
            <a:ext cx="218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d=1</a:t>
            </a:r>
            <a:r>
              <a:rPr lang="zh-CN" altLang="en-US" dirty="0">
                <a:cs typeface="+mn-ea"/>
                <a:sym typeface="+mn-lt"/>
              </a:rPr>
              <a:t>，广播减法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26033" y="4857506"/>
            <a:ext cx="2186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d=2</a:t>
            </a:r>
            <a:r>
              <a:rPr lang="zh-CN" altLang="en-US" dirty="0">
                <a:cs typeface="+mn-ea"/>
                <a:sym typeface="+mn-lt"/>
              </a:rPr>
              <a:t>，广播加法</a:t>
            </a:r>
          </a:p>
        </p:txBody>
      </p:sp>
      <p:cxnSp>
        <p:nvCxnSpPr>
          <p:cNvPr id="8" name="直接箭头连接符 7"/>
          <p:cNvCxnSpPr/>
          <p:nvPr/>
        </p:nvCxnSpPr>
        <p:spPr>
          <a:xfrm>
            <a:off x="6872922" y="4306837"/>
            <a:ext cx="91740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6872922" y="5042172"/>
            <a:ext cx="917407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7675" y="1149350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加法程序的编译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3605530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编写加法程序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43915" y="2742565"/>
            <a:ext cx="38119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cs typeface="+mn-ea"/>
                <a:sym typeface="+mn-lt"/>
              </a:rPr>
              <a:t>首先我们要写当收到广播</a:t>
            </a:r>
            <a:r>
              <a:rPr lang="en-US" altLang="zh-CN">
                <a:cs typeface="+mn-ea"/>
                <a:sym typeface="+mn-lt"/>
              </a:rPr>
              <a:t>“+”</a:t>
            </a:r>
            <a:r>
              <a:rPr lang="zh-CN" altLang="en-US">
                <a:cs typeface="+mn-ea"/>
                <a:sym typeface="+mn-lt"/>
              </a:rPr>
              <a:t>的时候。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73125" y="3244850"/>
            <a:ext cx="3576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小狗提出加法问题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774950" y="4894580"/>
            <a:ext cx="241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广播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结果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，是为了判断正确与否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5410" y="2458720"/>
            <a:ext cx="5807075" cy="3176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5595" y="1895475"/>
            <a:ext cx="4558030" cy="4251960"/>
          </a:xfrm>
          <a:prstGeom prst="rect">
            <a:avLst/>
          </a:prstGeom>
        </p:spPr>
      </p:pic>
      <p:sp>
        <p:nvSpPr>
          <p:cNvPr id="2" name="Text Box 9"/>
          <p:cNvSpPr txBox="1"/>
          <p:nvPr/>
        </p:nvSpPr>
        <p:spPr>
          <a:xfrm>
            <a:off x="3377675" y="1132629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减法程序的编译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31324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编写减法程序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256292" y="2817455"/>
            <a:ext cx="3486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cs typeface="+mn-ea"/>
                <a:sym typeface="+mn-lt"/>
              </a:rPr>
              <a:t>a</a:t>
            </a:r>
            <a:r>
              <a:rPr lang="zh-CN" altLang="en-US" dirty="0">
                <a:cs typeface="+mn-ea"/>
                <a:sym typeface="+mn-lt"/>
              </a:rPr>
              <a:t>：被减数 </a:t>
            </a:r>
            <a:endParaRPr lang="en-US" altLang="zh-CN" dirty="0">
              <a:cs typeface="+mn-ea"/>
              <a:sym typeface="+mn-lt"/>
            </a:endParaRPr>
          </a:p>
          <a:p>
            <a:r>
              <a:rPr lang="en-US" altLang="zh-CN" dirty="0">
                <a:cs typeface="+mn-ea"/>
                <a:sym typeface="+mn-lt"/>
              </a:rPr>
              <a:t>b: </a:t>
            </a:r>
            <a:r>
              <a:rPr lang="zh-CN" altLang="en-US" dirty="0">
                <a:cs typeface="+mn-ea"/>
                <a:sym typeface="+mn-lt"/>
              </a:rPr>
              <a:t>减数</a:t>
            </a:r>
            <a:endParaRPr lang="en-US" altLang="zh-CN" dirty="0">
              <a:cs typeface="+mn-ea"/>
              <a:sym typeface="+mn-lt"/>
            </a:endParaRPr>
          </a:p>
          <a:p>
            <a:r>
              <a:rPr lang="zh-CN" altLang="en-US" dirty="0">
                <a:cs typeface="+mn-ea"/>
                <a:sym typeface="+mn-lt"/>
              </a:rPr>
              <a:t>被减数一定要大于等于减数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256292" y="5139341"/>
            <a:ext cx="38119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＜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，那么就要从头执行这段程序，程序上叫：重新赋值。</a:t>
            </a:r>
          </a:p>
        </p:txBody>
      </p:sp>
      <p:sp>
        <p:nvSpPr>
          <p:cNvPr id="8" name="矩形 7"/>
          <p:cNvSpPr/>
          <p:nvPr/>
        </p:nvSpPr>
        <p:spPr>
          <a:xfrm>
            <a:off x="6502699" y="3117215"/>
            <a:ext cx="4210125" cy="62357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>
            <a:off x="4870973" y="3451412"/>
            <a:ext cx="153296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4870973" y="5567082"/>
            <a:ext cx="1532965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6502698" y="5203401"/>
            <a:ext cx="1377277" cy="58477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8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判断对错的程序编译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911350"/>
            <a:ext cx="33605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编译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Pico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的程序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848600" y="2876091"/>
            <a:ext cx="327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题号需要能够显示并且递增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848601" y="3781485"/>
            <a:ext cx="32798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能够把正确的题目数字和错误的题目数字标写出来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854316" y="4978667"/>
            <a:ext cx="3441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能够把我们输入的结果进行验证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12159" y="2501364"/>
            <a:ext cx="4789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设置</a:t>
            </a:r>
            <a:r>
              <a:rPr lang="en-US" altLang="zh-CN" dirty="0">
                <a:cs typeface="+mn-ea"/>
                <a:sym typeface="+mn-lt"/>
              </a:rPr>
              <a:t>3</a:t>
            </a:r>
            <a:r>
              <a:rPr lang="zh-CN" altLang="en-US" dirty="0">
                <a:cs typeface="+mn-ea"/>
                <a:sym typeface="+mn-lt"/>
              </a:rPr>
              <a:t>个变量分别是</a:t>
            </a:r>
            <a:r>
              <a:rPr lang="en-US" altLang="zh-CN" dirty="0"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题号</a:t>
            </a:r>
            <a:r>
              <a:rPr lang="en-US" altLang="zh-CN" dirty="0">
                <a:cs typeface="+mn-ea"/>
                <a:sym typeface="+mn-lt"/>
              </a:rPr>
              <a:t>”</a:t>
            </a:r>
            <a:r>
              <a:rPr lang="zh-CN" altLang="en-US" dirty="0">
                <a:cs typeface="+mn-ea"/>
                <a:sym typeface="+mn-lt"/>
              </a:rPr>
              <a:t>、</a:t>
            </a:r>
            <a:r>
              <a:rPr lang="en-US" altLang="zh-CN" dirty="0"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正确</a:t>
            </a:r>
            <a:r>
              <a:rPr lang="en-US" altLang="zh-CN" dirty="0">
                <a:cs typeface="+mn-ea"/>
                <a:sym typeface="+mn-lt"/>
              </a:rPr>
              <a:t>”</a:t>
            </a:r>
            <a:r>
              <a:rPr lang="zh-CN" altLang="en-US" dirty="0">
                <a:cs typeface="+mn-ea"/>
                <a:sym typeface="+mn-lt"/>
              </a:rPr>
              <a:t>、</a:t>
            </a:r>
            <a:r>
              <a:rPr lang="en-US" altLang="zh-CN" dirty="0">
                <a:cs typeface="+mn-ea"/>
                <a:sym typeface="+mn-lt"/>
              </a:rPr>
              <a:t>“</a:t>
            </a:r>
            <a:r>
              <a:rPr lang="zh-CN" altLang="en-US" dirty="0">
                <a:solidFill>
                  <a:srgbClr val="FF0000"/>
                </a:solidFill>
                <a:cs typeface="+mn-ea"/>
                <a:sym typeface="+mn-lt"/>
              </a:rPr>
              <a:t>错误</a:t>
            </a:r>
            <a:r>
              <a:rPr lang="en-US" altLang="zh-CN" dirty="0">
                <a:cs typeface="+mn-ea"/>
                <a:sym typeface="+mn-lt"/>
              </a:rPr>
              <a:t>”</a:t>
            </a:r>
            <a:r>
              <a:rPr lang="zh-CN" altLang="en-US" dirty="0">
                <a:cs typeface="+mn-ea"/>
                <a:sym typeface="+mn-lt"/>
              </a:rPr>
              <a:t>，并将他们的初始值全部变成</a:t>
            </a:r>
            <a:r>
              <a:rPr lang="en-US" altLang="zh-CN" dirty="0">
                <a:solidFill>
                  <a:srgbClr val="FF0000"/>
                </a:solidFill>
                <a:cs typeface="+mn-ea"/>
                <a:sym typeface="+mn-lt"/>
              </a:rPr>
              <a:t>0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553" y="3198950"/>
            <a:ext cx="2929255" cy="2840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8675" y="3644900"/>
            <a:ext cx="1217195" cy="9183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2806" y="4701964"/>
            <a:ext cx="1203064" cy="9227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92563" y="2615347"/>
            <a:ext cx="1210287" cy="890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7675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判断对错的程序编译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56236" y="2770884"/>
            <a:ext cx="3167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核心的逻辑是：</a:t>
            </a:r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只要</a:t>
            </a:r>
            <a:r>
              <a:rPr lang="en-US" altLang="zh-CN" b="1" dirty="0" err="1">
                <a:solidFill>
                  <a:srgbClr val="FF0000"/>
                </a:solidFill>
                <a:cs typeface="+mn-ea"/>
                <a:sym typeface="+mn-lt"/>
              </a:rPr>
              <a:t>a+b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=</a:t>
            </a:r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回答或者</a:t>
            </a:r>
            <a:r>
              <a:rPr lang="en-US" altLang="zh-CN" b="1" dirty="0">
                <a:solidFill>
                  <a:srgbClr val="FF0000"/>
                </a:solidFill>
                <a:cs typeface="+mn-ea"/>
                <a:sym typeface="+mn-lt"/>
              </a:rPr>
              <a:t>a-b=</a:t>
            </a:r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回答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，那么就正确，反之就错误。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843915" y="1911350"/>
            <a:ext cx="3360532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判断正确或是错误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3765" y="2077948"/>
            <a:ext cx="7324165" cy="39223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8.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设置答题次数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45186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设置答题次数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944966" y="4678381"/>
            <a:ext cx="3353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接收到消息</a:t>
            </a:r>
            <a:r>
              <a:rPr lang="en-US" altLang="zh-CN" dirty="0">
                <a:cs typeface="+mn-ea"/>
                <a:sym typeface="+mn-lt"/>
              </a:rPr>
              <a:t>1</a:t>
            </a:r>
            <a:r>
              <a:rPr lang="zh-CN" altLang="en-US" dirty="0">
                <a:cs typeface="+mn-ea"/>
                <a:sym typeface="+mn-lt"/>
              </a:rPr>
              <a:t>，也就是答题结束后，</a:t>
            </a:r>
            <a:r>
              <a:rPr lang="en-US" altLang="zh-CN" dirty="0">
                <a:cs typeface="+mn-ea"/>
                <a:sym typeface="+mn-lt"/>
              </a:rPr>
              <a:t>Pico</a:t>
            </a:r>
            <a:r>
              <a:rPr lang="zh-CN" altLang="en-US" dirty="0">
                <a:cs typeface="+mn-ea"/>
                <a:sym typeface="+mn-lt"/>
              </a:rPr>
              <a:t>公布答题正确的个数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309830" y="5512573"/>
            <a:ext cx="248587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设置答题的次数</a:t>
            </a:r>
            <a:r>
              <a:rPr lang="en-US" altLang="zh-CN" dirty="0">
                <a:cs typeface="+mn-ea"/>
                <a:sym typeface="+mn-lt"/>
              </a:rPr>
              <a:t>5</a:t>
            </a:r>
            <a:r>
              <a:rPr lang="zh-CN" altLang="en-US" dirty="0">
                <a:cs typeface="+mn-ea"/>
                <a:sym typeface="+mn-lt"/>
              </a:rPr>
              <a:t>次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9830" y="2483287"/>
            <a:ext cx="2834341" cy="284025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44966" y="2483287"/>
            <a:ext cx="2436495" cy="170688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print"/>
          <a:srcRect t="3894" r="8782"/>
          <a:stretch/>
        </p:blipFill>
        <p:spPr>
          <a:xfrm>
            <a:off x="660400" y="2601518"/>
            <a:ext cx="1639295" cy="9533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34570" y="2519256"/>
            <a:ext cx="1031135" cy="1177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57" y="1019004"/>
            <a:ext cx="5191295" cy="519129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303239" y="1466439"/>
            <a:ext cx="4176780" cy="757064"/>
            <a:chOff x="5248038" y="1233537"/>
            <a:chExt cx="2780916" cy="504056"/>
          </a:xfrm>
        </p:grpSpPr>
        <p:sp>
          <p:nvSpPr>
            <p:cNvPr id="8" name="矩形 7"/>
            <p:cNvSpPr/>
            <p:nvPr/>
          </p:nvSpPr>
          <p:spPr>
            <a:xfrm>
              <a:off x="5248038" y="1233537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5540455" y="1285510"/>
              <a:ext cx="1336371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学习目标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303239" y="4466293"/>
            <a:ext cx="4176780" cy="757064"/>
            <a:chOff x="5248038" y="3230851"/>
            <a:chExt cx="2780916" cy="504056"/>
          </a:xfrm>
        </p:grpSpPr>
        <p:sp>
          <p:nvSpPr>
            <p:cNvPr id="11" name="矩形 10"/>
            <p:cNvSpPr/>
            <p:nvPr/>
          </p:nvSpPr>
          <p:spPr>
            <a:xfrm>
              <a:off x="5248038" y="3230851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40455" y="3282823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巩固与扩展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7303239" y="2466390"/>
            <a:ext cx="4176780" cy="757064"/>
            <a:chOff x="5248038" y="1899308"/>
            <a:chExt cx="2780916" cy="504056"/>
          </a:xfrm>
        </p:grpSpPr>
        <p:sp>
          <p:nvSpPr>
            <p:cNvPr id="14" name="矩形 13"/>
            <p:cNvSpPr/>
            <p:nvPr/>
          </p:nvSpPr>
          <p:spPr>
            <a:xfrm>
              <a:off x="5248038" y="1899308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540455" y="1951280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项目讨论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03239" y="3466340"/>
            <a:ext cx="4176780" cy="757064"/>
            <a:chOff x="5248038" y="2565079"/>
            <a:chExt cx="2780916" cy="504056"/>
          </a:xfrm>
        </p:grpSpPr>
        <p:sp>
          <p:nvSpPr>
            <p:cNvPr id="17" name="矩形 16"/>
            <p:cNvSpPr/>
            <p:nvPr/>
          </p:nvSpPr>
          <p:spPr>
            <a:xfrm>
              <a:off x="5248038" y="2565079"/>
              <a:ext cx="2780916" cy="504056"/>
            </a:xfrm>
            <a:prstGeom prst="rect">
              <a:avLst/>
            </a:prstGeom>
            <a:solidFill>
              <a:srgbClr val="F582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540455" y="2617051"/>
              <a:ext cx="2200467" cy="348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逻辑编程</a:t>
              </a:r>
            </a:p>
          </p:txBody>
        </p:sp>
      </p:grpSp>
      <p:sp>
        <p:nvSpPr>
          <p:cNvPr id="20" name="同心圆 19"/>
          <p:cNvSpPr/>
          <p:nvPr/>
        </p:nvSpPr>
        <p:spPr>
          <a:xfrm>
            <a:off x="6301261" y="1452133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空心弧 20"/>
          <p:cNvSpPr/>
          <p:nvPr/>
        </p:nvSpPr>
        <p:spPr>
          <a:xfrm>
            <a:off x="6301261" y="1452133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508168" y="1609897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4" name="同心圆 23"/>
          <p:cNvSpPr/>
          <p:nvPr/>
        </p:nvSpPr>
        <p:spPr>
          <a:xfrm>
            <a:off x="6313179" y="245208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空心弧 24"/>
          <p:cNvSpPr/>
          <p:nvPr/>
        </p:nvSpPr>
        <p:spPr>
          <a:xfrm>
            <a:off x="6313179" y="245208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507386" y="260984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8" name="同心圆 27"/>
          <p:cNvSpPr/>
          <p:nvPr/>
        </p:nvSpPr>
        <p:spPr>
          <a:xfrm>
            <a:off x="6313179" y="3452034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9" name="空心弧 28"/>
          <p:cNvSpPr/>
          <p:nvPr/>
        </p:nvSpPr>
        <p:spPr>
          <a:xfrm>
            <a:off x="6313179" y="3452034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507386" y="360979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3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32" name="同心圆 31"/>
          <p:cNvSpPr/>
          <p:nvPr/>
        </p:nvSpPr>
        <p:spPr>
          <a:xfrm>
            <a:off x="6313179" y="4451985"/>
            <a:ext cx="785674" cy="785674"/>
          </a:xfrm>
          <a:prstGeom prst="donut">
            <a:avLst>
              <a:gd name="adj" fmla="val 12500"/>
            </a:avLst>
          </a:prstGeom>
          <a:solidFill>
            <a:srgbClr val="3A3A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3" name="空心弧 32"/>
          <p:cNvSpPr/>
          <p:nvPr/>
        </p:nvSpPr>
        <p:spPr>
          <a:xfrm>
            <a:off x="6313179" y="4451985"/>
            <a:ext cx="785674" cy="785674"/>
          </a:xfrm>
          <a:prstGeom prst="blockArc">
            <a:avLst>
              <a:gd name="adj1" fmla="val 10795232"/>
              <a:gd name="adj2" fmla="val 512995"/>
              <a:gd name="adj3" fmla="val 12460"/>
            </a:avLst>
          </a:prstGeom>
          <a:solidFill>
            <a:srgbClr val="F58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07386" y="4609749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4</a:t>
            </a:r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640533" y="997544"/>
            <a:ext cx="1946736" cy="1874675"/>
            <a:chOff x="811983" y="921345"/>
            <a:chExt cx="1296144" cy="1248166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09" b="26725"/>
            <a:stretch>
              <a:fillRect/>
            </a:stretch>
          </p:blipFill>
          <p:spPr>
            <a:xfrm>
              <a:off x="811983" y="921345"/>
              <a:ext cx="1296144" cy="1022747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915" r="3309" b="9991"/>
            <a:stretch>
              <a:fillRect/>
            </a:stretch>
          </p:blipFill>
          <p:spPr>
            <a:xfrm>
              <a:off x="1029051" y="2026598"/>
              <a:ext cx="879223" cy="1429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43" y="113030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9581"/>
          <a:stretch>
            <a:fillRect/>
          </a:stretch>
        </p:blipFill>
        <p:spPr>
          <a:xfrm>
            <a:off x="688770" y="1028700"/>
            <a:ext cx="2776616" cy="4541490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359559" y="1429842"/>
            <a:ext cx="705393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Q1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：如果这么写的话对吗？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464969" y="5200858"/>
            <a:ext cx="684311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A1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：错了哟</a:t>
            </a:r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a&gt;b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与</a:t>
            </a:r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a=b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这种数值不存在的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1456263" y="5549325"/>
            <a:ext cx="124163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Q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＆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  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64685" y="1798320"/>
            <a:ext cx="65341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17369"/>
            <a:ext cx="3094840" cy="4013850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4224338" y="1149350"/>
            <a:ext cx="7294562" cy="25019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77472" y="2761394"/>
            <a:ext cx="617233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广播程序就像是我们的记号笔，可以连接两段程序，方便我们缩短程序语句或者跨对象编写哟。</a:t>
            </a:r>
          </a:p>
        </p:txBody>
      </p:sp>
      <p:sp>
        <p:nvSpPr>
          <p:cNvPr id="17" name="Text Box 9"/>
          <p:cNvSpPr txBox="1"/>
          <p:nvPr/>
        </p:nvSpPr>
        <p:spPr>
          <a:xfrm>
            <a:off x="1058331" y="5499838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知识点巩固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4595" y="1431925"/>
            <a:ext cx="1689735" cy="104013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47585" y="1586865"/>
            <a:ext cx="1232535" cy="7302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50373" y="1114425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4" name="Text Box 9"/>
          <p:cNvSpPr txBox="1"/>
          <p:nvPr/>
        </p:nvSpPr>
        <p:spPr>
          <a:xfrm>
            <a:off x="4622826" y="1393958"/>
            <a:ext cx="6549999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如果按照以下的改动请问会发生什么情况？</a:t>
            </a:r>
          </a:p>
        </p:txBody>
      </p:sp>
      <p:sp>
        <p:nvSpPr>
          <p:cNvPr id="15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4476399" y="4258518"/>
            <a:ext cx="684311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A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：程序正常。</a:t>
            </a:r>
            <a:endParaRPr lang="en-US" altLang="zh-CN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" name="Text Box 9"/>
          <p:cNvSpPr txBox="1"/>
          <p:nvPr/>
        </p:nvSpPr>
        <p:spPr>
          <a:xfrm>
            <a:off x="4476399" y="4626818"/>
            <a:ext cx="6843111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B: 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序会运行</a:t>
            </a:r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次。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Text Box 9"/>
          <p:cNvSpPr txBox="1"/>
          <p:nvPr/>
        </p:nvSpPr>
        <p:spPr>
          <a:xfrm>
            <a:off x="4476399" y="4995118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C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：程序运行</a:t>
            </a:r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5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次，但是</a:t>
            </a:r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Pico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不会说话。</a:t>
            </a:r>
            <a:endParaRPr lang="zh-CN" altLang="en-US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3" name="Text Box 9"/>
          <p:cNvSpPr txBox="1"/>
          <p:nvPr/>
        </p:nvSpPr>
        <p:spPr>
          <a:xfrm>
            <a:off x="4476399" y="5346273"/>
            <a:ext cx="684311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D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：程序运行</a:t>
            </a:r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6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次，但是</a:t>
            </a:r>
            <a:r>
              <a:rPr lang="en-US" altLang="zh-CN" b="1" dirty="0">
                <a:solidFill>
                  <a:srgbClr val="ED7D31"/>
                </a:solidFill>
                <a:cs typeface="+mn-ea"/>
                <a:sym typeface="+mn-lt"/>
              </a:rPr>
              <a:t>Pico</a:t>
            </a:r>
            <a:r>
              <a:rPr lang="zh-CN" altLang="en-US" b="1" dirty="0">
                <a:solidFill>
                  <a:srgbClr val="ED7D31"/>
                </a:solidFill>
                <a:cs typeface="+mn-ea"/>
                <a:sym typeface="+mn-lt"/>
              </a:rPr>
              <a:t>不会说话。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22800" y="1731010"/>
            <a:ext cx="2431415" cy="2431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50348" y="1177290"/>
            <a:ext cx="7294562" cy="5105400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736285" y="2078581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答案：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736285" y="2783256"/>
            <a:ext cx="803455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解析：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8358553" y="3838332"/>
            <a:ext cx="2681794" cy="163121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还记得我们编写的这个程序，循环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次了么，说明这个判断程序只能运行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次，但是我们把题号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&gt;5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他能运行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6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次，所以程序没办法运行完毕，所以</a:t>
            </a: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Pico</a:t>
            </a:r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就不会说话了。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07335" y="1946726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D7D31"/>
                </a:solidFill>
                <a:cs typeface="+mn-ea"/>
                <a:sym typeface="+mn-lt"/>
              </a:rPr>
              <a:t>C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593749"/>
            <a:ext cx="2870200" cy="3873998"/>
          </a:xfrm>
          <a:prstGeom prst="rect">
            <a:avLst/>
          </a:prstGeom>
        </p:spPr>
      </p:pic>
      <p:sp>
        <p:nvSpPr>
          <p:cNvPr id="12" name="Text Box 9"/>
          <p:cNvSpPr txBox="1"/>
          <p:nvPr/>
        </p:nvSpPr>
        <p:spPr>
          <a:xfrm>
            <a:off x="946012" y="5525294"/>
            <a:ext cx="229897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源码测试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1405" y="3121660"/>
            <a:ext cx="3214370" cy="3037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B97A5F7-E929-44EB-8E88-61597C6581BF}"/>
              </a:ext>
            </a:extLst>
          </p:cNvPr>
          <p:cNvSpPr txBox="1"/>
          <p:nvPr/>
        </p:nvSpPr>
        <p:spPr>
          <a:xfrm>
            <a:off x="1990530" y="1897747"/>
            <a:ext cx="8210939" cy="3062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dirty="0"/>
              <a:t>课后练习</a:t>
            </a:r>
            <a:endParaRPr lang="en-US" altLang="zh-CN" sz="4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1</a:t>
            </a:r>
            <a:r>
              <a:rPr lang="zh-CN" altLang="en-US" sz="2800" dirty="0"/>
              <a:t>，怎么能增加加减法的难度呢？试着改一下。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2</a:t>
            </a:r>
            <a:r>
              <a:rPr lang="zh-CN" altLang="en-US" sz="2800" dirty="0"/>
              <a:t>，试着能不能增加乘法呢？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3</a:t>
            </a:r>
            <a:r>
              <a:rPr lang="zh-CN" altLang="en-US" sz="2800" dirty="0"/>
              <a:t>，试着加入除法（注意除法有余数</a:t>
            </a:r>
            <a:r>
              <a:rPr lang="zh-CN" altLang="en-US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560478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669926" y="1678955"/>
            <a:ext cx="534808" cy="534808"/>
            <a:chOff x="669926" y="1678955"/>
            <a:chExt cx="534808" cy="534808"/>
          </a:xfrm>
        </p:grpSpPr>
        <p:sp>
          <p:nvSpPr>
            <p:cNvPr id="20" name="同心圆 19"/>
            <p:cNvSpPr/>
            <p:nvPr/>
          </p:nvSpPr>
          <p:spPr>
            <a:xfrm>
              <a:off x="669926" y="1678955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2" name="空心弧 21"/>
            <p:cNvSpPr/>
            <p:nvPr/>
          </p:nvSpPr>
          <p:spPr>
            <a:xfrm>
              <a:off x="669926" y="1678955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67543" y="1760410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1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531610" y="1683717"/>
            <a:ext cx="848551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小狗出随机的十以内的加减法，小朋友们回答，答满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题后小黄人说出回答正确的题目的数量。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680674" y="2643704"/>
            <a:ext cx="534808" cy="534808"/>
            <a:chOff x="680674" y="2643704"/>
            <a:chExt cx="534808" cy="534808"/>
          </a:xfrm>
        </p:grpSpPr>
        <p:sp>
          <p:nvSpPr>
            <p:cNvPr id="29" name="同心圆 28"/>
            <p:cNvSpPr/>
            <p:nvPr/>
          </p:nvSpPr>
          <p:spPr>
            <a:xfrm>
              <a:off x="680674" y="2643704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空心弧 29"/>
            <p:cNvSpPr/>
            <p:nvPr/>
          </p:nvSpPr>
          <p:spPr>
            <a:xfrm>
              <a:off x="680674" y="2643704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778291" y="2725159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2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80674" y="3608453"/>
            <a:ext cx="534808" cy="534808"/>
            <a:chOff x="680674" y="3608453"/>
            <a:chExt cx="534808" cy="534808"/>
          </a:xfrm>
        </p:grpSpPr>
        <p:sp>
          <p:nvSpPr>
            <p:cNvPr id="33" name="同心圆 32"/>
            <p:cNvSpPr/>
            <p:nvPr/>
          </p:nvSpPr>
          <p:spPr>
            <a:xfrm>
              <a:off x="680674" y="3608453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空心弧 33"/>
            <p:cNvSpPr/>
            <p:nvPr/>
          </p:nvSpPr>
          <p:spPr>
            <a:xfrm>
              <a:off x="680674" y="3608453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78291" y="3689908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3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81345" y="4573201"/>
            <a:ext cx="534808" cy="534808"/>
            <a:chOff x="681345" y="4573201"/>
            <a:chExt cx="534808" cy="534808"/>
          </a:xfrm>
        </p:grpSpPr>
        <p:sp>
          <p:nvSpPr>
            <p:cNvPr id="37" name="同心圆 36"/>
            <p:cNvSpPr/>
            <p:nvPr/>
          </p:nvSpPr>
          <p:spPr>
            <a:xfrm>
              <a:off x="681345" y="4573201"/>
              <a:ext cx="534808" cy="534808"/>
            </a:xfrm>
            <a:prstGeom prst="donut">
              <a:avLst>
                <a:gd name="adj" fmla="val 1250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8" name="空心弧 37"/>
            <p:cNvSpPr/>
            <p:nvPr/>
          </p:nvSpPr>
          <p:spPr>
            <a:xfrm>
              <a:off x="681345" y="4573201"/>
              <a:ext cx="534808" cy="534808"/>
            </a:xfrm>
            <a:prstGeom prst="blockArc">
              <a:avLst>
                <a:gd name="adj1" fmla="val 10795232"/>
                <a:gd name="adj2" fmla="val 512995"/>
                <a:gd name="adj3" fmla="val 12460"/>
              </a:avLst>
            </a:prstGeom>
            <a:solidFill>
              <a:srgbClr val="EE7D1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778962" y="4654656"/>
              <a:ext cx="3321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rgbClr val="ED7D31"/>
                  </a:solidFill>
                  <a:cs typeface="+mn-ea"/>
                  <a:sym typeface="+mn-lt"/>
                </a:rPr>
                <a:t>4</a:t>
              </a:r>
              <a:endParaRPr lang="zh-CN" altLang="en-US" sz="20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531610" y="2643704"/>
            <a:ext cx="8820469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巩固“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设置随机数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重复执行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”等脚本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531610" y="3608453"/>
            <a:ext cx="882046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学习“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询问回答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”、”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广播等待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加号减号等号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连接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大于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、“</a:t>
            </a:r>
            <a:r>
              <a:rPr lang="zh-CN" altLang="en-US" sz="2000" b="1" dirty="0">
                <a:solidFill>
                  <a:srgbClr val="F5821F"/>
                </a:solidFill>
                <a:cs typeface="+mn-ea"/>
                <a:sym typeface="+mn-lt"/>
              </a:rPr>
              <a:t>或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” 等新脚本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31610" y="4573201"/>
            <a:ext cx="882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综合应用所学脚本完成编程项目并扩展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850391" y="3934541"/>
            <a:ext cx="1901953" cy="477961"/>
            <a:chOff x="850391" y="3836346"/>
            <a:chExt cx="1901953" cy="477961"/>
          </a:xfrm>
        </p:grpSpPr>
        <p:grpSp>
          <p:nvGrpSpPr>
            <p:cNvPr id="46" name="组合 45"/>
            <p:cNvGrpSpPr/>
            <p:nvPr/>
          </p:nvGrpSpPr>
          <p:grpSpPr>
            <a:xfrm>
              <a:off x="850391" y="3836346"/>
              <a:ext cx="477961" cy="477961"/>
              <a:chOff x="688576" y="3626545"/>
              <a:chExt cx="486105" cy="486105"/>
            </a:xfrm>
          </p:grpSpPr>
          <p:sp>
            <p:nvSpPr>
              <p:cNvPr id="48" name="椭圆 47"/>
              <p:cNvSpPr/>
              <p:nvPr/>
            </p:nvSpPr>
            <p:spPr>
              <a:xfrm>
                <a:off x="688576" y="3626545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49" name="图片 48"/>
              <p:cNvPicPr>
                <a:picLocks noChangeAspect="1"/>
              </p:cNvPicPr>
              <p:nvPr/>
            </p:nvPicPr>
            <p:blipFill>
              <a:blip r:embed="rId3" cstate="print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5793" y="3697758"/>
                <a:ext cx="354024" cy="354024"/>
              </a:xfrm>
              <a:prstGeom prst="rect">
                <a:avLst/>
              </a:prstGeom>
              <a:noFill/>
            </p:spPr>
          </p:pic>
        </p:grpSp>
        <p:sp>
          <p:nvSpPr>
            <p:cNvPr id="47" name="Text Box 9"/>
            <p:cNvSpPr txBox="1"/>
            <p:nvPr/>
          </p:nvSpPr>
          <p:spPr>
            <a:xfrm>
              <a:off x="1444190" y="3875271"/>
              <a:ext cx="1308154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新脚本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850391" y="1818978"/>
            <a:ext cx="2011682" cy="477961"/>
            <a:chOff x="850391" y="1818978"/>
            <a:chExt cx="2011682" cy="477961"/>
          </a:xfrm>
        </p:grpSpPr>
        <p:grpSp>
          <p:nvGrpSpPr>
            <p:cNvPr id="51" name="组合 50"/>
            <p:cNvGrpSpPr/>
            <p:nvPr/>
          </p:nvGrpSpPr>
          <p:grpSpPr>
            <a:xfrm>
              <a:off x="850391" y="1818978"/>
              <a:ext cx="477961" cy="477961"/>
              <a:chOff x="688576" y="2620494"/>
              <a:chExt cx="486105" cy="486105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688576" y="2620494"/>
                <a:ext cx="486105" cy="486105"/>
              </a:xfrm>
              <a:prstGeom prst="ellipse">
                <a:avLst/>
              </a:prstGeom>
              <a:solidFill>
                <a:srgbClr val="F582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40">
                  <a:cs typeface="+mn-ea"/>
                  <a:sym typeface="+mn-lt"/>
                </a:endParaRPr>
              </a:p>
            </p:txBody>
          </p:sp>
          <p:pic>
            <p:nvPicPr>
              <p:cNvPr id="54" name="图片 53"/>
              <p:cNvPicPr>
                <a:picLocks noChangeAspect="1"/>
              </p:cNvPicPr>
              <p:nvPr/>
            </p:nvPicPr>
            <p:blipFill>
              <a:blip r:embed="rId4" cstate="print">
                <a:biLevel thresh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9443" y="2674136"/>
                <a:ext cx="362815" cy="362815"/>
              </a:xfrm>
              <a:prstGeom prst="rect">
                <a:avLst/>
              </a:prstGeom>
            </p:spPr>
          </p:pic>
        </p:grpSp>
        <p:sp>
          <p:nvSpPr>
            <p:cNvPr id="52" name="Text Box 9"/>
            <p:cNvSpPr txBox="1"/>
            <p:nvPr/>
          </p:nvSpPr>
          <p:spPr>
            <a:xfrm>
              <a:off x="1444191" y="1857903"/>
              <a:ext cx="1417882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/>
              <a:r>
                <a:rPr lang="zh-CN" altLang="en-US" sz="2000" dirty="0">
                  <a:solidFill>
                    <a:srgbClr val="434F5A"/>
                  </a:solidFill>
                  <a:cs typeface="+mn-ea"/>
                  <a:sym typeface="+mn-lt"/>
                </a:rPr>
                <a:t>巩固脚本</a:t>
              </a:r>
              <a:r>
                <a:rPr lang="en-US" altLang="zh-CN" sz="2000" dirty="0">
                  <a:solidFill>
                    <a:srgbClr val="434F5A"/>
                  </a:solidFill>
                  <a:cs typeface="+mn-ea"/>
                  <a:sym typeface="+mn-lt"/>
                </a:rPr>
                <a:t>:</a:t>
              </a:r>
              <a:endParaRPr lang="zh-CN" altLang="en-US" sz="2000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8170" y="1871980"/>
            <a:ext cx="1816735" cy="120459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92165" y="2223770"/>
            <a:ext cx="3023235" cy="5003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68465" y="3961765"/>
            <a:ext cx="1601470" cy="4864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688070" y="3973195"/>
            <a:ext cx="2212975" cy="422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954905" y="3961765"/>
            <a:ext cx="1682115" cy="4984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26080" y="3588385"/>
            <a:ext cx="1544955" cy="8083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26080" y="4653280"/>
            <a:ext cx="1677670" cy="61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543124" y="3791756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543124" y="1140492"/>
            <a:ext cx="6975776" cy="2451451"/>
          </a:xfrm>
          <a:prstGeom prst="roundRect">
            <a:avLst>
              <a:gd name="adj" fmla="val 5038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4819241" y="1365342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本节课用到的角色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4819241" y="4017554"/>
            <a:ext cx="4143224" cy="4001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本节课用到的背景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049667" y="4259549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趣味加减法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1" name="图片 10" descr="GIF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145" y="1365250"/>
            <a:ext cx="3823335" cy="2877185"/>
          </a:xfrm>
          <a:prstGeom prst="rect">
            <a:avLst/>
          </a:prstGeom>
        </p:spPr>
      </p:pic>
      <p:sp>
        <p:nvSpPr>
          <p:cNvPr id="14" name="Text Box 9"/>
          <p:cNvSpPr txBox="1"/>
          <p:nvPr/>
        </p:nvSpPr>
        <p:spPr>
          <a:xfrm>
            <a:off x="5204329" y="3123495"/>
            <a:ext cx="111332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Pico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Text Box 9"/>
          <p:cNvSpPr txBox="1"/>
          <p:nvPr/>
        </p:nvSpPr>
        <p:spPr>
          <a:xfrm>
            <a:off x="7081757" y="3129765"/>
            <a:ext cx="127785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Dog1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/>
          <a:srcRect t="3894" r="8782"/>
          <a:stretch/>
        </p:blipFill>
        <p:spPr>
          <a:xfrm>
            <a:off x="6702739" y="1965265"/>
            <a:ext cx="2012021" cy="117016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72469" y="1765452"/>
            <a:ext cx="1177042" cy="13438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33962" y="4437588"/>
            <a:ext cx="1842523" cy="1378054"/>
          </a:xfrm>
          <a:prstGeom prst="rect">
            <a:avLst/>
          </a:prstGeom>
        </p:spPr>
      </p:pic>
      <p:sp>
        <p:nvSpPr>
          <p:cNvPr id="18" name="Text Box 9"/>
          <p:cNvSpPr txBox="1"/>
          <p:nvPr/>
        </p:nvSpPr>
        <p:spPr>
          <a:xfrm>
            <a:off x="5398562" y="5813059"/>
            <a:ext cx="1113322" cy="3385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Room1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543124" y="1140492"/>
            <a:ext cx="6975776" cy="5095208"/>
          </a:xfrm>
          <a:prstGeom prst="roundRect">
            <a:avLst>
              <a:gd name="adj" fmla="val 2302"/>
            </a:avLst>
          </a:prstGeom>
          <a:solidFill>
            <a:srgbClr val="FFF7EA"/>
          </a:solidFill>
          <a:ln w="38100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Text Box 9"/>
          <p:cNvSpPr txBox="1"/>
          <p:nvPr/>
        </p:nvSpPr>
        <p:spPr>
          <a:xfrm>
            <a:off x="4819241" y="1365342"/>
            <a:ext cx="5963058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这只小狗在干什么？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4819241" y="2599063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这个小黄人在干什么呢？</a:t>
            </a:r>
          </a:p>
        </p:txBody>
      </p:sp>
      <p:sp>
        <p:nvSpPr>
          <p:cNvPr id="7" name="Text Box 9"/>
          <p:cNvSpPr txBox="1"/>
          <p:nvPr/>
        </p:nvSpPr>
        <p:spPr>
          <a:xfrm>
            <a:off x="4819240" y="3832784"/>
            <a:ext cx="59630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小狗问的问题有什么特点呢？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4819241" y="5066506"/>
            <a:ext cx="414322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4.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我们需要做什么呢？</a:t>
            </a:r>
          </a:p>
        </p:txBody>
      </p:sp>
      <p:sp>
        <p:nvSpPr>
          <p:cNvPr id="9" name="Text Box 9"/>
          <p:cNvSpPr txBox="1"/>
          <p:nvPr/>
        </p:nvSpPr>
        <p:spPr>
          <a:xfrm>
            <a:off x="5047840" y="1941093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小狗在问数学问题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5047840" y="3081477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在告诉我们回答对了几题</a:t>
            </a:r>
          </a:p>
        </p:txBody>
      </p:sp>
      <p:sp>
        <p:nvSpPr>
          <p:cNvPr id="11" name="Text Box 9"/>
          <p:cNvSpPr txBox="1"/>
          <p:nvPr/>
        </p:nvSpPr>
        <p:spPr>
          <a:xfrm>
            <a:off x="5047840" y="4365114"/>
            <a:ext cx="647106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都是问的十以内的加减法</a:t>
            </a:r>
          </a:p>
        </p:txBody>
      </p:sp>
      <p:sp>
        <p:nvSpPr>
          <p:cNvPr id="12" name="Text Box 9"/>
          <p:cNvSpPr txBox="1"/>
          <p:nvPr/>
        </p:nvSpPr>
        <p:spPr>
          <a:xfrm>
            <a:off x="5047840" y="5497215"/>
            <a:ext cx="6293259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cs typeface="+mn-ea"/>
                <a:sym typeface="+mn-lt"/>
              </a:rPr>
              <a:t>我们要回答小狗提出的问题</a:t>
            </a:r>
          </a:p>
        </p:txBody>
      </p:sp>
      <p:sp>
        <p:nvSpPr>
          <p:cNvPr id="13" name="Text Box 9"/>
          <p:cNvSpPr txBox="1"/>
          <p:nvPr/>
        </p:nvSpPr>
        <p:spPr>
          <a:xfrm>
            <a:off x="1049667" y="4259549"/>
            <a:ext cx="2774954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趣味加减法</a:t>
            </a: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 descr="GIF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145" y="1365250"/>
            <a:ext cx="3823335" cy="2877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导入角色与背景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44869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找到背景栏，并导入背景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room1</a:t>
            </a:r>
          </a:p>
        </p:txBody>
      </p:sp>
      <p:sp>
        <p:nvSpPr>
          <p:cNvPr id="7" name="右箭头 6"/>
          <p:cNvSpPr/>
          <p:nvPr/>
        </p:nvSpPr>
        <p:spPr>
          <a:xfrm>
            <a:off x="3642677" y="4007155"/>
            <a:ext cx="276225" cy="2044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6115" y="2822575"/>
            <a:ext cx="424180" cy="26206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936115" y="4441190"/>
            <a:ext cx="393065" cy="39306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16965" y="4441190"/>
            <a:ext cx="819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cs typeface="+mn-ea"/>
                <a:sym typeface="+mn-lt"/>
              </a:rPr>
              <a:t>搜索按钮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595" y="2822575"/>
            <a:ext cx="3267075" cy="239077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029199" y="5474335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cs typeface="+mn-ea"/>
                <a:sym typeface="+mn-lt"/>
              </a:rPr>
              <a:t>选择我们需要的背景</a:t>
            </a:r>
            <a:r>
              <a:rPr lang="en-US" altLang="zh-CN" dirty="0">
                <a:cs typeface="+mn-ea"/>
                <a:sym typeface="+mn-lt"/>
              </a:rPr>
              <a:t>-Room1</a:t>
            </a:r>
            <a:endParaRPr lang="zh-CN" altLang="en-US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导入角色与背景</a:t>
            </a:r>
          </a:p>
        </p:txBody>
      </p:sp>
      <p:sp>
        <p:nvSpPr>
          <p:cNvPr id="7" name="右箭头 6"/>
          <p:cNvSpPr/>
          <p:nvPr/>
        </p:nvSpPr>
        <p:spPr>
          <a:xfrm>
            <a:off x="3280727" y="3903015"/>
            <a:ext cx="276225" cy="204482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Text Box 9"/>
          <p:cNvSpPr txBox="1"/>
          <p:nvPr/>
        </p:nvSpPr>
        <p:spPr>
          <a:xfrm>
            <a:off x="843915" y="1895475"/>
            <a:ext cx="448691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找到人物栏，并导入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dog1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和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pico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5325" y="2560955"/>
            <a:ext cx="860425" cy="28873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99005" y="4211320"/>
            <a:ext cx="393065" cy="39306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379855" y="4211320"/>
            <a:ext cx="8191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cs typeface="+mn-ea"/>
                <a:sym typeface="+mn-lt"/>
              </a:rPr>
              <a:t>搜索按钮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65925" y="2671445"/>
            <a:ext cx="3133725" cy="266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 cstate="print"/>
          <a:srcRect b="12059"/>
          <a:stretch/>
        </p:blipFill>
        <p:spPr>
          <a:xfrm>
            <a:off x="4309110" y="2671446"/>
            <a:ext cx="1838325" cy="267208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232275" y="5338445"/>
            <a:ext cx="660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注意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:</a:t>
            </a:r>
            <a:r>
              <a:rPr lang="en-US" altLang="zh-CN" sz="2000" dirty="0" err="1">
                <a:solidFill>
                  <a:srgbClr val="FF0000"/>
                </a:solidFill>
                <a:cs typeface="+mn-ea"/>
                <a:sym typeface="+mn-lt"/>
              </a:rPr>
              <a:t>pico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的面朝方向需要修改成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-90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5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/>
          <p:nvPr/>
        </p:nvSpPr>
        <p:spPr>
          <a:xfrm>
            <a:off x="3378310" y="1148504"/>
            <a:ext cx="5435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2.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程序思考</a:t>
            </a:r>
          </a:p>
        </p:txBody>
      </p:sp>
      <p:sp>
        <p:nvSpPr>
          <p:cNvPr id="3" name="Text Box 9"/>
          <p:cNvSpPr txBox="1"/>
          <p:nvPr/>
        </p:nvSpPr>
        <p:spPr>
          <a:xfrm>
            <a:off x="843915" y="1895475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思考：我们需要完成什么样的指令呢？</a:t>
            </a:r>
          </a:p>
        </p:txBody>
      </p:sp>
      <p:sp>
        <p:nvSpPr>
          <p:cNvPr id="4" name="Text Box 9"/>
          <p:cNvSpPr txBox="1"/>
          <p:nvPr/>
        </p:nvSpPr>
        <p:spPr>
          <a:xfrm>
            <a:off x="1067435" y="2799080"/>
            <a:ext cx="546290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、小狗要提出问题（完成询问回答的指令）</a:t>
            </a:r>
          </a:p>
        </p:txBody>
      </p:sp>
      <p:sp>
        <p:nvSpPr>
          <p:cNvPr id="5" name="Text Box 9"/>
          <p:cNvSpPr txBox="1"/>
          <p:nvPr/>
        </p:nvSpPr>
        <p:spPr>
          <a:xfrm>
            <a:off x="1071880" y="4846320"/>
            <a:ext cx="665924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、小黄人要统计我们回答正确的个数，还要说出来。</a:t>
            </a:r>
          </a:p>
        </p:txBody>
      </p:sp>
      <p:sp>
        <p:nvSpPr>
          <p:cNvPr id="6" name="Text Box 9"/>
          <p:cNvSpPr txBox="1"/>
          <p:nvPr/>
        </p:nvSpPr>
        <p:spPr>
          <a:xfrm>
            <a:off x="1056640" y="3853180"/>
            <a:ext cx="105340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、小狗提出的问题是随机的</a:t>
            </a:r>
            <a:r>
              <a:rPr lang="en-US" altLang="zh-CN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10</a:t>
            </a: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以内的加减法（需要设置随机数还有加减法的随机）</a:t>
            </a:r>
          </a:p>
        </p:txBody>
      </p:sp>
      <p:sp>
        <p:nvSpPr>
          <p:cNvPr id="8" name="Text Box 9"/>
          <p:cNvSpPr txBox="1"/>
          <p:nvPr/>
        </p:nvSpPr>
        <p:spPr>
          <a:xfrm>
            <a:off x="1504950" y="5518785"/>
            <a:ext cx="799846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cs typeface="+mn-ea"/>
                <a:sym typeface="+mn-lt"/>
              </a:rPr>
              <a:t>当我们把问题罗列出来之后我们就开始一个一个来解决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THINKCELLUNDODONOTDELETE" val="0"/>
  <p:tag name="ISLIDE.THEME" val="75e40d2f-30b3-49f7-b9bb-f0631459a692"/>
  <p:tag name="ISLIDE.GUIDESSETTING" val="{&quot;Id&quot;:null,&quot;Name&quot;:&quot;对齐用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主题5">
  <a:themeElements>
    <a:clrScheme name="房利美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1465CF"/>
      </a:accent1>
      <a:accent2>
        <a:srgbClr val="181863"/>
      </a:accent2>
      <a:accent3>
        <a:srgbClr val="9EC300"/>
      </a:accent3>
      <a:accent4>
        <a:srgbClr val="F3AA05"/>
      </a:accent4>
      <a:accent5>
        <a:srgbClr val="FF3C0C"/>
      </a:accent5>
      <a:accent6>
        <a:srgbClr val="9EC300"/>
      </a:accent6>
      <a:hlink>
        <a:srgbClr val="4276AA"/>
      </a:hlink>
      <a:folHlink>
        <a:srgbClr val="BFBFBF"/>
      </a:folHlink>
    </a:clrScheme>
    <a:fontScheme name="ttv1uycp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房利美">
    <a:dk1>
      <a:srgbClr val="000000"/>
    </a:dk1>
    <a:lt1>
      <a:srgbClr val="FFFFFF"/>
    </a:lt1>
    <a:dk2>
      <a:srgbClr val="768394"/>
    </a:dk2>
    <a:lt2>
      <a:srgbClr val="F0F0F0"/>
    </a:lt2>
    <a:accent1>
      <a:srgbClr val="1465CF"/>
    </a:accent1>
    <a:accent2>
      <a:srgbClr val="181863"/>
    </a:accent2>
    <a:accent3>
      <a:srgbClr val="9EC300"/>
    </a:accent3>
    <a:accent4>
      <a:srgbClr val="F3AA05"/>
    </a:accent4>
    <a:accent5>
      <a:srgbClr val="FF3C0C"/>
    </a:accent5>
    <a:accent6>
      <a:srgbClr val="9EC300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iSlide</Template>
  <TotalTime>158</TotalTime>
  <Words>1070</Words>
  <Application>Microsoft Office PowerPoint</Application>
  <PresentationFormat>宽屏</PresentationFormat>
  <Paragraphs>147</Paragraphs>
  <Slides>27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2" baseType="lpstr">
      <vt:lpstr>Microsoft JhengHei</vt:lpstr>
      <vt:lpstr>微软雅黑</vt:lpstr>
      <vt:lpstr>Arial</vt:lpstr>
      <vt:lpstr>Calibri</vt:lpstr>
      <vt:lpstr>主题5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五格教育</Manager>
  <Company>天津五格教育科技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互动硬件编程手柄课件</dc:title>
  <dc:subject>手柄课件</dc:subject>
  <dc:creator>五格殿下</dc:creator>
  <cp:lastModifiedBy>刘 少</cp:lastModifiedBy>
  <cp:revision>423</cp:revision>
  <cp:lastPrinted>2018-10-24T16:00:00Z</cp:lastPrinted>
  <dcterms:created xsi:type="dcterms:W3CDTF">2018-10-24T16:00:00Z</dcterms:created>
  <dcterms:modified xsi:type="dcterms:W3CDTF">2021-08-05T07:13:48Z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KSOProductBuildVer">
    <vt:lpwstr>2052-11.1.0.8612</vt:lpwstr>
  </property>
</Properties>
</file>