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0"/>
  </p:notesMasterIdLst>
  <p:sldIdLst>
    <p:sldId id="256" r:id="rId2"/>
    <p:sldId id="302" r:id="rId3"/>
    <p:sldId id="445" r:id="rId4"/>
    <p:sldId id="440" r:id="rId5"/>
    <p:sldId id="446" r:id="rId6"/>
    <p:sldId id="390" r:id="rId7"/>
    <p:sldId id="443" r:id="rId8"/>
    <p:sldId id="393" r:id="rId9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48">
          <p15:clr>
            <a:srgbClr val="A4A3A4"/>
          </p15:clr>
        </p15:guide>
        <p15:guide id="4" orient="horz" pos="712">
          <p15:clr>
            <a:srgbClr val="A4A3A4"/>
          </p15:clr>
        </p15:guide>
        <p15:guide id="5" orient="horz" pos="3928">
          <p15:clr>
            <a:srgbClr val="A4A3A4"/>
          </p15:clr>
        </p15:guide>
        <p15:guide id="6" orient="horz" pos="38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9C60"/>
    <a:srgbClr val="ED7D31"/>
    <a:srgbClr val="FFC108"/>
    <a:srgbClr val="EE7D16"/>
    <a:srgbClr val="00B0F0"/>
    <a:srgbClr val="FFC000"/>
    <a:srgbClr val="FFF7EA"/>
    <a:srgbClr val="1465CF"/>
    <a:srgbClr val="1464CE"/>
    <a:srgbClr val="69A3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43" autoAdjust="0"/>
    <p:restoredTop sz="95040" autoAdjust="0"/>
  </p:normalViewPr>
  <p:slideViewPr>
    <p:cSldViewPr snapToGrid="0">
      <p:cViewPr varScale="1">
        <p:scale>
          <a:sx n="82" d="100"/>
          <a:sy n="82" d="100"/>
        </p:scale>
        <p:origin x="787" y="62"/>
      </p:cViewPr>
      <p:guideLst>
        <p:guide pos="416"/>
        <p:guide pos="7256"/>
        <p:guide orient="horz" pos="648"/>
        <p:guide orient="horz" pos="712"/>
        <p:guide orient="horz" pos="3928"/>
        <p:guide orient="horz" pos="386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2021/8/4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 userDrawn="1"/>
        </p:nvCxnSpPr>
        <p:spPr>
          <a:xfrm flipV="1">
            <a:off x="-1516113" y="-556288"/>
            <a:ext cx="2936173" cy="2740429"/>
          </a:xfrm>
          <a:prstGeom prst="line">
            <a:avLst/>
          </a:prstGeom>
          <a:ln>
            <a:solidFill>
              <a:srgbClr val="434F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V="1">
            <a:off x="-1222496" y="31115"/>
            <a:ext cx="1761704" cy="1663832"/>
          </a:xfrm>
          <a:prstGeom prst="line">
            <a:avLst/>
          </a:prstGeom>
          <a:ln>
            <a:solidFill>
              <a:srgbClr val="434F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2" t="-683" r="24441" b="683"/>
          <a:stretch>
            <a:fillRect/>
          </a:stretch>
        </p:blipFill>
        <p:spPr>
          <a:xfrm rot="2702565">
            <a:off x="7554621" y="767284"/>
            <a:ext cx="3207678" cy="3177644"/>
          </a:xfrm>
          <a:prstGeom prst="rect">
            <a:avLst/>
          </a:prstGeom>
        </p:spPr>
      </p:pic>
      <p:sp>
        <p:nvSpPr>
          <p:cNvPr id="14" name="任意多边形 13"/>
          <p:cNvSpPr/>
          <p:nvPr userDrawn="1"/>
        </p:nvSpPr>
        <p:spPr>
          <a:xfrm rot="2700000">
            <a:off x="5218522" y="-1571908"/>
            <a:ext cx="3173905" cy="3173905"/>
          </a:xfrm>
          <a:custGeom>
            <a:avLst/>
            <a:gdLst>
              <a:gd name="connsiteX0" fmla="*/ 0 w 3177271"/>
              <a:gd name="connsiteY0" fmla="*/ 3166723 h 3177271"/>
              <a:gd name="connsiteX1" fmla="*/ 3166723 w 3177271"/>
              <a:gd name="connsiteY1" fmla="*/ 0 h 3177271"/>
              <a:gd name="connsiteX2" fmla="*/ 3177271 w 3177271"/>
              <a:gd name="connsiteY2" fmla="*/ 0 h 3177271"/>
              <a:gd name="connsiteX3" fmla="*/ 3177271 w 3177271"/>
              <a:gd name="connsiteY3" fmla="*/ 3177271 h 3177271"/>
              <a:gd name="connsiteX4" fmla="*/ 0 w 3177271"/>
              <a:gd name="connsiteY4" fmla="*/ 3177271 h 317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7271" h="3177271">
                <a:moveTo>
                  <a:pt x="0" y="3166723"/>
                </a:moveTo>
                <a:lnTo>
                  <a:pt x="3166723" y="0"/>
                </a:lnTo>
                <a:lnTo>
                  <a:pt x="3177271" y="0"/>
                </a:lnTo>
                <a:lnTo>
                  <a:pt x="3177271" y="3177271"/>
                </a:lnTo>
                <a:lnTo>
                  <a:pt x="0" y="3177271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5" name="任意多边形 14"/>
          <p:cNvSpPr/>
          <p:nvPr userDrawn="1"/>
        </p:nvSpPr>
        <p:spPr>
          <a:xfrm rot="2700000">
            <a:off x="11799712" y="1959996"/>
            <a:ext cx="815534" cy="815533"/>
          </a:xfrm>
          <a:custGeom>
            <a:avLst/>
            <a:gdLst>
              <a:gd name="connsiteX0" fmla="*/ 0 w 816398"/>
              <a:gd name="connsiteY0" fmla="*/ 0 h 816398"/>
              <a:gd name="connsiteX1" fmla="*/ 816398 w 816398"/>
              <a:gd name="connsiteY1" fmla="*/ 816398 h 816398"/>
              <a:gd name="connsiteX2" fmla="*/ 0 w 816398"/>
              <a:gd name="connsiteY2" fmla="*/ 816398 h 816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6398" h="816398">
                <a:moveTo>
                  <a:pt x="0" y="0"/>
                </a:moveTo>
                <a:lnTo>
                  <a:pt x="816398" y="816398"/>
                </a:lnTo>
                <a:lnTo>
                  <a:pt x="0" y="816398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6" name="任意多边形 15"/>
          <p:cNvSpPr/>
          <p:nvPr userDrawn="1"/>
        </p:nvSpPr>
        <p:spPr>
          <a:xfrm rot="2700000">
            <a:off x="-407290" y="6225267"/>
            <a:ext cx="1714845" cy="414347"/>
          </a:xfrm>
          <a:custGeom>
            <a:avLst/>
            <a:gdLst>
              <a:gd name="connsiteX0" fmla="*/ 0 w 1716663"/>
              <a:gd name="connsiteY0" fmla="*/ 0 h 414787"/>
              <a:gd name="connsiteX1" fmla="*/ 1716663 w 1716663"/>
              <a:gd name="connsiteY1" fmla="*/ 0 h 414787"/>
              <a:gd name="connsiteX2" fmla="*/ 1301876 w 1716663"/>
              <a:gd name="connsiteY2" fmla="*/ 414787 h 414787"/>
              <a:gd name="connsiteX3" fmla="*/ 414787 w 1716663"/>
              <a:gd name="connsiteY3" fmla="*/ 414787 h 414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6663" h="414787">
                <a:moveTo>
                  <a:pt x="0" y="0"/>
                </a:moveTo>
                <a:lnTo>
                  <a:pt x="1716663" y="0"/>
                </a:lnTo>
                <a:lnTo>
                  <a:pt x="1301876" y="414787"/>
                </a:lnTo>
                <a:lnTo>
                  <a:pt x="414787" y="414787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7" name="任意多边形 16"/>
          <p:cNvSpPr/>
          <p:nvPr userDrawn="1"/>
        </p:nvSpPr>
        <p:spPr>
          <a:xfrm rot="2700000">
            <a:off x="-313617" y="6494751"/>
            <a:ext cx="924091" cy="462045"/>
          </a:xfrm>
          <a:custGeom>
            <a:avLst/>
            <a:gdLst>
              <a:gd name="connsiteX0" fmla="*/ 0 w 925070"/>
              <a:gd name="connsiteY0" fmla="*/ 0 h 462535"/>
              <a:gd name="connsiteX1" fmla="*/ 925070 w 925070"/>
              <a:gd name="connsiteY1" fmla="*/ 0 h 462535"/>
              <a:gd name="connsiteX2" fmla="*/ 462535 w 925070"/>
              <a:gd name="connsiteY2" fmla="*/ 462535 h 46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5070" h="462535">
                <a:moveTo>
                  <a:pt x="0" y="0"/>
                </a:moveTo>
                <a:lnTo>
                  <a:pt x="925070" y="0"/>
                </a:lnTo>
                <a:lnTo>
                  <a:pt x="462535" y="462535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cxnSp>
        <p:nvCxnSpPr>
          <p:cNvPr id="18" name="直接连接符 17"/>
          <p:cNvCxnSpPr/>
          <p:nvPr userDrawn="1"/>
        </p:nvCxnSpPr>
        <p:spPr>
          <a:xfrm>
            <a:off x="5597381" y="1415995"/>
            <a:ext cx="1258138" cy="1258138"/>
          </a:xfrm>
          <a:prstGeom prst="line">
            <a:avLst/>
          </a:prstGeom>
          <a:ln>
            <a:solidFill>
              <a:srgbClr val="F58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/>
        </p:nvCxnSpPr>
        <p:spPr>
          <a:xfrm>
            <a:off x="6656869" y="2311613"/>
            <a:ext cx="1258138" cy="1258138"/>
          </a:xfrm>
          <a:prstGeom prst="line">
            <a:avLst/>
          </a:prstGeom>
          <a:ln>
            <a:solidFill>
              <a:srgbClr val="3A3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 userDrawn="1"/>
        </p:nvCxnSpPr>
        <p:spPr>
          <a:xfrm>
            <a:off x="8509920" y="4159778"/>
            <a:ext cx="2795257" cy="2722073"/>
          </a:xfrm>
          <a:prstGeom prst="line">
            <a:avLst/>
          </a:prstGeom>
          <a:ln>
            <a:solidFill>
              <a:srgbClr val="F58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2"/>
          <a:stretch>
            <a:fillRect/>
          </a:stretch>
        </p:blipFill>
        <p:spPr>
          <a:xfrm>
            <a:off x="9219047" y="14183"/>
            <a:ext cx="2996993" cy="2255934"/>
          </a:xfrm>
          <a:custGeom>
            <a:avLst/>
            <a:gdLst>
              <a:gd name="connsiteX0" fmla="*/ 0 w 2204987"/>
              <a:gd name="connsiteY0" fmla="*/ 0 h 1659765"/>
              <a:gd name="connsiteX1" fmla="*/ 2204987 w 2204987"/>
              <a:gd name="connsiteY1" fmla="*/ 0 h 1659765"/>
              <a:gd name="connsiteX2" fmla="*/ 2204987 w 2204987"/>
              <a:gd name="connsiteY2" fmla="*/ 1123749 h 1659765"/>
              <a:gd name="connsiteX3" fmla="*/ 1672936 w 2204987"/>
              <a:gd name="connsiteY3" fmla="*/ 1659765 h 1659765"/>
              <a:gd name="connsiteX4" fmla="*/ 1672135 w 2204987"/>
              <a:gd name="connsiteY4" fmla="*/ 1659765 h 165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4987" h="1659765">
                <a:moveTo>
                  <a:pt x="0" y="0"/>
                </a:moveTo>
                <a:lnTo>
                  <a:pt x="2204987" y="0"/>
                </a:lnTo>
                <a:lnTo>
                  <a:pt x="2204987" y="1123749"/>
                </a:lnTo>
                <a:lnTo>
                  <a:pt x="1672936" y="1659765"/>
                </a:lnTo>
                <a:lnTo>
                  <a:pt x="1672135" y="1659765"/>
                </a:lnTo>
                <a:close/>
              </a:path>
            </a:pathLst>
          </a:cu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 rotWithShape="1">
          <a:blip r:embed="rId4" cstate="print">
            <a:lum bright="7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9" t="-189" r="29884" b="5235"/>
          <a:stretch>
            <a:fillRect/>
          </a:stretch>
        </p:blipFill>
        <p:spPr>
          <a:xfrm rot="2699577">
            <a:off x="9934802" y="3170968"/>
            <a:ext cx="3133498" cy="3100749"/>
          </a:xfrm>
          <a:custGeom>
            <a:avLst/>
            <a:gdLst>
              <a:gd name="connsiteX0" fmla="*/ 0 w 2305418"/>
              <a:gd name="connsiteY0" fmla="*/ 0 h 2281324"/>
              <a:gd name="connsiteX1" fmla="*/ 787673 w 2305418"/>
              <a:gd name="connsiteY1" fmla="*/ 0 h 2281324"/>
              <a:gd name="connsiteX2" fmla="*/ 2305418 w 2305418"/>
              <a:gd name="connsiteY2" fmla="*/ 1518119 h 2281324"/>
              <a:gd name="connsiteX3" fmla="*/ 2305418 w 2305418"/>
              <a:gd name="connsiteY3" fmla="*/ 2281324 h 2281324"/>
              <a:gd name="connsiteX4" fmla="*/ 0 w 2305418"/>
              <a:gd name="connsiteY4" fmla="*/ 2281324 h 228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5418" h="2281324">
                <a:moveTo>
                  <a:pt x="0" y="0"/>
                </a:moveTo>
                <a:lnTo>
                  <a:pt x="787673" y="0"/>
                </a:lnTo>
                <a:lnTo>
                  <a:pt x="2305418" y="1518119"/>
                </a:lnTo>
                <a:lnTo>
                  <a:pt x="2305418" y="2281324"/>
                </a:lnTo>
                <a:lnTo>
                  <a:pt x="0" y="2281324"/>
                </a:lnTo>
                <a:close/>
              </a:path>
            </a:pathLst>
          </a:custGeom>
        </p:spPr>
      </p:pic>
      <p:sp>
        <p:nvSpPr>
          <p:cNvPr id="25" name="任意多边形 24"/>
          <p:cNvSpPr/>
          <p:nvPr userDrawn="1"/>
        </p:nvSpPr>
        <p:spPr>
          <a:xfrm rot="18900000">
            <a:off x="11795300" y="6603162"/>
            <a:ext cx="594731" cy="297365"/>
          </a:xfrm>
          <a:custGeom>
            <a:avLst/>
            <a:gdLst>
              <a:gd name="connsiteX0" fmla="*/ 0 w 925070"/>
              <a:gd name="connsiteY0" fmla="*/ 0 h 462535"/>
              <a:gd name="connsiteX1" fmla="*/ 925070 w 925070"/>
              <a:gd name="connsiteY1" fmla="*/ 0 h 462535"/>
              <a:gd name="connsiteX2" fmla="*/ 462535 w 925070"/>
              <a:gd name="connsiteY2" fmla="*/ 462535 h 46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5070" h="462535">
                <a:moveTo>
                  <a:pt x="0" y="0"/>
                </a:moveTo>
                <a:lnTo>
                  <a:pt x="925070" y="0"/>
                </a:lnTo>
                <a:lnTo>
                  <a:pt x="462535" y="462535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75" y="398323"/>
            <a:ext cx="2549540" cy="101911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61" y="1028700"/>
            <a:ext cx="2361094" cy="5207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767" y="1028700"/>
            <a:ext cx="3298353" cy="5207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515" y="1028700"/>
            <a:ext cx="2492183" cy="5207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332" y="1028700"/>
            <a:ext cx="2504971" cy="5207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927100"/>
            <a:ext cx="1788118" cy="5207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521" y="1028700"/>
            <a:ext cx="2687715" cy="5207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468" y="1028700"/>
            <a:ext cx="3067754" cy="5207000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8638535" y="1003300"/>
            <a:ext cx="3070165" cy="5207000"/>
            <a:chOff x="8638535" y="1003300"/>
            <a:chExt cx="3070165" cy="5207000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8535" y="1003300"/>
              <a:ext cx="3070165" cy="520700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9013793" y="4601162"/>
              <a:ext cx="1089057" cy="74139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 userDrawn="1"/>
          </p:nvPicPr>
          <p:blipFill>
            <a:blip r:embed="rId7" cstate="print"/>
            <a:stretch>
              <a:fillRect/>
            </a:stretch>
          </p:blipFill>
          <p:spPr>
            <a:xfrm>
              <a:off x="9013793" y="5469617"/>
              <a:ext cx="1089057" cy="392453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7779095" y="1254910"/>
            <a:ext cx="3454682" cy="4816135"/>
            <a:chOff x="4082460" y="1337582"/>
            <a:chExt cx="3454682" cy="4816135"/>
          </a:xfrm>
        </p:grpSpPr>
        <p:pic>
          <p:nvPicPr>
            <p:cNvPr id="3" name="图片 2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26" t="16678" r="5575" b="21920"/>
            <a:stretch>
              <a:fillRect/>
            </a:stretch>
          </p:blipFill>
          <p:spPr>
            <a:xfrm>
              <a:off x="4082460" y="1337582"/>
              <a:ext cx="3454682" cy="4210962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 userDrawn="1"/>
          </p:nvSpPr>
          <p:spPr>
            <a:xfrm>
              <a:off x="4465555" y="5507386"/>
              <a:ext cx="24288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00" b="1" dirty="0"/>
                <a:t>庄老师</a:t>
              </a:r>
              <a:endParaRPr lang="en-US" altLang="zh-CN" sz="1800" b="1" dirty="0"/>
            </a:p>
            <a:p>
              <a:r>
                <a:rPr lang="zh-CN" altLang="en-US" sz="1800" b="1" dirty="0"/>
                <a:t>电话：</a:t>
              </a:r>
              <a:r>
                <a:rPr lang="en-US" altLang="zh-CN" sz="1800" b="1" dirty="0"/>
                <a:t>175-3137-7641</a:t>
              </a:r>
              <a:endParaRPr lang="zh-CN" altLang="en-US" sz="1800" b="1" dirty="0"/>
            </a:p>
          </p:txBody>
        </p:sp>
      </p:grpSp>
      <p:grpSp>
        <p:nvGrpSpPr>
          <p:cNvPr id="7" name="组合 6"/>
          <p:cNvGrpSpPr/>
          <p:nvPr userDrawn="1"/>
        </p:nvGrpSpPr>
        <p:grpSpPr>
          <a:xfrm>
            <a:off x="4241765" y="1254910"/>
            <a:ext cx="3537330" cy="4816135"/>
            <a:chOff x="7537142" y="1337582"/>
            <a:chExt cx="3537330" cy="4816135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73"/>
            <a:stretch>
              <a:fillRect/>
            </a:stretch>
          </p:blipFill>
          <p:spPr>
            <a:xfrm>
              <a:off x="7537142" y="1337582"/>
              <a:ext cx="3537330" cy="4322803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 userDrawn="1"/>
          </p:nvSpPr>
          <p:spPr>
            <a:xfrm>
              <a:off x="7873099" y="5507386"/>
              <a:ext cx="24288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00" b="1" dirty="0"/>
                <a:t>史老师</a:t>
              </a:r>
              <a:endParaRPr lang="en-US" altLang="zh-CN" sz="1800" b="1" dirty="0"/>
            </a:p>
            <a:p>
              <a:r>
                <a:rPr lang="zh-CN" altLang="en-US" sz="1800" b="1" dirty="0"/>
                <a:t>电话：</a:t>
              </a:r>
              <a:r>
                <a:rPr lang="en-US" altLang="zh-CN" sz="1800" b="1" dirty="0"/>
                <a:t>187-2216-0681</a:t>
              </a:r>
              <a:endParaRPr lang="zh-CN" altLang="en-US" sz="1800" b="1" dirty="0"/>
            </a:p>
          </p:txBody>
        </p:sp>
      </p:grpSp>
      <p:sp>
        <p:nvSpPr>
          <p:cNvPr id="9" name="文本框 8"/>
          <p:cNvSpPr txBox="1"/>
          <p:nvPr userDrawn="1"/>
        </p:nvSpPr>
        <p:spPr>
          <a:xfrm>
            <a:off x="568636" y="1028700"/>
            <a:ext cx="295465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rgbClr val="FF0000"/>
                </a:solidFill>
              </a:rPr>
              <a:t>商务合作</a:t>
            </a:r>
            <a:br>
              <a:rPr lang="en-US" altLang="zh-CN" sz="5400" b="1" dirty="0">
                <a:solidFill>
                  <a:srgbClr val="FF0000"/>
                </a:solidFill>
              </a:rPr>
            </a:br>
            <a:r>
              <a:rPr lang="zh-CN" altLang="en-US" sz="5400" b="1" dirty="0">
                <a:solidFill>
                  <a:srgbClr val="FF0000"/>
                </a:solidFill>
              </a:rPr>
              <a:t>购买手柄</a:t>
            </a:r>
            <a:endParaRPr lang="en-US" altLang="zh-CN" sz="5400" b="1" dirty="0">
              <a:solidFill>
                <a:srgbClr val="FF0000"/>
              </a:solidFill>
            </a:endParaRPr>
          </a:p>
          <a:p>
            <a:r>
              <a:rPr lang="zh-CN" altLang="en-US" sz="5400" b="1" dirty="0">
                <a:solidFill>
                  <a:srgbClr val="FF0000"/>
                </a:solidFill>
              </a:rPr>
              <a:t>机构开课</a:t>
            </a:r>
            <a:br>
              <a:rPr lang="en-US" altLang="zh-CN" sz="5400" b="1" dirty="0">
                <a:solidFill>
                  <a:srgbClr val="FF0000"/>
                </a:solidFill>
              </a:rPr>
            </a:br>
            <a:r>
              <a:rPr lang="zh-CN" altLang="en-US" sz="5400" b="1" dirty="0">
                <a:solidFill>
                  <a:srgbClr val="FF0000"/>
                </a:solidFill>
              </a:rPr>
              <a:t>请加微信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1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学习目标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2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项目讨论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 userDrawn="1"/>
        </p:nvSpPr>
        <p:spPr>
          <a:xfrm>
            <a:off x="660400" y="1771932"/>
            <a:ext cx="10858500" cy="4463768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 userDrawn="1"/>
        </p:nvSpPr>
        <p:spPr>
          <a:xfrm>
            <a:off x="660400" y="4105275"/>
            <a:ext cx="10858500" cy="2130425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 userDrawn="1"/>
        </p:nvSpPr>
        <p:spPr>
          <a:xfrm>
            <a:off x="660400" y="1771932"/>
            <a:ext cx="10858500" cy="2130425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4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巩固扩展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 userDrawn="1"/>
        </p:nvGrpSpPr>
        <p:grpSpPr>
          <a:xfrm>
            <a:off x="0" y="0"/>
            <a:ext cx="12247199" cy="6858000"/>
            <a:chOff x="0" y="0"/>
            <a:chExt cx="9001125" cy="5040313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9001125" cy="5040313"/>
            </a:xfrm>
            <a:prstGeom prst="rect">
              <a:avLst/>
            </a:prstGeom>
            <a:solidFill>
              <a:srgbClr val="FDCC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5821F"/>
                </a:solidFill>
              </a:endParaRPr>
            </a:p>
          </p:txBody>
        </p:sp>
        <p:sp>
          <p:nvSpPr>
            <p:cNvPr id="6" name="矩形 5"/>
            <p:cNvSpPr>
              <a:spLocks noChangeArrowheads="1"/>
            </p:cNvSpPr>
            <p:nvPr userDrawn="1"/>
          </p:nvSpPr>
          <p:spPr bwMode="auto">
            <a:xfrm>
              <a:off x="3837855" y="1799112"/>
              <a:ext cx="1192407" cy="1192407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8455">
                  <a:solidFill>
                    <a:srgbClr val="FFFFFF"/>
                  </a:solidFill>
                  <a:ea typeface="Microsoft JhengHei" panose="020B0604030504040204" pitchFamily="34" charset="-120"/>
                </a:rPr>
                <a:t>A</a:t>
              </a:r>
              <a:endParaRPr lang="zh-CN" altLang="en-US" sz="845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" name="矩形 3"/>
            <p:cNvSpPr>
              <a:spLocks noChangeArrowheads="1"/>
            </p:cNvSpPr>
            <p:nvPr userDrawn="1"/>
          </p:nvSpPr>
          <p:spPr bwMode="auto">
            <a:xfrm>
              <a:off x="5181938" y="2326478"/>
              <a:ext cx="665041" cy="665041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4410">
                  <a:solidFill>
                    <a:srgbClr val="FFFFFF"/>
                  </a:solidFill>
                  <a:ea typeface="Microsoft JhengHei" panose="020B0604030504040204" pitchFamily="34" charset="-120"/>
                </a:rPr>
                <a:t>N</a:t>
              </a:r>
              <a:endParaRPr lang="zh-CN" altLang="en-US" sz="441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" name="矩形 4"/>
            <p:cNvSpPr>
              <a:spLocks noChangeArrowheads="1"/>
            </p:cNvSpPr>
            <p:nvPr userDrawn="1"/>
          </p:nvSpPr>
          <p:spPr bwMode="auto">
            <a:xfrm>
              <a:off x="5998655" y="2121131"/>
              <a:ext cx="869221" cy="869221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5290">
                  <a:solidFill>
                    <a:srgbClr val="FFFFFF"/>
                  </a:solidFill>
                  <a:ea typeface="Microsoft JhengHei" panose="020B0604030504040204" pitchFamily="34" charset="-120"/>
                </a:rPr>
                <a:t>K</a:t>
              </a:r>
              <a:endParaRPr lang="zh-CN" altLang="en-US" sz="529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" name="矩形 6"/>
            <p:cNvSpPr>
              <a:spLocks noChangeArrowheads="1"/>
            </p:cNvSpPr>
            <p:nvPr userDrawn="1"/>
          </p:nvSpPr>
          <p:spPr bwMode="auto">
            <a:xfrm>
              <a:off x="2664115" y="1968289"/>
              <a:ext cx="1022063" cy="1022063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7055">
                  <a:solidFill>
                    <a:srgbClr val="FFFFFF"/>
                  </a:solidFill>
                  <a:ea typeface="Microsoft JhengHei" panose="020B0604030504040204" pitchFamily="34" charset="-120"/>
                </a:rPr>
                <a:t>H</a:t>
              </a:r>
              <a:endParaRPr lang="zh-CN" altLang="en-US" sz="705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" name="矩形 7"/>
            <p:cNvSpPr>
              <a:spLocks noChangeArrowheads="1"/>
            </p:cNvSpPr>
            <p:nvPr userDrawn="1"/>
          </p:nvSpPr>
          <p:spPr bwMode="auto">
            <a:xfrm>
              <a:off x="1964072" y="2440818"/>
              <a:ext cx="548367" cy="549534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530">
                  <a:solidFill>
                    <a:srgbClr val="FFFFFF"/>
                  </a:solidFill>
                  <a:ea typeface="Microsoft JhengHei" panose="020B0604030504040204" pitchFamily="34" charset="-120"/>
                </a:rPr>
                <a:t>T</a:t>
              </a:r>
              <a:endParaRPr lang="zh-CN" altLang="en-US" sz="353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" name="文本框 8"/>
            <p:cNvSpPr>
              <a:spLocks noChangeArrowheads="1"/>
            </p:cNvSpPr>
            <p:nvPr userDrawn="1"/>
          </p:nvSpPr>
          <p:spPr bwMode="auto">
            <a:xfrm>
              <a:off x="2609874" y="3385877"/>
              <a:ext cx="3740808" cy="429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3200" dirty="0">
                  <a:solidFill>
                    <a:srgbClr val="000000"/>
                  </a:solidFill>
                </a:rPr>
                <a:t>咱们下节课不见不散</a:t>
              </a:r>
              <a:r>
                <a:rPr lang="en-US" altLang="zh-CN" sz="3200" dirty="0">
                  <a:solidFill>
                    <a:srgbClr val="000000"/>
                  </a:solidFill>
                </a:rPr>
                <a:t>~~~~</a:t>
              </a:r>
              <a:endParaRPr lang="zh-CN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2" name="矩形 9"/>
            <p:cNvSpPr>
              <a:spLocks noChangeArrowheads="1"/>
            </p:cNvSpPr>
            <p:nvPr userDrawn="1"/>
          </p:nvSpPr>
          <p:spPr bwMode="auto">
            <a:xfrm>
              <a:off x="7019552" y="2585494"/>
              <a:ext cx="404858" cy="404859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645">
                  <a:solidFill>
                    <a:srgbClr val="FFFFFF"/>
                  </a:solidFill>
                  <a:ea typeface="Microsoft JhengHei" panose="020B0604030504040204" pitchFamily="34" charset="-120"/>
                </a:rPr>
                <a:t>S</a:t>
              </a:r>
              <a:endParaRPr lang="zh-CN" altLang="en-US" sz="264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8200" y="4102735"/>
            <a:ext cx="2595245" cy="24650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5870" y="3466465"/>
            <a:ext cx="1452245" cy="9264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501413" y="2164994"/>
            <a:ext cx="51562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第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12</a:t>
            </a: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</a:t>
            </a:r>
            <a:endParaRPr lang="en-US" altLang="zh-CN" sz="4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en-US" altLang="zh-CN" sz="4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</a:t>
            </a: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超市收银</a:t>
            </a:r>
            <a:endParaRPr lang="zh-CN" altLang="zh-CN" sz="4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6315" y="4913654"/>
            <a:ext cx="1440543" cy="194434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669926" y="1678955"/>
            <a:ext cx="534808" cy="534808"/>
            <a:chOff x="669926" y="1678955"/>
            <a:chExt cx="534808" cy="534808"/>
          </a:xfrm>
        </p:grpSpPr>
        <p:sp>
          <p:nvSpPr>
            <p:cNvPr id="20" name="同心圆 19"/>
            <p:cNvSpPr/>
            <p:nvPr/>
          </p:nvSpPr>
          <p:spPr>
            <a:xfrm>
              <a:off x="669926" y="1678955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22" name="空心弧 21"/>
            <p:cNvSpPr/>
            <p:nvPr/>
          </p:nvSpPr>
          <p:spPr>
            <a:xfrm>
              <a:off x="669926" y="1678955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67543" y="1760410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cs typeface="+mn-ea"/>
                  <a:sym typeface="+mn-lt"/>
                </a:rPr>
                <a:t>1</a:t>
              </a:r>
              <a:endParaRPr lang="zh-CN" altLang="en-US" sz="2000" dirty="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1531610" y="1683717"/>
            <a:ext cx="848551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dirty="0"/>
              <a:t>更加熟练地使用变量（定义、赋值）</a:t>
            </a:r>
            <a:endParaRPr lang="en-US" altLang="zh-CN" sz="2000" dirty="0"/>
          </a:p>
        </p:txBody>
      </p:sp>
      <p:grpSp>
        <p:nvGrpSpPr>
          <p:cNvPr id="28" name="组合 27"/>
          <p:cNvGrpSpPr/>
          <p:nvPr/>
        </p:nvGrpSpPr>
        <p:grpSpPr>
          <a:xfrm>
            <a:off x="680674" y="2643704"/>
            <a:ext cx="534808" cy="534808"/>
            <a:chOff x="680674" y="2643704"/>
            <a:chExt cx="534808" cy="534808"/>
          </a:xfrm>
        </p:grpSpPr>
        <p:sp>
          <p:nvSpPr>
            <p:cNvPr id="29" name="同心圆 28"/>
            <p:cNvSpPr/>
            <p:nvPr/>
          </p:nvSpPr>
          <p:spPr>
            <a:xfrm>
              <a:off x="680674" y="2643704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30" name="空心弧 29"/>
            <p:cNvSpPr/>
            <p:nvPr/>
          </p:nvSpPr>
          <p:spPr>
            <a:xfrm>
              <a:off x="680674" y="2643704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778291" y="2725159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cs typeface="+mn-ea"/>
                  <a:sym typeface="+mn-lt"/>
                </a:rPr>
                <a:t>2</a:t>
              </a:r>
              <a:endParaRPr lang="zh-CN" altLang="en-US" sz="2000" dirty="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80674" y="3608453"/>
            <a:ext cx="534808" cy="534808"/>
            <a:chOff x="680674" y="3608453"/>
            <a:chExt cx="534808" cy="534808"/>
          </a:xfrm>
        </p:grpSpPr>
        <p:sp>
          <p:nvSpPr>
            <p:cNvPr id="33" name="同心圆 32"/>
            <p:cNvSpPr/>
            <p:nvPr/>
          </p:nvSpPr>
          <p:spPr>
            <a:xfrm>
              <a:off x="680674" y="3608453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34" name="空心弧 33"/>
            <p:cNvSpPr/>
            <p:nvPr/>
          </p:nvSpPr>
          <p:spPr>
            <a:xfrm>
              <a:off x="680674" y="3608453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778291" y="3689908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cs typeface="+mn-ea"/>
                  <a:sym typeface="+mn-lt"/>
                </a:rPr>
                <a:t>3</a:t>
              </a:r>
              <a:endParaRPr lang="zh-CN" altLang="en-US" sz="2000" dirty="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81345" y="4573201"/>
            <a:ext cx="534808" cy="534808"/>
            <a:chOff x="681345" y="4573201"/>
            <a:chExt cx="534808" cy="534808"/>
          </a:xfrm>
        </p:grpSpPr>
        <p:sp>
          <p:nvSpPr>
            <p:cNvPr id="37" name="同心圆 36"/>
            <p:cNvSpPr/>
            <p:nvPr/>
          </p:nvSpPr>
          <p:spPr>
            <a:xfrm>
              <a:off x="681345" y="4573201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38" name="空心弧 37"/>
            <p:cNvSpPr/>
            <p:nvPr/>
          </p:nvSpPr>
          <p:spPr>
            <a:xfrm>
              <a:off x="681345" y="4573201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778962" y="4654656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cs typeface="+mn-ea"/>
                  <a:sym typeface="+mn-lt"/>
                </a:rPr>
                <a:t>4</a:t>
              </a:r>
              <a:endParaRPr lang="zh-CN" altLang="en-US" sz="2000" dirty="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1531610" y="2643704"/>
            <a:ext cx="882046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zh-CN" sz="2000" dirty="0">
                <a:sym typeface="+mn-lt"/>
              </a:rPr>
              <a:t>学会制作简单的按钮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1531610" y="3608453"/>
            <a:ext cx="882046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ED7D31"/>
                </a:solidFill>
                <a:cs typeface="+mn-ea"/>
                <a:sym typeface="+mn-lt"/>
              </a:rPr>
              <a:t>重点：链表写入数据、读取数据的技能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31610" y="4654656"/>
            <a:ext cx="8820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dirty="0"/>
              <a:t>能够灵活使用已经学习过的模块，并运用于实际需求当中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0" grpId="0"/>
      <p:bldP spid="41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543124" y="1140492"/>
            <a:ext cx="6975776" cy="2451451"/>
          </a:xfrm>
          <a:prstGeom prst="roundRect">
            <a:avLst>
              <a:gd name="adj" fmla="val 5038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Text Box 9"/>
          <p:cNvSpPr txBox="1"/>
          <p:nvPr/>
        </p:nvSpPr>
        <p:spPr>
          <a:xfrm>
            <a:off x="4819241" y="1365342"/>
            <a:ext cx="414322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本节课用到的角色</a:t>
            </a:r>
          </a:p>
        </p:txBody>
      </p:sp>
      <p:sp>
        <p:nvSpPr>
          <p:cNvPr id="5" name="Text Box 9"/>
          <p:cNvSpPr txBox="1"/>
          <p:nvPr/>
        </p:nvSpPr>
        <p:spPr>
          <a:xfrm>
            <a:off x="4819241" y="4017554"/>
            <a:ext cx="414322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本节课用到的背景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35" y="1444625"/>
            <a:ext cx="4070985" cy="3051175"/>
          </a:xfrm>
          <a:prstGeom prst="rect">
            <a:avLst/>
          </a:prstGeom>
        </p:spPr>
      </p:pic>
      <p:sp>
        <p:nvSpPr>
          <p:cNvPr id="7" name="Text Box 9"/>
          <p:cNvSpPr txBox="1"/>
          <p:nvPr/>
        </p:nvSpPr>
        <p:spPr>
          <a:xfrm>
            <a:off x="741599" y="4867116"/>
            <a:ext cx="2774954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电子点餐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2230" y="4495800"/>
            <a:ext cx="2042795" cy="151828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2230" y="2061845"/>
            <a:ext cx="1390015" cy="123634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2280" y="2061845"/>
            <a:ext cx="1463040" cy="130048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73440" y="2061845"/>
            <a:ext cx="1464945" cy="130683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77145" y="2119630"/>
            <a:ext cx="1263650" cy="11918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543124" y="1140492"/>
            <a:ext cx="6975776" cy="5095208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Text Box 9"/>
          <p:cNvSpPr txBox="1"/>
          <p:nvPr/>
        </p:nvSpPr>
        <p:spPr>
          <a:xfrm>
            <a:off x="4819241" y="1365342"/>
            <a:ext cx="5963058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选择舞台背景及角色</a:t>
            </a:r>
            <a:endParaRPr lang="zh-CN" altLang="zh-CN" sz="2000" dirty="0"/>
          </a:p>
        </p:txBody>
      </p:sp>
      <p:sp>
        <p:nvSpPr>
          <p:cNvPr id="6" name="Text Box 9"/>
          <p:cNvSpPr txBox="1"/>
          <p:nvPr/>
        </p:nvSpPr>
        <p:spPr>
          <a:xfrm>
            <a:off x="4819241" y="2599063"/>
            <a:ext cx="414322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绘制加减按纽</a:t>
            </a:r>
          </a:p>
        </p:txBody>
      </p:sp>
      <p:sp>
        <p:nvSpPr>
          <p:cNvPr id="7" name="Text Box 9"/>
          <p:cNvSpPr txBox="1"/>
          <p:nvPr/>
        </p:nvSpPr>
        <p:spPr>
          <a:xfrm>
            <a:off x="4819240" y="3832784"/>
            <a:ext cx="5963059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制作价格链表及运用</a:t>
            </a:r>
          </a:p>
        </p:txBody>
      </p:sp>
      <p:sp>
        <p:nvSpPr>
          <p:cNvPr id="8" name="Text Box 9"/>
          <p:cNvSpPr txBox="1"/>
          <p:nvPr/>
        </p:nvSpPr>
        <p:spPr>
          <a:xfrm>
            <a:off x="4819240" y="5066506"/>
            <a:ext cx="5461581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使用运算，计算总金额。</a:t>
            </a:r>
            <a:endParaRPr lang="zh-CN" altLang="zh-CN" sz="2000" dirty="0"/>
          </a:p>
        </p:txBody>
      </p:sp>
      <p:sp>
        <p:nvSpPr>
          <p:cNvPr id="9" name="Text Box 9"/>
          <p:cNvSpPr txBox="1"/>
          <p:nvPr/>
        </p:nvSpPr>
        <p:spPr>
          <a:xfrm>
            <a:off x="5047839" y="1904437"/>
            <a:ext cx="6293259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ED7D31"/>
                </a:solidFill>
                <a:cs typeface="+mn-ea"/>
                <a:sym typeface="+mn-lt"/>
              </a:rPr>
              <a:t>几种食物角色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5047840" y="3081477"/>
            <a:ext cx="6293259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ED7D31"/>
                </a:solidFill>
                <a:cs typeface="+mn-ea"/>
                <a:sym typeface="+mn-lt"/>
              </a:rPr>
              <a:t>绘制一个，其它可复制</a:t>
            </a:r>
          </a:p>
        </p:txBody>
      </p:sp>
      <p:sp>
        <p:nvSpPr>
          <p:cNvPr id="11" name="Text Box 9"/>
          <p:cNvSpPr txBox="1"/>
          <p:nvPr/>
        </p:nvSpPr>
        <p:spPr>
          <a:xfrm>
            <a:off x="5047840" y="4365114"/>
            <a:ext cx="647106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ED7D31"/>
                </a:solidFill>
                <a:cs typeface="+mn-ea"/>
                <a:sym typeface="+mn-lt"/>
              </a:rPr>
              <a:t>变量</a:t>
            </a:r>
            <a:r>
              <a:rPr lang="en-US" altLang="zh-CN" sz="2000" b="1" dirty="0">
                <a:solidFill>
                  <a:srgbClr val="ED7D31"/>
                </a:solidFill>
                <a:cs typeface="+mn-ea"/>
                <a:sym typeface="+mn-lt"/>
              </a:rPr>
              <a:t>——</a:t>
            </a:r>
            <a:r>
              <a:rPr lang="zh-CN" altLang="en-US" sz="2000" b="1" dirty="0">
                <a:solidFill>
                  <a:srgbClr val="ED7D31"/>
                </a:solidFill>
                <a:cs typeface="+mn-ea"/>
                <a:sym typeface="+mn-lt"/>
              </a:rPr>
              <a:t>建立列表</a:t>
            </a:r>
          </a:p>
        </p:txBody>
      </p:sp>
      <p:sp>
        <p:nvSpPr>
          <p:cNvPr id="12" name="Text Box 9"/>
          <p:cNvSpPr txBox="1"/>
          <p:nvPr/>
        </p:nvSpPr>
        <p:spPr>
          <a:xfrm>
            <a:off x="5047840" y="5497215"/>
            <a:ext cx="6293259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ED7D31"/>
                </a:solidFill>
                <a:cs typeface="+mn-ea"/>
                <a:sym typeface="+mn-lt"/>
              </a:rPr>
              <a:t>金额</a:t>
            </a:r>
            <a:r>
              <a:rPr lang="en-US" altLang="zh-CN" sz="2000" b="1" dirty="0">
                <a:solidFill>
                  <a:srgbClr val="ED7D31"/>
                </a:solidFill>
                <a:cs typeface="+mn-ea"/>
                <a:sym typeface="+mn-lt"/>
              </a:rPr>
              <a:t>=</a:t>
            </a:r>
            <a:r>
              <a:rPr lang="zh-CN" altLang="en-US" sz="2000" b="1" dirty="0">
                <a:solidFill>
                  <a:srgbClr val="ED7D31"/>
                </a:solidFill>
                <a:cs typeface="+mn-ea"/>
                <a:sym typeface="+mn-lt"/>
              </a:rPr>
              <a:t>单价</a:t>
            </a:r>
            <a:r>
              <a:rPr lang="en-US" altLang="zh-CN" sz="2000" b="1" dirty="0">
                <a:solidFill>
                  <a:srgbClr val="ED7D31"/>
                </a:solidFill>
                <a:cs typeface="+mn-ea"/>
                <a:sym typeface="+mn-lt"/>
              </a:rPr>
              <a:t>*</a:t>
            </a:r>
            <a:r>
              <a:rPr lang="zh-CN" altLang="en-US" sz="2000" b="1" dirty="0">
                <a:solidFill>
                  <a:srgbClr val="ED7D31"/>
                </a:solidFill>
                <a:cs typeface="+mn-ea"/>
                <a:sym typeface="+mn-lt"/>
              </a:rPr>
              <a:t>数量</a:t>
            </a:r>
          </a:p>
        </p:txBody>
      </p:sp>
      <p:sp>
        <p:nvSpPr>
          <p:cNvPr id="13" name="Text Box 9"/>
          <p:cNvSpPr txBox="1"/>
          <p:nvPr/>
        </p:nvSpPr>
        <p:spPr>
          <a:xfrm>
            <a:off x="741599" y="4867116"/>
            <a:ext cx="2774954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电子点餐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35" y="1444625"/>
            <a:ext cx="4070985" cy="3051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/>
          <p:nvPr/>
        </p:nvSpPr>
        <p:spPr>
          <a:xfrm>
            <a:off x="3378310" y="1148504"/>
            <a:ext cx="54353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程序思考</a:t>
            </a:r>
          </a:p>
        </p:txBody>
      </p:sp>
      <p:sp>
        <p:nvSpPr>
          <p:cNvPr id="3" name="Text Box 9"/>
          <p:cNvSpPr txBox="1"/>
          <p:nvPr/>
        </p:nvSpPr>
        <p:spPr>
          <a:xfrm>
            <a:off x="843915" y="1895475"/>
            <a:ext cx="546290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思考：我们需要完成什么样的指令呢？</a:t>
            </a:r>
          </a:p>
        </p:txBody>
      </p:sp>
      <p:sp>
        <p:nvSpPr>
          <p:cNvPr id="4" name="Text Box 9"/>
          <p:cNvSpPr txBox="1"/>
          <p:nvPr/>
        </p:nvSpPr>
        <p:spPr>
          <a:xfrm>
            <a:off x="1067435" y="2799080"/>
            <a:ext cx="546290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、售货员出场及结帐</a:t>
            </a:r>
          </a:p>
        </p:txBody>
      </p:sp>
      <p:sp>
        <p:nvSpPr>
          <p:cNvPr id="5" name="Text Box 9"/>
          <p:cNvSpPr txBox="1"/>
          <p:nvPr/>
        </p:nvSpPr>
        <p:spPr>
          <a:xfrm>
            <a:off x="1071880" y="3969385"/>
            <a:ext cx="665924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、甜点总金额的计算</a:t>
            </a:r>
          </a:p>
        </p:txBody>
      </p:sp>
      <p:sp>
        <p:nvSpPr>
          <p:cNvPr id="6" name="Text Box 9"/>
          <p:cNvSpPr txBox="1"/>
          <p:nvPr/>
        </p:nvSpPr>
        <p:spPr>
          <a:xfrm>
            <a:off x="1071880" y="3371215"/>
            <a:ext cx="1053401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、甜点数量的增加或减少</a:t>
            </a:r>
          </a:p>
        </p:txBody>
      </p:sp>
      <p:sp>
        <p:nvSpPr>
          <p:cNvPr id="8" name="Text Box 9"/>
          <p:cNvSpPr txBox="1"/>
          <p:nvPr/>
        </p:nvSpPr>
        <p:spPr>
          <a:xfrm>
            <a:off x="1504950" y="5518785"/>
            <a:ext cx="799846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cs typeface="+mn-ea"/>
                <a:sym typeface="+mn-lt"/>
              </a:rPr>
              <a:t>当我们把问题罗列出来之后我们就开始一个一个来解决</a:t>
            </a:r>
          </a:p>
        </p:txBody>
      </p:sp>
      <p:sp>
        <p:nvSpPr>
          <p:cNvPr id="7" name="Text Box 9"/>
          <p:cNvSpPr txBox="1"/>
          <p:nvPr/>
        </p:nvSpPr>
        <p:spPr>
          <a:xfrm>
            <a:off x="1071880" y="4581525"/>
            <a:ext cx="665924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4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、变量的设置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517369"/>
            <a:ext cx="3094840" cy="4013850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4224338" y="1149349"/>
            <a:ext cx="7294562" cy="5425621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Text Box 9"/>
          <p:cNvSpPr txBox="1"/>
          <p:nvPr/>
        </p:nvSpPr>
        <p:spPr>
          <a:xfrm>
            <a:off x="970504" y="5510724"/>
            <a:ext cx="229897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你会了吗？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5955" y="1186180"/>
            <a:ext cx="2659380" cy="41897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725" y="5241290"/>
            <a:ext cx="5819775" cy="1333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3185" y="1368425"/>
            <a:ext cx="3676650" cy="31470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087088" y="1103539"/>
            <a:ext cx="7294562" cy="2956832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593749"/>
            <a:ext cx="2870200" cy="3873998"/>
          </a:xfrm>
          <a:prstGeom prst="rect">
            <a:avLst/>
          </a:prstGeom>
        </p:spPr>
      </p:pic>
      <p:sp>
        <p:nvSpPr>
          <p:cNvPr id="4" name="Text Box 9"/>
          <p:cNvSpPr txBox="1"/>
          <p:nvPr/>
        </p:nvSpPr>
        <p:spPr>
          <a:xfrm>
            <a:off x="4622826" y="1393958"/>
            <a:ext cx="6549999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思考如下问题</a:t>
            </a:r>
          </a:p>
        </p:txBody>
      </p:sp>
      <p:sp>
        <p:nvSpPr>
          <p:cNvPr id="15" name="Text Box 9"/>
          <p:cNvSpPr txBox="1"/>
          <p:nvPr/>
        </p:nvSpPr>
        <p:spPr>
          <a:xfrm>
            <a:off x="3052119" y="4773289"/>
            <a:ext cx="3904735" cy="52665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聪明的你试试吧！</a:t>
            </a:r>
          </a:p>
        </p:txBody>
      </p:sp>
      <p:sp>
        <p:nvSpPr>
          <p:cNvPr id="13" name="Text Box 9"/>
          <p:cNvSpPr txBox="1"/>
          <p:nvPr/>
        </p:nvSpPr>
        <p:spPr>
          <a:xfrm>
            <a:off x="4476269" y="2021562"/>
            <a:ext cx="6843111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ED7D31"/>
                </a:solidFill>
                <a:cs typeface="+mn-ea"/>
                <a:sym typeface="+mn-lt"/>
              </a:rPr>
              <a:t>你能不能多增加几种甜点</a:t>
            </a:r>
          </a:p>
        </p:txBody>
      </p:sp>
      <p:sp>
        <p:nvSpPr>
          <p:cNvPr id="7" name="Text Box 9"/>
          <p:cNvSpPr txBox="1"/>
          <p:nvPr/>
        </p:nvSpPr>
        <p:spPr>
          <a:xfrm>
            <a:off x="4476269" y="2998853"/>
            <a:ext cx="6289703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dirty="0"/>
              <a:t>提示：数量</a:t>
            </a:r>
            <a:r>
              <a:rPr lang="en-US" altLang="zh-CN" dirty="0"/>
              <a:t>*</a:t>
            </a:r>
            <a:r>
              <a:rPr lang="zh-CN" altLang="en-US" dirty="0"/>
              <a:t>单价</a:t>
            </a:r>
            <a:endParaRPr lang="zh-CN" altLang="en-US" b="1" dirty="0">
              <a:solidFill>
                <a:srgbClr val="ED7D3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THINKCELLUNDODONOTDELETE" val="0"/>
  <p:tag name="ISLIDE.THEME" val="75e40d2f-30b3-49f7-b9bb-f0631459a692"/>
  <p:tag name="ISLIDE.GUIDESSETTING" val="{&quot;Id&quot;:null,&quot;Name&quot;:&quot;对齐用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1465CF"/>
      </a:accent1>
      <a:accent2>
        <a:srgbClr val="181863"/>
      </a:accent2>
      <a:accent3>
        <a:srgbClr val="9EC300"/>
      </a:accent3>
      <a:accent4>
        <a:srgbClr val="F3AA05"/>
      </a:accent4>
      <a:accent5>
        <a:srgbClr val="FF3C0C"/>
      </a:accent5>
      <a:accent6>
        <a:srgbClr val="9EC300"/>
      </a:accent6>
      <a:hlink>
        <a:srgbClr val="4276AA"/>
      </a:hlink>
      <a:folHlink>
        <a:srgbClr val="BFBFBF"/>
      </a:folHlink>
    </a:clrScheme>
    <a:fontScheme name="ttv1uycp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1465CF"/>
    </a:accent1>
    <a:accent2>
      <a:srgbClr val="181863"/>
    </a:accent2>
    <a:accent3>
      <a:srgbClr val="9EC300"/>
    </a:accent3>
    <a:accent4>
      <a:srgbClr val="F3AA05"/>
    </a:accent4>
    <a:accent5>
      <a:srgbClr val="FF3C0C"/>
    </a:accent5>
    <a:accent6>
      <a:srgbClr val="9EC300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4</TotalTime>
  <Words>210</Words>
  <Application>Microsoft Office PowerPoint</Application>
  <PresentationFormat>宽屏</PresentationFormat>
  <Paragraphs>43</Paragraphs>
  <Slides>8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Microsoft JhengHei</vt:lpstr>
      <vt:lpstr>微软雅黑</vt:lpstr>
      <vt:lpstr>Arial</vt:lpstr>
      <vt:lpstr>Calibri</vt:lpstr>
      <vt:lpstr>主题5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五格教育</Manager>
  <Company>天津五格教育科技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互动硬件编程手柄课件</dc:title>
  <dc:subject>手柄课件</dc:subject>
  <dc:creator>五格殿下</dc:creator>
  <cp:lastModifiedBy>刘 少</cp:lastModifiedBy>
  <cp:revision>657</cp:revision>
  <cp:lastPrinted>2018-10-24T16:00:00Z</cp:lastPrinted>
  <dcterms:created xsi:type="dcterms:W3CDTF">2018-10-24T16:00:00Z</dcterms:created>
  <dcterms:modified xsi:type="dcterms:W3CDTF">2021-08-04T07:31:57Z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KSOProductBuildVer">
    <vt:lpwstr>2052-11.1.0.10000</vt:lpwstr>
  </property>
</Properties>
</file>