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7"/>
  </p:notesMasterIdLst>
  <p:sldIdLst>
    <p:sldId id="256" r:id="rId2"/>
    <p:sldId id="302" r:id="rId3"/>
    <p:sldId id="339" r:id="rId4"/>
    <p:sldId id="385" r:id="rId5"/>
    <p:sldId id="438" r:id="rId6"/>
    <p:sldId id="386" r:id="rId7"/>
    <p:sldId id="414" r:id="rId8"/>
    <p:sldId id="434" r:id="rId9"/>
    <p:sldId id="390" r:id="rId10"/>
    <p:sldId id="435" r:id="rId11"/>
    <p:sldId id="436" r:id="rId12"/>
    <p:sldId id="437" r:id="rId13"/>
    <p:sldId id="391" r:id="rId14"/>
    <p:sldId id="439" r:id="rId15"/>
    <p:sldId id="393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C60"/>
    <a:srgbClr val="ED7D31"/>
    <a:srgbClr val="FFC108"/>
    <a:srgbClr val="EE7D16"/>
    <a:srgbClr val="00B0F0"/>
    <a:srgbClr val="FFC000"/>
    <a:srgbClr val="FFF7EA"/>
    <a:srgbClr val="1465CF"/>
    <a:srgbClr val="1464CE"/>
    <a:srgbClr val="69A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5040" autoAdjust="0"/>
  </p:normalViewPr>
  <p:slideViewPr>
    <p:cSldViewPr snapToGrid="0">
      <p:cViewPr varScale="1">
        <p:scale>
          <a:sx n="82" d="100"/>
          <a:sy n="82" d="100"/>
        </p:scale>
        <p:origin x="787" y="62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pPr/>
              <a:t>2021/8/5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78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206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944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41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85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28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786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84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960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35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151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40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" y="398323"/>
            <a:ext cx="2549540" cy="10191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7779095" y="1254910"/>
            <a:ext cx="3454682" cy="4816135"/>
            <a:chOff x="4082460" y="1337582"/>
            <a:chExt cx="3454682" cy="4816135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6" t="16678" r="5575" b="21920"/>
            <a:stretch>
              <a:fillRect/>
            </a:stretch>
          </p:blipFill>
          <p:spPr>
            <a:xfrm>
              <a:off x="4082460" y="1337582"/>
              <a:ext cx="3454682" cy="421096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4465555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庄老师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175-3137-7641</a:t>
              </a:r>
              <a:endParaRPr lang="zh-CN" altLang="en-US" sz="1800" b="1" dirty="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4241765" y="1254910"/>
            <a:ext cx="3537330" cy="4816135"/>
            <a:chOff x="7537142" y="1337582"/>
            <a:chExt cx="3537330" cy="4816135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73"/>
            <a:stretch>
              <a:fillRect/>
            </a:stretch>
          </p:blipFill>
          <p:spPr>
            <a:xfrm>
              <a:off x="7537142" y="1337582"/>
              <a:ext cx="3537330" cy="432280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 userDrawn="1"/>
          </p:nvSpPr>
          <p:spPr>
            <a:xfrm>
              <a:off x="7873099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史老师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187-2216-0681</a:t>
              </a:r>
              <a:endParaRPr lang="zh-CN" altLang="en-US" sz="1800" b="1" dirty="0"/>
            </a:p>
          </p:txBody>
        </p:sp>
      </p:grpSp>
      <p:sp>
        <p:nvSpPr>
          <p:cNvPr id="9" name="文本框 8"/>
          <p:cNvSpPr txBox="1"/>
          <p:nvPr userDrawn="1"/>
        </p:nvSpPr>
        <p:spPr>
          <a:xfrm>
            <a:off x="568636" y="1028700"/>
            <a:ext cx="29546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商务合作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购买手柄</a:t>
            </a:r>
            <a:endParaRPr lang="en-US" altLang="zh-CN" sz="5400" b="1" dirty="0">
              <a:solidFill>
                <a:srgbClr val="FF0000"/>
              </a:solidFill>
            </a:endParaRPr>
          </a:p>
          <a:p>
            <a:r>
              <a:rPr lang="zh-CN" altLang="en-US" sz="5400" b="1" dirty="0">
                <a:solidFill>
                  <a:srgbClr val="FF0000"/>
                </a:solidFill>
              </a:rPr>
              <a:t>机构开课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请加微信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0370" y="2640323"/>
            <a:ext cx="515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弹力小球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115" y="4579315"/>
            <a:ext cx="1440543" cy="19443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(2)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877472" y="2124691"/>
            <a:ext cx="6172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当小绿旗被是作为每一个脚本开始的指令，每次被点击运行我们编写的程序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41571" y="5066715"/>
            <a:ext cx="3645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在舞台上移动</a:t>
            </a:r>
            <a:r>
              <a:rPr lang="en-US" altLang="zh-CN" sz="1600" dirty="0"/>
              <a:t>10</a:t>
            </a:r>
            <a:r>
              <a:rPr lang="zh-CN" altLang="en-US" sz="1600" dirty="0"/>
              <a:t>步，默认方向：</a:t>
            </a:r>
            <a:r>
              <a:rPr lang="zh-CN" altLang="en-US" sz="1600" b="1" dirty="0">
                <a:solidFill>
                  <a:srgbClr val="ED7D31"/>
                </a:solidFill>
              </a:rPr>
              <a:t>向右</a:t>
            </a:r>
            <a:endParaRPr lang="en-US" altLang="zh-CN" sz="1600" b="1" dirty="0">
              <a:solidFill>
                <a:srgbClr val="ED7D31"/>
              </a:solidFill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354" y="1306978"/>
            <a:ext cx="1279952" cy="76691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305" y="4036667"/>
            <a:ext cx="1477936" cy="81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(3)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(4)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877472" y="2124691"/>
            <a:ext cx="6172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  通过修改参数，可以设置随机效果，让程序富有变化，增加趣味性。在上节课</a:t>
            </a:r>
            <a:r>
              <a:rPr lang="en-US" altLang="zh-CN" sz="1600" dirty="0"/>
              <a:t>《</a:t>
            </a:r>
            <a:r>
              <a:rPr lang="zh-CN" altLang="en-US" sz="1600" dirty="0"/>
              <a:t>抽奖游戏</a:t>
            </a:r>
            <a:r>
              <a:rPr lang="en-US" altLang="zh-CN" sz="1600" dirty="0"/>
              <a:t>》</a:t>
            </a:r>
            <a:r>
              <a:rPr lang="zh-CN" altLang="en-US" sz="1600" dirty="0"/>
              <a:t>一课中用过此指令。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20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150" y="3961608"/>
            <a:ext cx="1715384" cy="118189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877472" y="5245100"/>
            <a:ext cx="6172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重复执行里面的程序，永远不停止。要与重复执行*次区别开。</a:t>
            </a:r>
            <a:endParaRPr lang="zh-CN" altLang="en-US" sz="1600" b="1" dirty="0">
              <a:solidFill>
                <a:srgbClr val="ED7D3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176" y="1479858"/>
            <a:ext cx="2267503" cy="3799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070" y="3961608"/>
            <a:ext cx="1643373" cy="10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9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(3)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(4)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877472" y="2124691"/>
            <a:ext cx="6172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首先从“运动”模块中拖动</a:t>
            </a:r>
            <a:r>
              <a:rPr lang="zh-CN" altLang="en-US" sz="1600" dirty="0">
                <a:solidFill>
                  <a:schemeClr val="accent1"/>
                </a:solidFill>
              </a:rPr>
              <a:t>将</a:t>
            </a:r>
            <a:r>
              <a:rPr lang="en-US" altLang="zh-CN" sz="1600" dirty="0">
                <a:solidFill>
                  <a:schemeClr val="accent1"/>
                </a:solidFill>
              </a:rPr>
              <a:t>X</a:t>
            </a:r>
            <a:r>
              <a:rPr lang="zh-CN" altLang="en-US" sz="1600" dirty="0">
                <a:solidFill>
                  <a:schemeClr val="accent1"/>
                </a:solidFill>
              </a:rPr>
              <a:t>坐设为</a:t>
            </a:r>
            <a:r>
              <a:rPr lang="en-US" altLang="zh-CN" sz="1600" dirty="0">
                <a:solidFill>
                  <a:schemeClr val="accent1"/>
                </a:solidFill>
              </a:rPr>
              <a:t>0</a:t>
            </a:r>
            <a:r>
              <a:rPr lang="zh-CN" altLang="en-US" sz="1600" dirty="0"/>
              <a:t>，然后从“侦测”模块中拖动</a:t>
            </a:r>
            <a:r>
              <a:rPr lang="zh-CN" altLang="en-US" sz="1600" dirty="0">
                <a:solidFill>
                  <a:schemeClr val="accent1"/>
                </a:solidFill>
              </a:rPr>
              <a:t>鼠标的</a:t>
            </a:r>
            <a:r>
              <a:rPr lang="en-US" altLang="zh-CN" sz="1600" dirty="0">
                <a:solidFill>
                  <a:schemeClr val="accent1"/>
                </a:solidFill>
              </a:rPr>
              <a:t>X</a:t>
            </a:r>
            <a:r>
              <a:rPr lang="zh-CN" altLang="en-US" sz="1600" dirty="0">
                <a:solidFill>
                  <a:schemeClr val="accent1"/>
                </a:solidFill>
              </a:rPr>
              <a:t>坐标</a:t>
            </a:r>
            <a:r>
              <a:rPr lang="zh-CN" altLang="en-US" sz="1600" dirty="0"/>
              <a:t>到数字</a:t>
            </a:r>
            <a:r>
              <a:rPr lang="en-US" altLang="zh-CN" sz="1600" dirty="0"/>
              <a:t>0</a:t>
            </a:r>
            <a:r>
              <a:rPr lang="zh-CN" altLang="en-US" sz="1600" dirty="0"/>
              <a:t>上。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20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77472" y="5295900"/>
            <a:ext cx="6172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“变量”模块今天初次接触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472" y="1402617"/>
            <a:ext cx="1980528" cy="5658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753" y="3860800"/>
            <a:ext cx="1714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2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087088" y="1103539"/>
            <a:ext cx="7294562" cy="2956832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622826" y="1393958"/>
            <a:ext cx="6549999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思考如下问题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3052119" y="4773289"/>
            <a:ext cx="3904735" cy="52665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聪明的你试试吧！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4329714" y="2021562"/>
            <a:ext cx="684311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如何修改脚本可适当增加游戏难度？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329714" y="2581955"/>
            <a:ext cx="684311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提示：加快速度，增加球的个数（速度变量，克隆）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63608E9-0F40-4190-BC93-4BFBE0D104C7}"/>
              </a:ext>
            </a:extLst>
          </p:cNvPr>
          <p:cNvSpPr txBox="1"/>
          <p:nvPr/>
        </p:nvSpPr>
        <p:spPr>
          <a:xfrm>
            <a:off x="1718986" y="1932156"/>
            <a:ext cx="8610002" cy="3165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/>
              <a:t>课后练习</a:t>
            </a:r>
            <a:endParaRPr lang="en-US" altLang="zh-CN" sz="40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1</a:t>
            </a:r>
            <a:r>
              <a:rPr lang="zh-CN" altLang="en-US" sz="2400" dirty="0"/>
              <a:t>，完成基础碰碰球游戏。。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，试着添加砖块</a:t>
            </a:r>
            <a:r>
              <a:rPr lang="en-US" altLang="zh-CN" sz="2400" dirty="0"/>
              <a:t>Button3,</a:t>
            </a:r>
            <a:r>
              <a:rPr lang="zh-CN" altLang="en-US" sz="2400" dirty="0"/>
              <a:t>使小球打到砖块，砖块消失并且加分。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3</a:t>
            </a:r>
            <a:r>
              <a:rPr lang="zh-CN" altLang="en-US" sz="2400" dirty="0"/>
              <a:t>，克隆砖块，使每次砖块消失后都会出现新的砖块。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（根据自己的情况尽量完成）</a:t>
            </a:r>
          </a:p>
        </p:txBody>
      </p:sp>
    </p:spTree>
    <p:extLst>
      <p:ext uri="{BB962C8B-B14F-4D97-AF65-F5344CB8AC3E}">
        <p14:creationId xmlns:p14="http://schemas.microsoft.com/office/powerpoint/2010/main" val="879613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20" name="同心圆 19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531610" y="1683717"/>
            <a:ext cx="8485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小球通过撞击弹板获取分数，当小球碰到底部游戏结束。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29" name="同心圆 28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33" name="同心圆 32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空心弧 33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37" name="同心圆 36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空心弧 37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531610" y="2643704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ym typeface="+mn-lt"/>
              </a:rPr>
              <a:t>巩固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遇到边缘就反弹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重复执行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”等脚本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531610" y="3608453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”变量””如果</a:t>
            </a:r>
            <a:r>
              <a:rPr lang="en-US" altLang="zh-CN" sz="2000" b="1" dirty="0">
                <a:solidFill>
                  <a:srgbClr val="F5821F"/>
                </a:solidFill>
                <a:cs typeface="+mn-ea"/>
                <a:sym typeface="+mn-lt"/>
              </a:rPr>
              <a:t>….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那么“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等脚本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531610" y="4573201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850391" y="3934541"/>
            <a:ext cx="1901953" cy="477961"/>
            <a:chOff x="850391" y="3836346"/>
            <a:chExt cx="1901953" cy="477961"/>
          </a:xfrm>
        </p:grpSpPr>
        <p:grpSp>
          <p:nvGrpSpPr>
            <p:cNvPr id="46" name="组合 45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1" name="组合 50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4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5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0397" y="5313065"/>
            <a:ext cx="3023235" cy="500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8576" y="1890626"/>
            <a:ext cx="1926738" cy="7347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889" y="1772981"/>
            <a:ext cx="1727694" cy="11792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6663" y="3897392"/>
            <a:ext cx="1515352" cy="7717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8146" y="3787666"/>
            <a:ext cx="1790478" cy="9911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本节课用到的背景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49667" y="4259549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碰碰球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85" y="1990302"/>
            <a:ext cx="1250963" cy="12342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660" y="2000727"/>
            <a:ext cx="1287435" cy="12238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66" y="1383075"/>
            <a:ext cx="3500408" cy="26344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85" y="4458939"/>
            <a:ext cx="2296127" cy="17281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/>
          <p:nvPr/>
        </p:nvSpPr>
        <p:spPr>
          <a:xfrm>
            <a:off x="3369987" y="5312250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碰碰球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708" y="1202743"/>
            <a:ext cx="4949913" cy="3725406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251622" y="2271961"/>
            <a:ext cx="25702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9"/>
          <p:cNvSpPr txBox="1"/>
          <p:nvPr/>
        </p:nvSpPr>
        <p:spPr>
          <a:xfrm>
            <a:off x="7727068" y="2017866"/>
            <a:ext cx="36553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游戏开始时，小球从这里开始以随机角度向下移动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669" y="3447161"/>
            <a:ext cx="619125" cy="552450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 flipH="1">
            <a:off x="2583708" y="2371809"/>
            <a:ext cx="2173756" cy="59477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 flipV="1">
            <a:off x="2599298" y="2968884"/>
            <a:ext cx="601102" cy="57750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3625381" y="3154091"/>
            <a:ext cx="1335362" cy="58614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073" y="2993939"/>
            <a:ext cx="619125" cy="552450"/>
          </a:xfrm>
          <a:prstGeom prst="rect">
            <a:avLst/>
          </a:prstGeom>
        </p:spPr>
      </p:pic>
      <p:cxnSp>
        <p:nvCxnSpPr>
          <p:cNvPr id="30" name="直接箭头连接符 29"/>
          <p:cNvCxnSpPr/>
          <p:nvPr/>
        </p:nvCxnSpPr>
        <p:spPr>
          <a:xfrm flipV="1">
            <a:off x="3818828" y="3262675"/>
            <a:ext cx="566107" cy="283714"/>
          </a:xfrm>
          <a:prstGeom prst="straightConnector1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9"/>
          <p:cNvSpPr txBox="1"/>
          <p:nvPr/>
        </p:nvSpPr>
        <p:spPr>
          <a:xfrm>
            <a:off x="8103333" y="2758201"/>
            <a:ext cx="365532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小球击中反弹板时，反弹板以随机角度将其向上弹起。</a:t>
            </a: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3472361" y="2894711"/>
            <a:ext cx="1285103" cy="628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734635" y="2900903"/>
            <a:ext cx="3368698" cy="23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3624510" y="4212548"/>
            <a:ext cx="4477952" cy="11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9"/>
          <p:cNvSpPr txBox="1"/>
          <p:nvPr/>
        </p:nvSpPr>
        <p:spPr>
          <a:xfrm>
            <a:off x="8102462" y="3913090"/>
            <a:ext cx="365532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使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用鼠标移动反弹板，它只能在水平方向移动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5251622" y="4807958"/>
            <a:ext cx="2718486" cy="19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9"/>
          <p:cNvSpPr txBox="1"/>
          <p:nvPr/>
        </p:nvSpPr>
        <p:spPr>
          <a:xfrm>
            <a:off x="7970108" y="4622901"/>
            <a:ext cx="365532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果小球碰到舞台的底部红色区域，游戏结束。</a:t>
            </a:r>
          </a:p>
        </p:txBody>
      </p:sp>
    </p:spTree>
    <p:extLst>
      <p:ext uri="{BB962C8B-B14F-4D97-AF65-F5344CB8AC3E}">
        <p14:creationId xmlns:p14="http://schemas.microsoft.com/office/powerpoint/2010/main" val="1363717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596305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反弹板为什么只在底部水平运动？</a:t>
            </a:r>
          </a:p>
          <a:p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4819241" y="2599063"/>
            <a:ext cx="414322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小球为什么会动？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小球如何做到反弹？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4819240" y="5066506"/>
            <a:ext cx="546158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小球碰到底部红色区域使游戏结束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5047839" y="1904437"/>
            <a:ext cx="629325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设置水平固定位置</a:t>
            </a:r>
          </a:p>
          <a:p>
            <a:endParaRPr lang="zh-CN" altLang="en-US" sz="20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ED7D31"/>
                </a:solidFill>
                <a:cs typeface="+mn-ea"/>
                <a:sym typeface="+mn-lt"/>
              </a:rPr>
              <a:t>执行循环运动</a:t>
            </a:r>
            <a:endParaRPr lang="zh-CN" altLang="en-US" sz="20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5047840" y="4365114"/>
            <a:ext cx="64710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小球面向随机方向运动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5047840" y="5497215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以指针碰到某一颜色为信号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599212" y="4365114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碰碰球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37" y="1680603"/>
            <a:ext cx="3500408" cy="2634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573" y="2335443"/>
            <a:ext cx="730885" cy="2066156"/>
          </a:xfrm>
          <a:prstGeom prst="rect">
            <a:avLst/>
          </a:prstGeom>
        </p:spPr>
      </p:pic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选择舞台背景及角色</a:t>
            </a:r>
          </a:p>
        </p:txBody>
      </p:sp>
      <p:sp>
        <p:nvSpPr>
          <p:cNvPr id="7" name="右箭头 6"/>
          <p:cNvSpPr/>
          <p:nvPr/>
        </p:nvSpPr>
        <p:spPr>
          <a:xfrm>
            <a:off x="3642677" y="4007155"/>
            <a:ext cx="276225" cy="20448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88484" y="4021675"/>
            <a:ext cx="393065" cy="37992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363" y="2335443"/>
            <a:ext cx="3809664" cy="286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程序思考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843915" y="1895475"/>
            <a:ext cx="54629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思考：我们需要完成什么样的指令呢？</a:t>
            </a:r>
          </a:p>
        </p:txBody>
      </p:sp>
      <p:sp>
        <p:nvSpPr>
          <p:cNvPr id="4" name="Text Box 9"/>
          <p:cNvSpPr txBox="1"/>
          <p:nvPr/>
        </p:nvSpPr>
        <p:spPr>
          <a:xfrm>
            <a:off x="1067435" y="2799080"/>
            <a:ext cx="54629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、如何让小球动起来？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1071880" y="4846320"/>
            <a:ext cx="66592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、当碰到底部颜色区域，如何结束游戏？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1067435" y="3743325"/>
            <a:ext cx="105340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、小球碰到反弹板反弹回去？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1504950" y="5518785"/>
            <a:ext cx="79984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当我们把问题罗列出来之后我们就开始一个一个来解决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49349"/>
            <a:ext cx="7294562" cy="5425621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970504" y="551072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你会了吗？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583" y="1303023"/>
            <a:ext cx="3067050" cy="48958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对齐用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tv1uycp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465CF"/>
    </a:accent1>
    <a:accent2>
      <a:srgbClr val="181863"/>
    </a:accent2>
    <a:accent3>
      <a:srgbClr val="9EC300"/>
    </a:accent3>
    <a:accent4>
      <a:srgbClr val="F3AA05"/>
    </a:accent4>
    <a:accent5>
      <a:srgbClr val="FF3C0C"/>
    </a:accent5>
    <a:accent6>
      <a:srgbClr val="9EC30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1101</TotalTime>
  <Words>514</Words>
  <Application>Microsoft Office PowerPoint</Application>
  <PresentationFormat>宽屏</PresentationFormat>
  <Paragraphs>74</Paragraphs>
  <Slides>15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Microsoft JhengHei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563</cp:revision>
  <cp:lastPrinted>2018-10-24T16:00:00Z</cp:lastPrinted>
  <dcterms:created xsi:type="dcterms:W3CDTF">2018-10-24T16:00:00Z</dcterms:created>
  <dcterms:modified xsi:type="dcterms:W3CDTF">2021-08-05T03:25:09Z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2052-11.1.0.8612</vt:lpwstr>
  </property>
</Properties>
</file>