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2"/>
  </p:notesMasterIdLst>
  <p:sldIdLst>
    <p:sldId id="256" r:id="rId2"/>
    <p:sldId id="307" r:id="rId3"/>
    <p:sldId id="302" r:id="rId4"/>
    <p:sldId id="339" r:id="rId5"/>
    <p:sldId id="385" r:id="rId6"/>
    <p:sldId id="386" r:id="rId7"/>
    <p:sldId id="414" r:id="rId8"/>
    <p:sldId id="426" r:id="rId9"/>
    <p:sldId id="416" r:id="rId10"/>
    <p:sldId id="415" r:id="rId11"/>
    <p:sldId id="417" r:id="rId12"/>
    <p:sldId id="418" r:id="rId13"/>
    <p:sldId id="419" r:id="rId14"/>
    <p:sldId id="422" r:id="rId15"/>
    <p:sldId id="389" r:id="rId16"/>
    <p:sldId id="390" r:id="rId17"/>
    <p:sldId id="391" r:id="rId18"/>
    <p:sldId id="392" r:id="rId19"/>
    <p:sldId id="427" r:id="rId20"/>
    <p:sldId id="393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>
          <p15:clr>
            <a:srgbClr val="A4A3A4"/>
          </p15:clr>
        </p15:guide>
        <p15:guide id="2" pos="325">
          <p15:clr>
            <a:srgbClr val="A4A3A4"/>
          </p15:clr>
        </p15:guide>
        <p15:guide id="3" pos="416">
          <p15:clr>
            <a:srgbClr val="A4A3A4"/>
          </p15:clr>
        </p15:guide>
        <p15:guide id="4" orient="horz" pos="648">
          <p15:clr>
            <a:srgbClr val="A4A3A4"/>
          </p15:clr>
        </p15:guide>
        <p15:guide id="5" orient="horz" pos="712">
          <p15:clr>
            <a:srgbClr val="A4A3A4"/>
          </p15:clr>
        </p15:guide>
        <p15:guide id="6" orient="horz" pos="39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EE7D16"/>
    <a:srgbClr val="00B0F0"/>
    <a:srgbClr val="FFC000"/>
    <a:srgbClr val="FFC108"/>
    <a:srgbClr val="FFF7EA"/>
    <a:srgbClr val="1465CF"/>
    <a:srgbClr val="1464CE"/>
    <a:srgbClr val="69A3F1"/>
    <a:srgbClr val="AF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3500" autoAdjust="0"/>
  </p:normalViewPr>
  <p:slideViewPr>
    <p:cSldViewPr snapToGrid="0">
      <p:cViewPr varScale="1">
        <p:scale>
          <a:sx n="92" d="100"/>
          <a:sy n="92" d="100"/>
        </p:scale>
        <p:origin x="403" y="77"/>
      </p:cViewPr>
      <p:guideLst>
        <p:guide orient="horz" pos="2319"/>
        <p:guide pos="325"/>
        <p:guide pos="416"/>
        <p:guide orient="horz" pos="648"/>
        <p:guide orient="horz" pos="712"/>
        <p:guide orient="horz" pos="392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8" y="324564"/>
            <a:ext cx="1845834" cy="593044"/>
          </a:xfrm>
          <a:prstGeom prst="rect">
            <a:avLst/>
          </a:pr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7779095" y="1254910"/>
            <a:ext cx="3454682" cy="4816135"/>
            <a:chOff x="4082460" y="1337582"/>
            <a:chExt cx="3454682" cy="4816135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6" t="16678" r="5575" b="21920"/>
            <a:stretch>
              <a:fillRect/>
            </a:stretch>
          </p:blipFill>
          <p:spPr>
            <a:xfrm>
              <a:off x="4082460" y="1337582"/>
              <a:ext cx="3454682" cy="421096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 userDrawn="1"/>
          </p:nvSpPr>
          <p:spPr>
            <a:xfrm>
              <a:off x="4465555" y="5507386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/>
                <a:t>庄老师</a:t>
              </a:r>
              <a:endParaRPr lang="en-US" altLang="zh-CN" sz="1800" b="1" dirty="0"/>
            </a:p>
            <a:p>
              <a:r>
                <a:rPr lang="zh-CN" altLang="en-US" sz="1800" b="1" dirty="0"/>
                <a:t>电话：</a:t>
              </a:r>
              <a:r>
                <a:rPr lang="en-US" altLang="zh-CN" sz="1800" b="1" dirty="0"/>
                <a:t>175-3137-7641</a:t>
              </a:r>
              <a:endParaRPr lang="zh-CN" altLang="en-US" sz="1800" b="1" dirty="0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4241765" y="1254910"/>
            <a:ext cx="3537330" cy="4816135"/>
            <a:chOff x="7537142" y="1337582"/>
            <a:chExt cx="3537330" cy="4816135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73"/>
            <a:stretch>
              <a:fillRect/>
            </a:stretch>
          </p:blipFill>
          <p:spPr>
            <a:xfrm>
              <a:off x="7537142" y="1337582"/>
              <a:ext cx="3537330" cy="4322803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 userDrawn="1"/>
          </p:nvSpPr>
          <p:spPr>
            <a:xfrm>
              <a:off x="7873099" y="5507386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/>
                <a:t>史老师</a:t>
              </a:r>
              <a:endParaRPr lang="en-US" altLang="zh-CN" sz="1800" b="1" dirty="0"/>
            </a:p>
            <a:p>
              <a:r>
                <a:rPr lang="zh-CN" altLang="en-US" sz="1800" b="1" dirty="0"/>
                <a:t>电话：</a:t>
              </a:r>
              <a:r>
                <a:rPr lang="en-US" altLang="zh-CN" sz="1800" b="1" dirty="0"/>
                <a:t>187-2216-0681</a:t>
              </a:r>
              <a:endParaRPr lang="zh-CN" altLang="en-US" sz="1800" b="1" dirty="0"/>
            </a:p>
          </p:txBody>
        </p:sp>
      </p:grpSp>
      <p:sp>
        <p:nvSpPr>
          <p:cNvPr id="9" name="文本框 8"/>
          <p:cNvSpPr txBox="1"/>
          <p:nvPr userDrawn="1"/>
        </p:nvSpPr>
        <p:spPr>
          <a:xfrm>
            <a:off x="568636" y="1028700"/>
            <a:ext cx="295465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</a:rPr>
              <a:t>商务合作</a:t>
            </a:r>
            <a:br>
              <a:rPr lang="en-US" altLang="zh-CN" sz="5400" b="1" dirty="0">
                <a:solidFill>
                  <a:srgbClr val="FF0000"/>
                </a:solidFill>
              </a:rPr>
            </a:br>
            <a:r>
              <a:rPr lang="zh-CN" altLang="en-US" sz="5400" b="1" dirty="0">
                <a:solidFill>
                  <a:srgbClr val="FF0000"/>
                </a:solidFill>
              </a:rPr>
              <a:t>购买手柄</a:t>
            </a:r>
            <a:endParaRPr lang="en-US" altLang="zh-CN" sz="5400" b="1" dirty="0">
              <a:solidFill>
                <a:srgbClr val="FF0000"/>
              </a:solidFill>
            </a:endParaRPr>
          </a:p>
          <a:p>
            <a:r>
              <a:rPr lang="zh-CN" altLang="en-US" sz="5400" b="1" dirty="0">
                <a:solidFill>
                  <a:srgbClr val="FF0000"/>
                </a:solidFill>
              </a:rPr>
              <a:t>机构开课</a:t>
            </a:r>
            <a:br>
              <a:rPr lang="en-US" altLang="zh-CN" sz="5400" b="1" dirty="0">
                <a:solidFill>
                  <a:srgbClr val="FF0000"/>
                </a:solidFill>
              </a:rPr>
            </a:br>
            <a:r>
              <a:rPr lang="zh-CN" altLang="en-US" sz="5400" b="1" dirty="0">
                <a:solidFill>
                  <a:srgbClr val="FF0000"/>
                </a:solidFill>
              </a:rPr>
              <a:t>请加微信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5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课后作业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image" Target="../media/image30.GIF"/><Relationship Id="rId7" Type="http://schemas.microsoft.com/office/2007/relationships/hdphoto" Target="../media/hdphoto3.wdp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5500" y="2462480"/>
            <a:ext cx="51562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第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4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课</a:t>
            </a:r>
          </a:p>
          <a:p>
            <a:b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</a:b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甲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虫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快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跑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0" y="272373"/>
            <a:ext cx="2194750" cy="960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马路的程序</a:t>
            </a:r>
          </a:p>
        </p:txBody>
      </p:sp>
      <p:sp>
        <p:nvSpPr>
          <p:cNvPr id="4" name="Text Box 9"/>
          <p:cNvSpPr txBox="1"/>
          <p:nvPr/>
        </p:nvSpPr>
        <p:spPr>
          <a:xfrm>
            <a:off x="844199" y="1895478"/>
            <a:ext cx="300097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编写马路的程序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916000" y="5256745"/>
            <a:ext cx="4096482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马路在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x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轴方向也是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-100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到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100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之间移动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6683487" y="5256745"/>
            <a:ext cx="37440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y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轴上不断向下，形成闭合的马路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9016" y="2885374"/>
            <a:ext cx="3870449" cy="2107078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5357446" y="2295588"/>
            <a:ext cx="0" cy="3629313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8047" y="1934381"/>
            <a:ext cx="5214937" cy="3322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甲壳虫的程序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844198" y="1895478"/>
            <a:ext cx="4718402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用手柄控制甲壳虫运动</a:t>
            </a:r>
          </a:p>
        </p:txBody>
      </p:sp>
      <p:sp>
        <p:nvSpPr>
          <p:cNvPr id="9" name="Text Box 9"/>
          <p:cNvSpPr txBox="1"/>
          <p:nvPr/>
        </p:nvSpPr>
        <p:spPr>
          <a:xfrm>
            <a:off x="7069577" y="5642826"/>
            <a:ext cx="355376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让甲壳虫移到最前面，并面向车道分界线，同时切换造型，达到向前走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864" y="2363985"/>
            <a:ext cx="2825785" cy="351478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0807" y="2000250"/>
            <a:ext cx="2225671" cy="3590925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1568659" y="5861571"/>
            <a:ext cx="286999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左右键控制甲壳虫的左右移动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700346" y="2295588"/>
            <a:ext cx="0" cy="3629313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/>
          <p:nvPr/>
        </p:nvSpPr>
        <p:spPr>
          <a:xfrm>
            <a:off x="844198" y="1895478"/>
            <a:ext cx="420844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甲壳虫加分，减分程序编程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923484" y="5839760"/>
            <a:ext cx="4208448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建立得分变量，在马路上安全行驶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1s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加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 Box 9"/>
          <p:cNvSpPr txBox="1"/>
          <p:nvPr/>
        </p:nvSpPr>
        <p:spPr>
          <a:xfrm>
            <a:off x="6569564" y="5796897"/>
            <a:ext cx="405109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甲壳虫碰到马路边后，直接减掉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甲壳虫的程序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2400" y="2295588"/>
            <a:ext cx="2971819" cy="36099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9564" y="2295588"/>
            <a:ext cx="3272230" cy="3490849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>
            <a:off x="5709871" y="2295588"/>
            <a:ext cx="0" cy="3629313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树的程序</a:t>
            </a:r>
          </a:p>
        </p:txBody>
      </p:sp>
      <p:sp>
        <p:nvSpPr>
          <p:cNvPr id="3" name="Text Box 9"/>
          <p:cNvSpPr txBox="1"/>
          <p:nvPr/>
        </p:nvSpPr>
        <p:spPr>
          <a:xfrm>
            <a:off x="844198" y="1895478"/>
            <a:ext cx="420844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树运动的程序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1721" y="2775850"/>
            <a:ext cx="3590925" cy="2400300"/>
          </a:xfrm>
          <a:prstGeom prst="rect">
            <a:avLst/>
          </a:prstGeom>
        </p:spPr>
      </p:pic>
      <p:sp>
        <p:nvSpPr>
          <p:cNvPr id="15" name="Text Box 9"/>
          <p:cNvSpPr txBox="1"/>
          <p:nvPr/>
        </p:nvSpPr>
        <p:spPr>
          <a:xfrm>
            <a:off x="1666287" y="5396146"/>
            <a:ext cx="318179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让左侧树在左右两个点滑行移动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右侧树也是这样移动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2295588"/>
            <a:ext cx="4481512" cy="2880562"/>
          </a:xfrm>
          <a:prstGeom prst="rect">
            <a:avLst/>
          </a:prstGeom>
        </p:spPr>
      </p:pic>
      <p:sp>
        <p:nvSpPr>
          <p:cNvPr id="17" name="Text Box 9"/>
          <p:cNvSpPr txBox="1"/>
          <p:nvPr/>
        </p:nvSpPr>
        <p:spPr>
          <a:xfrm>
            <a:off x="6318074" y="5396147"/>
            <a:ext cx="403736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同时每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1s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克隆一次，克隆体开始在竖直方向向下走，实现树木运动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576521" y="2295588"/>
            <a:ext cx="0" cy="3629313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 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挑选背景音乐</a:t>
            </a:r>
          </a:p>
        </p:txBody>
      </p:sp>
      <p:sp>
        <p:nvSpPr>
          <p:cNvPr id="4" name="Text Box 9"/>
          <p:cNvSpPr txBox="1"/>
          <p:nvPr/>
        </p:nvSpPr>
        <p:spPr>
          <a:xfrm>
            <a:off x="844198" y="1895478"/>
            <a:ext cx="420844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挑选有趣的背景音乐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6467475" y="3700610"/>
            <a:ext cx="309602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背景音乐，可以根据自己喜好自行选择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3474" y="2712895"/>
            <a:ext cx="4333875" cy="2560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581"/>
          <a:stretch>
            <a:fillRect/>
          </a:stretch>
        </p:blipFill>
        <p:spPr>
          <a:xfrm>
            <a:off x="688770" y="1028700"/>
            <a:ext cx="2776616" cy="4541490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464969" y="1424762"/>
            <a:ext cx="705393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：明明给把车道分界线克隆的程序，写成下边的样子会出现什么问题？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464969" y="5179993"/>
            <a:ext cx="684311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车道分界线变成实线，没有了间断的效果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1456263" y="5549325"/>
            <a:ext cx="1241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＆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49080" y="2071093"/>
            <a:ext cx="2571019" cy="2871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24338" y="1130300"/>
            <a:ext cx="7294562" cy="479425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80220" y="145970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(1)</a:t>
            </a:r>
            <a:endParaRPr lang="zh-CN" altLang="en-US" sz="2000" b="1" dirty="0"/>
          </a:p>
        </p:txBody>
      </p:sp>
      <p:sp>
        <p:nvSpPr>
          <p:cNvPr id="7" name="矩形 6"/>
          <p:cNvSpPr/>
          <p:nvPr/>
        </p:nvSpPr>
        <p:spPr>
          <a:xfrm>
            <a:off x="5028014" y="5192665"/>
            <a:ext cx="6172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掌握克隆体从舞台顶端，不断下落，当落到舞台下边缘时消失。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130300"/>
            <a:ext cx="3762375" cy="4010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224338" y="1169196"/>
            <a:ext cx="8291512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明明对甲壳虫侦测的脚本简化成了下边的样子，对程序甲壳虫产生什么影响？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747351" y="2440399"/>
            <a:ext cx="1648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ED7D31"/>
                </a:solidFill>
              </a:rPr>
              <a:t>A</a:t>
            </a:r>
            <a:r>
              <a:rPr lang="zh-CN" altLang="en-US" sz="2000" dirty="0">
                <a:solidFill>
                  <a:srgbClr val="ED7D31"/>
                </a:solidFill>
              </a:rPr>
              <a:t>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没有影响</a:t>
            </a:r>
          </a:p>
        </p:txBody>
      </p:sp>
      <p:sp>
        <p:nvSpPr>
          <p:cNvPr id="15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6046" y="1452890"/>
            <a:ext cx="2757229" cy="478281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714465" y="3249958"/>
            <a:ext cx="3166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000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甲壳虫不能检测到马路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747351" y="4068856"/>
            <a:ext cx="3177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000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甲壳虫不能检测到路边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747351" y="4759861"/>
            <a:ext cx="3533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000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甲壳虫检测路面或者路边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会有延时，不能实时检测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736285" y="2078581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答案：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736285" y="2783256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5539740" y="2783256"/>
            <a:ext cx="53187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甲壳虫在检测到路面后，里边有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1s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延时，碰到路边有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0.5s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延时，因此在两者之间切换时会有延时，不能实时检测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07335" y="194672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D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72437" y="2107135"/>
            <a:ext cx="74471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    1</a:t>
            </a:r>
            <a:r>
              <a:rPr lang="zh-CN" altLang="en-US" sz="2400" dirty="0"/>
              <a:t>、完善游戏，添加紧张刺激的背景音乐。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   2</a:t>
            </a:r>
            <a:r>
              <a:rPr lang="zh-CN" altLang="en-US" sz="2400" dirty="0"/>
              <a:t>、甲虫如果一直在公路上移动，试着能不能让它加速，碰到沙漠在减速。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   3</a:t>
            </a:r>
            <a:r>
              <a:rPr lang="zh-CN" altLang="en-US" sz="2400" dirty="0"/>
              <a:t>、试着添加一些道具，可以改变外形等等。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57" y="1019004"/>
            <a:ext cx="5191295" cy="519129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303239" y="1466439"/>
            <a:ext cx="4176780" cy="757064"/>
            <a:chOff x="5248038" y="1233537"/>
            <a:chExt cx="2780916" cy="504056"/>
          </a:xfrm>
        </p:grpSpPr>
        <p:sp>
          <p:nvSpPr>
            <p:cNvPr id="8" name="矩形 7"/>
            <p:cNvSpPr/>
            <p:nvPr/>
          </p:nvSpPr>
          <p:spPr>
            <a:xfrm>
              <a:off x="5248038" y="1233537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540455" y="1285510"/>
              <a:ext cx="1336371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学习目标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303239" y="4466293"/>
            <a:ext cx="4176780" cy="757064"/>
            <a:chOff x="5248038" y="3230851"/>
            <a:chExt cx="2780916" cy="504056"/>
          </a:xfrm>
        </p:grpSpPr>
        <p:sp>
          <p:nvSpPr>
            <p:cNvPr id="11" name="矩形 10"/>
            <p:cNvSpPr/>
            <p:nvPr/>
          </p:nvSpPr>
          <p:spPr>
            <a:xfrm>
              <a:off x="5248038" y="3230851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540455" y="3282823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巩固与扩展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303239" y="2466390"/>
            <a:ext cx="4176780" cy="757064"/>
            <a:chOff x="5248038" y="1899308"/>
            <a:chExt cx="2780916" cy="504056"/>
          </a:xfrm>
        </p:grpSpPr>
        <p:sp>
          <p:nvSpPr>
            <p:cNvPr id="14" name="矩形 13"/>
            <p:cNvSpPr/>
            <p:nvPr/>
          </p:nvSpPr>
          <p:spPr>
            <a:xfrm>
              <a:off x="5248038" y="1899308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540455" y="1951280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项目讨论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303239" y="3466340"/>
            <a:ext cx="4176780" cy="757064"/>
            <a:chOff x="5248038" y="2565079"/>
            <a:chExt cx="2780916" cy="504056"/>
          </a:xfrm>
        </p:grpSpPr>
        <p:sp>
          <p:nvSpPr>
            <p:cNvPr id="17" name="矩形 16"/>
            <p:cNvSpPr/>
            <p:nvPr/>
          </p:nvSpPr>
          <p:spPr>
            <a:xfrm>
              <a:off x="5248038" y="2565079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540455" y="2617051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逻辑编程</a:t>
              </a:r>
            </a:p>
          </p:txBody>
        </p:sp>
      </p:grpSp>
      <p:sp>
        <p:nvSpPr>
          <p:cNvPr id="20" name="同心圆 19"/>
          <p:cNvSpPr/>
          <p:nvPr/>
        </p:nvSpPr>
        <p:spPr>
          <a:xfrm>
            <a:off x="6301261" y="1452133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1" name="空心弧 20"/>
          <p:cNvSpPr/>
          <p:nvPr/>
        </p:nvSpPr>
        <p:spPr>
          <a:xfrm>
            <a:off x="6301261" y="1452133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08168" y="1609897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</a:t>
            </a:r>
            <a:endParaRPr lang="zh-CN" altLang="en-US" sz="2800" dirty="0">
              <a:latin typeface="Adobe Gothic Std B" panose="020B0800000000000000" pitchFamily="34" charset="-128"/>
            </a:endParaRPr>
          </a:p>
        </p:txBody>
      </p:sp>
      <p:sp>
        <p:nvSpPr>
          <p:cNvPr id="24" name="同心圆 23"/>
          <p:cNvSpPr/>
          <p:nvPr/>
        </p:nvSpPr>
        <p:spPr>
          <a:xfrm>
            <a:off x="6313179" y="2452084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5" name="空心弧 24"/>
          <p:cNvSpPr/>
          <p:nvPr/>
        </p:nvSpPr>
        <p:spPr>
          <a:xfrm>
            <a:off x="6313179" y="2452084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07386" y="2609848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</a:t>
            </a:r>
            <a:endParaRPr lang="zh-CN" altLang="en-US" sz="2800" dirty="0">
              <a:latin typeface="Adobe Gothic Std B" panose="020B0800000000000000" pitchFamily="34" charset="-128"/>
            </a:endParaRPr>
          </a:p>
        </p:txBody>
      </p:sp>
      <p:sp>
        <p:nvSpPr>
          <p:cNvPr id="28" name="同心圆 27"/>
          <p:cNvSpPr/>
          <p:nvPr/>
        </p:nvSpPr>
        <p:spPr>
          <a:xfrm>
            <a:off x="6313179" y="3452034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9" name="空心弧 28"/>
          <p:cNvSpPr/>
          <p:nvPr/>
        </p:nvSpPr>
        <p:spPr>
          <a:xfrm>
            <a:off x="6313179" y="3452034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507386" y="3609798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</a:t>
            </a:r>
            <a:endParaRPr lang="zh-CN" altLang="en-US" sz="2800" dirty="0">
              <a:latin typeface="Adobe Gothic Std B" panose="020B0800000000000000" pitchFamily="34" charset="-128"/>
            </a:endParaRPr>
          </a:p>
        </p:txBody>
      </p:sp>
      <p:sp>
        <p:nvSpPr>
          <p:cNvPr id="32" name="同心圆 31"/>
          <p:cNvSpPr/>
          <p:nvPr/>
        </p:nvSpPr>
        <p:spPr>
          <a:xfrm>
            <a:off x="6313179" y="4451985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3" name="空心弧 32"/>
          <p:cNvSpPr/>
          <p:nvPr/>
        </p:nvSpPr>
        <p:spPr>
          <a:xfrm>
            <a:off x="6313179" y="4451985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507386" y="4609749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4</a:t>
            </a:r>
            <a:endParaRPr lang="zh-CN" altLang="en-US" sz="2800" dirty="0">
              <a:latin typeface="Adobe Gothic Std B" panose="020B0800000000000000" pitchFamily="34" charset="-128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40533" y="997544"/>
            <a:ext cx="1946736" cy="1874675"/>
            <a:chOff x="811983" y="921345"/>
            <a:chExt cx="1296144" cy="1248166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09" b="26725"/>
            <a:stretch>
              <a:fillRect/>
            </a:stretch>
          </p:blipFill>
          <p:spPr>
            <a:xfrm>
              <a:off x="811983" y="921345"/>
              <a:ext cx="1296144" cy="1022747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915" r="3309" b="9991"/>
            <a:stretch>
              <a:fillRect/>
            </a:stretch>
          </p:blipFill>
          <p:spPr>
            <a:xfrm>
              <a:off x="1029051" y="2026598"/>
              <a:ext cx="879223" cy="1429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20" name="同心圆 19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22" name="空心弧 21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531608" y="1606522"/>
            <a:ext cx="902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甲壳虫在克隆的跑道上不断奔跑，只有甲壳虫没有撞到路边马路牙子的时候才能得分，用手柄遥杆控制甲壳虫的左右移动，从而得到更高的分数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29" name="同心圆 28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30" name="空心弧 29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33" name="同心圆 32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34" name="空心弧 33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81345" y="4573201"/>
            <a:ext cx="534808" cy="534808"/>
            <a:chOff x="681345" y="4573201"/>
            <a:chExt cx="534808" cy="534808"/>
          </a:xfrm>
        </p:grpSpPr>
        <p:sp>
          <p:nvSpPr>
            <p:cNvPr id="37" name="同心圆 36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38" name="空心弧 37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531609" y="2711053"/>
            <a:ext cx="882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画笔工具的使用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等脚本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531610" y="3675802"/>
            <a:ext cx="882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克隆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颜色侦测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变量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 等新脚本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531610" y="4640550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综合应用所学脚本完成编程项目并扩展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850391" y="3934541"/>
            <a:ext cx="1901953" cy="477961"/>
            <a:chOff x="850391" y="3836346"/>
            <a:chExt cx="1901953" cy="477961"/>
          </a:xfrm>
        </p:grpSpPr>
        <p:grpSp>
          <p:nvGrpSpPr>
            <p:cNvPr id="46" name="组合 45"/>
            <p:cNvGrpSpPr/>
            <p:nvPr/>
          </p:nvGrpSpPr>
          <p:grpSpPr>
            <a:xfrm>
              <a:off x="850391" y="3836346"/>
              <a:ext cx="477961" cy="477961"/>
              <a:chOff x="688576" y="3626545"/>
              <a:chExt cx="486105" cy="486105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688576" y="3626545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3" y="3697758"/>
                <a:ext cx="354024" cy="354024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 Box 9"/>
            <p:cNvSpPr txBox="1"/>
            <p:nvPr/>
          </p:nvSpPr>
          <p:spPr>
            <a:xfrm>
              <a:off x="1444190" y="3875271"/>
              <a:ext cx="130815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50391" y="1818978"/>
            <a:ext cx="2011682" cy="477961"/>
            <a:chOff x="850391" y="1818978"/>
            <a:chExt cx="2011682" cy="477961"/>
          </a:xfrm>
        </p:grpSpPr>
        <p:grpSp>
          <p:nvGrpSpPr>
            <p:cNvPr id="51" name="组合 50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4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52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7912" y="1626283"/>
            <a:ext cx="4315968" cy="8663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91712" y="1651505"/>
            <a:ext cx="2844751" cy="84110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77912" y="2854665"/>
            <a:ext cx="2844751" cy="84529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77912" y="3896963"/>
            <a:ext cx="1661438" cy="8411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96091" y="3896964"/>
            <a:ext cx="1909382" cy="85003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91712" y="3880004"/>
            <a:ext cx="1909382" cy="8580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77912" y="4944004"/>
            <a:ext cx="2896379" cy="841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543124" y="3791756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4543124" y="1140492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本节课用到的角色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819241" y="4017554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本节课用到的背景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7386557" y="5860802"/>
            <a:ext cx="14730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黄色背景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038666" y="5017481"/>
            <a:ext cx="277495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甲虫快跑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9"/>
          <p:cNvSpPr txBox="1"/>
          <p:nvPr/>
        </p:nvSpPr>
        <p:spPr>
          <a:xfrm>
            <a:off x="5072276" y="3085274"/>
            <a:ext cx="1277852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马路</a:t>
            </a:r>
          </a:p>
        </p:txBody>
      </p:sp>
      <p:sp>
        <p:nvSpPr>
          <p:cNvPr id="21" name="Text Box 9"/>
          <p:cNvSpPr txBox="1"/>
          <p:nvPr/>
        </p:nvSpPr>
        <p:spPr>
          <a:xfrm>
            <a:off x="6911721" y="3107809"/>
            <a:ext cx="1277852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车道分界线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5" y="1711812"/>
            <a:ext cx="3823277" cy="316191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69" b="86861" l="1288" r="100000">
                        <a14:foregroundMark x1="84549" y1="35766" x2="95279" y2="38686"/>
                        <a14:foregroundMark x1="95279" y1="39416" x2="95279" y2="459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3208" y="2260971"/>
            <a:ext cx="1985181" cy="58362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67" b="90000" l="11765" r="7411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0730" y="1819229"/>
            <a:ext cx="809625" cy="1143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2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8349190" y="1953617"/>
            <a:ext cx="1226550" cy="997379"/>
          </a:xfrm>
          <a:prstGeom prst="rect">
            <a:avLst/>
          </a:prstGeom>
        </p:spPr>
      </p:pic>
      <p:sp>
        <p:nvSpPr>
          <p:cNvPr id="26" name="Text Box 9"/>
          <p:cNvSpPr txBox="1"/>
          <p:nvPr/>
        </p:nvSpPr>
        <p:spPr>
          <a:xfrm>
            <a:off x="8295588" y="3107096"/>
            <a:ext cx="1277852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甲壳虫</a:t>
            </a:r>
          </a:p>
        </p:txBody>
      </p:sp>
      <p:sp>
        <p:nvSpPr>
          <p:cNvPr id="27" name="Text Box 9"/>
          <p:cNvSpPr txBox="1"/>
          <p:nvPr/>
        </p:nvSpPr>
        <p:spPr>
          <a:xfrm>
            <a:off x="9778782" y="3096753"/>
            <a:ext cx="1277852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树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18" b="98485" l="9470" r="91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7734" y="1586472"/>
            <a:ext cx="1247592" cy="155949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199679" y="4349311"/>
            <a:ext cx="1968128" cy="146764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386557" y="2268411"/>
            <a:ext cx="374825" cy="587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8" grpId="0"/>
      <p:bldP spid="10" grpId="0"/>
      <p:bldP spid="18" grpId="0"/>
      <p:bldP spid="21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543124" y="1140492"/>
            <a:ext cx="6975776" cy="509520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9"/>
          <p:cNvSpPr txBox="1"/>
          <p:nvPr/>
        </p:nvSpPr>
        <p:spPr>
          <a:xfrm>
            <a:off x="4819241" y="1365342"/>
            <a:ext cx="596305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甲壳虫在干什么？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4819241" y="2599063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还有那些角色在动？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4819240" y="3832784"/>
            <a:ext cx="59630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甲壳虫怎样实现沿着马路狂奔的呢？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4819241" y="5066506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甲壳虫为什么会在荒漠里狂奔 ？</a:t>
            </a:r>
          </a:p>
        </p:txBody>
      </p:sp>
      <p:sp>
        <p:nvSpPr>
          <p:cNvPr id="9" name="Text Box 9"/>
          <p:cNvSpPr txBox="1"/>
          <p:nvPr/>
        </p:nvSpPr>
        <p:spPr>
          <a:xfrm>
            <a:off x="5047840" y="1941093"/>
            <a:ext cx="62932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甲壳虫在公路上狂奔得分，碰到马路边后减分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047840" y="3081477"/>
            <a:ext cx="62932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道路两旁两排树木在不断的往后退，又出现新的树木</a:t>
            </a:r>
          </a:p>
        </p:txBody>
      </p:sp>
      <p:sp>
        <p:nvSpPr>
          <p:cNvPr id="11" name="Text Box 9"/>
          <p:cNvSpPr txBox="1"/>
          <p:nvPr/>
        </p:nvSpPr>
        <p:spPr>
          <a:xfrm>
            <a:off x="5047840" y="4365114"/>
            <a:ext cx="647106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用键盘左右来控制甲壳虫移动，尽量保持在马路中间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5047840" y="5497215"/>
            <a:ext cx="62932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不跑会渴死的。。。</a:t>
            </a:r>
          </a:p>
        </p:txBody>
      </p:sp>
      <p:sp>
        <p:nvSpPr>
          <p:cNvPr id="13" name="Text Box 9"/>
          <p:cNvSpPr txBox="1"/>
          <p:nvPr/>
        </p:nvSpPr>
        <p:spPr>
          <a:xfrm>
            <a:off x="1038666" y="5017481"/>
            <a:ext cx="277495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甲虫快跑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5" y="1711812"/>
            <a:ext cx="3823277" cy="3161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制作角色</a:t>
            </a:r>
          </a:p>
        </p:txBody>
      </p:sp>
      <p:sp>
        <p:nvSpPr>
          <p:cNvPr id="3" name="Text Box 9"/>
          <p:cNvSpPr txBox="1"/>
          <p:nvPr/>
        </p:nvSpPr>
        <p:spPr>
          <a:xfrm>
            <a:off x="844199" y="1895478"/>
            <a:ext cx="253411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制作马路角色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5533378" y="2782669"/>
            <a:ext cx="404044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找到矩形（长方形）工具，左右两侧绘制灰色矩形，中间绘制蓝色矩形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5533378" y="4881447"/>
            <a:ext cx="383700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用矩形工具画一个竖直矩形，作为车道分界线，颜色自选哦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 Box 9"/>
          <p:cNvSpPr txBox="1"/>
          <p:nvPr/>
        </p:nvSpPr>
        <p:spPr>
          <a:xfrm>
            <a:off x="844198" y="3978877"/>
            <a:ext cx="253411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制作车道分界线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189" y="2443754"/>
            <a:ext cx="2797354" cy="13869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189" y="4346950"/>
            <a:ext cx="2097926" cy="1715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车道分界线程序</a:t>
            </a:r>
          </a:p>
        </p:txBody>
      </p:sp>
      <p:sp>
        <p:nvSpPr>
          <p:cNvPr id="3" name="Text Box 9"/>
          <p:cNvSpPr txBox="1"/>
          <p:nvPr/>
        </p:nvSpPr>
        <p:spPr>
          <a:xfrm>
            <a:off x="844199" y="1895478"/>
            <a:ext cx="4922617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车道分界线在横向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轴方向的运动</a:t>
            </a:r>
          </a:p>
        </p:txBody>
      </p:sp>
      <p:sp>
        <p:nvSpPr>
          <p:cNvPr id="13" name="Text Box 9"/>
          <p:cNvSpPr txBox="1"/>
          <p:nvPr/>
        </p:nvSpPr>
        <p:spPr>
          <a:xfrm>
            <a:off x="701421" y="5347224"/>
            <a:ext cx="4163187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新建一个变量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，表示他在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轴的坐标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Text Box 9"/>
          <p:cNvSpPr txBox="1"/>
          <p:nvPr/>
        </p:nvSpPr>
        <p:spPr>
          <a:xfrm>
            <a:off x="6002610" y="5352424"/>
            <a:ext cx="4547616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车道分界线在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-100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到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100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之间随机移动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9373" y="2519342"/>
            <a:ext cx="3181350" cy="2590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2304" y="1895479"/>
            <a:ext cx="4068229" cy="3474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/>
          <p:nvPr/>
        </p:nvSpPr>
        <p:spPr>
          <a:xfrm>
            <a:off x="844198" y="1895478"/>
            <a:ext cx="420844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车道分界线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轴方向运动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1199503" y="5391107"/>
            <a:ext cx="349783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首先让车道分界线快速克隆自己，等待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0.05s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是为了使分界线有间隙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357446" y="2396349"/>
            <a:ext cx="0" cy="3629313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9"/>
          <p:cNvSpPr txBox="1"/>
          <p:nvPr/>
        </p:nvSpPr>
        <p:spPr>
          <a:xfrm>
            <a:off x="6352840" y="5397050"/>
            <a:ext cx="413532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让克隆体一直往下走，当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y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坐标小于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-179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降落到舞台底部时删除克隆体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车道分界线程序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6569" y="2506002"/>
            <a:ext cx="2183706" cy="28766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9140" y="1895478"/>
            <a:ext cx="3455768" cy="3424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75e40d2f-30b3-49f7-b9bb-f0631459a692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465CF"/>
    </a:accent1>
    <a:accent2>
      <a:srgbClr val="181863"/>
    </a:accent2>
    <a:accent3>
      <a:srgbClr val="9EC300"/>
    </a:accent3>
    <a:accent4>
      <a:srgbClr val="F3AA05"/>
    </a:accent4>
    <a:accent5>
      <a:srgbClr val="FF3C0C"/>
    </a:accent5>
    <a:accent6>
      <a:srgbClr val="9EC300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9</TotalTime>
  <Words>753</Words>
  <Application>Microsoft Office PowerPoint</Application>
  <PresentationFormat>宽屏</PresentationFormat>
  <Paragraphs>104</Paragraphs>
  <Slides>20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Adobe Gothic Std B</vt:lpstr>
      <vt:lpstr>Microsoft JhengHei</vt:lpstr>
      <vt:lpstr>微软雅黑</vt:lpstr>
      <vt:lpstr>Arial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五格教育</Manager>
  <Company>天津五格教育科技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subject>手柄课件</dc:subject>
  <dc:creator>五格殿下</dc:creator>
  <cp:lastModifiedBy>刘 少</cp:lastModifiedBy>
  <cp:revision>434</cp:revision>
  <cp:lastPrinted>2018-10-24T16:00:00Z</cp:lastPrinted>
  <dcterms:created xsi:type="dcterms:W3CDTF">2018-10-24T16:00:00Z</dcterms:created>
  <dcterms:modified xsi:type="dcterms:W3CDTF">2021-08-07T02:59:11Z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CV">
    <vt:lpwstr>0E4AB0A932BB464B95B90CE9032C1481</vt:lpwstr>
  </property>
  <property fmtid="{D5CDD505-2E9C-101B-9397-08002B2CF9AE}" pid="4" name="KSOProductBuildVer">
    <vt:lpwstr>2052-11.1.0.10667</vt:lpwstr>
  </property>
</Properties>
</file>