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9" r:id="rId3"/>
    <p:sldId id="422" r:id="rId4"/>
    <p:sldId id="414" r:id="rId5"/>
    <p:sldId id="423" r:id="rId6"/>
    <p:sldId id="413" r:id="rId7"/>
    <p:sldId id="410" r:id="rId8"/>
    <p:sldId id="415" r:id="rId9"/>
    <p:sldId id="427" r:id="rId10"/>
    <p:sldId id="428" r:id="rId11"/>
    <p:sldId id="433" r:id="rId12"/>
    <p:sldId id="429" r:id="rId13"/>
    <p:sldId id="436" r:id="rId14"/>
    <p:sldId id="430" r:id="rId15"/>
    <p:sldId id="441" r:id="rId16"/>
    <p:sldId id="434" r:id="rId17"/>
    <p:sldId id="435" r:id="rId18"/>
    <p:sldId id="439" r:id="rId19"/>
    <p:sldId id="438" r:id="rId20"/>
    <p:sldId id="437" r:id="rId21"/>
    <p:sldId id="442" r:id="rId22"/>
    <p:sldId id="460" r:id="rId23"/>
    <p:sldId id="426" r:id="rId24"/>
    <p:sldId id="465" r:id="rId25"/>
    <p:sldId id="467" r:id="rId26"/>
    <p:sldId id="468" r:id="rId27"/>
    <p:sldId id="466" r:id="rId28"/>
    <p:sldId id="425" r:id="rId29"/>
    <p:sldId id="431" r:id="rId30"/>
    <p:sldId id="432" r:id="rId31"/>
    <p:sldId id="469" r:id="rId32"/>
    <p:sldId id="424" r:id="rId33"/>
    <p:sldId id="416" r:id="rId34"/>
    <p:sldId id="417" r:id="rId35"/>
    <p:sldId id="471" r:id="rId36"/>
    <p:sldId id="421" r:id="rId37"/>
    <p:sldId id="470" r:id="rId38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XD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99B"/>
    <a:srgbClr val="7B3617"/>
    <a:srgbClr val="F0F0F0"/>
    <a:srgbClr val="DCDCDC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2"/>
      </p:cViewPr>
      <p:guideLst>
        <p:guide orient="horz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101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hyperlink" Target="https://baike.baidu.com/item/%E9%9B%86%E6%88%90%E5%BC%80%E5%8F%91%E7%8E%AF%E5%A2%83" TargetMode="External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14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14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16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23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3" Type="http://schemas.openxmlformats.org/officeDocument/2006/relationships/image" Target="../media/image15.png"/><Relationship Id="rId2" Type="http://schemas.openxmlformats.org/officeDocument/2006/relationships/tags" Target="../tags/tag84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image" Target="../media/image26.pn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9.xml"/><Relationship Id="rId2" Type="http://schemas.openxmlformats.org/officeDocument/2006/relationships/image" Target="../media/image27.pn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4" Type="http://schemas.openxmlformats.org/officeDocument/2006/relationships/hyperlink" Target="https://baike.baidu.com/item/Windows" TargetMode="Externa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3" Type="http://schemas.openxmlformats.org/officeDocument/2006/relationships/image" Target="../media/image32.png"/><Relationship Id="rId2" Type="http://schemas.openxmlformats.org/officeDocument/2006/relationships/hyperlink" Target="https://baike.baidu.com/item/markdown/3245829" TargetMode="External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" Type="http://schemas.openxmlformats.org/officeDocument/2006/relationships/image" Target="../media/image33.png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3" Type="http://schemas.openxmlformats.org/officeDocument/2006/relationships/image" Target="../media/image34.png"/><Relationship Id="rId2" Type="http://schemas.openxmlformats.org/officeDocument/2006/relationships/hyperlink" Target="https://www.python.org/" TargetMode="External"/><Relationship Id="rId1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hyperlink" Target="https://baike.baidu.com/item/%E9%9B%86%E6%88%90%E5%BC%80%E5%8F%91%E7%8E%AF%E5%A2%83/298524" TargetMode="External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6400" y="1524000"/>
            <a:ext cx="9799200" cy="2570400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Python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快速入门</a:t>
            </a:r>
            <a:endParaRPr lang="zh-CN" altLang="zh-CN" dirty="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78834" y="1459625"/>
            <a:ext cx="4300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</a:rPr>
              <a:t>下面就快跟老师一起来见识见识</a:t>
            </a:r>
            <a:endParaRPr lang="en-US" altLang="zh-CN" sz="2000" b="1" dirty="0">
              <a:solidFill>
                <a:srgbClr val="7030A0"/>
              </a:solidFill>
            </a:endParaRPr>
          </a:p>
          <a:p>
            <a:endParaRPr lang="en-US" altLang="zh-CN" sz="2000" b="1" dirty="0">
              <a:solidFill>
                <a:srgbClr val="7030A0"/>
              </a:solidFill>
            </a:endParaRPr>
          </a:p>
          <a:p>
            <a:r>
              <a:rPr lang="zh-CN" altLang="en-US" sz="2000" b="1" dirty="0">
                <a:solidFill>
                  <a:srgbClr val="7030A0"/>
                </a:solidFill>
              </a:rPr>
              <a:t>常用的</a:t>
            </a:r>
            <a:r>
              <a:rPr lang="en-US" altLang="zh-CN" sz="2000" b="1" dirty="0">
                <a:solidFill>
                  <a:srgbClr val="7030A0"/>
                </a:solidFill>
              </a:rPr>
              <a:t>Python</a:t>
            </a:r>
            <a:r>
              <a:rPr lang="zh-CN" altLang="en-US" sz="2000" b="1" dirty="0">
                <a:solidFill>
                  <a:srgbClr val="7030A0"/>
                </a:solidFill>
              </a:rPr>
              <a:t>编程环境吧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217" y="1654658"/>
            <a:ext cx="4391025" cy="41052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00492" y="2698524"/>
            <a:ext cx="5709908" cy="253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一、</a:t>
            </a:r>
            <a:r>
              <a:rPr lang="en-US" altLang="zh-CN" b="1" dirty="0"/>
              <a:t>Python</a:t>
            </a:r>
            <a:r>
              <a:rPr lang="zh-CN" altLang="en-US" b="1" dirty="0"/>
              <a:t>自带的</a:t>
            </a:r>
            <a:r>
              <a:rPr lang="en-US" altLang="zh-CN" b="1" dirty="0"/>
              <a:t>IDLE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dirty="0"/>
              <a:t>IDLE</a:t>
            </a:r>
            <a:r>
              <a:rPr lang="zh-CN" altLang="en-US" dirty="0"/>
              <a:t>是开发 </a:t>
            </a:r>
            <a:r>
              <a:rPr lang="en-US" altLang="zh-CN" dirty="0"/>
              <a:t>python </a:t>
            </a:r>
            <a:r>
              <a:rPr lang="zh-CN" altLang="en-US" dirty="0"/>
              <a:t>程序的基本</a:t>
            </a:r>
            <a:r>
              <a:rPr lang="en-US" altLang="zh-CN" dirty="0"/>
              <a:t>IDE</a:t>
            </a:r>
            <a:r>
              <a:rPr lang="zh-CN" altLang="en-US" dirty="0"/>
              <a:t>（</a:t>
            </a:r>
            <a:r>
              <a:rPr lang="zh-CN" altLang="en-US" dirty="0">
                <a:hlinkClick r:id="rId3"/>
              </a:rPr>
              <a:t>集成开发环境</a:t>
            </a:r>
            <a:r>
              <a:rPr lang="zh-CN" altLang="en-US" dirty="0"/>
              <a:t>）。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当安装好</a:t>
            </a:r>
            <a:r>
              <a:rPr lang="en-US" altLang="zh-CN" dirty="0"/>
              <a:t>python</a:t>
            </a:r>
            <a:r>
              <a:rPr lang="zh-CN" altLang="en-US" dirty="0"/>
              <a:t>以后，</a:t>
            </a:r>
            <a:r>
              <a:rPr lang="en-US" altLang="zh-CN" dirty="0"/>
              <a:t>IDLE</a:t>
            </a:r>
            <a:r>
              <a:rPr lang="zh-CN" altLang="en-US" dirty="0"/>
              <a:t>就会自动安装；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基本功能：语法加亮、段落缩进、基本文本编辑、</a:t>
            </a:r>
            <a:r>
              <a:rPr lang="en-US" altLang="zh-CN" dirty="0"/>
              <a:t>TABLE</a:t>
            </a:r>
            <a:r>
              <a:rPr lang="zh-CN" altLang="en-US" dirty="0"/>
              <a:t>键控制、调试程序。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由 </a:t>
            </a:r>
            <a:r>
              <a:rPr lang="en-US" altLang="zh-CN" b="1" dirty="0"/>
              <a:t>Guido van Rossum</a:t>
            </a:r>
            <a:r>
              <a:rPr lang="zh-CN" altLang="en-US" b="1" dirty="0"/>
              <a:t>（吉多范罗苏姆）</a:t>
            </a:r>
            <a:r>
              <a:rPr lang="en-US" altLang="zh-CN" b="1" dirty="0"/>
              <a:t> </a:t>
            </a:r>
            <a:r>
              <a:rPr lang="zh-CN" altLang="en-US" b="1" dirty="0"/>
              <a:t>亲自编写</a:t>
            </a:r>
            <a:endParaRPr lang="en-US" altLang="zh-CN" b="1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3348" y="1583942"/>
            <a:ext cx="5045766" cy="304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打开</a:t>
            </a:r>
            <a:r>
              <a:rPr lang="en-US" altLang="zh-CN" sz="2000" b="1" dirty="0"/>
              <a:t>Python</a:t>
            </a:r>
            <a:r>
              <a:rPr lang="zh-CN" altLang="en-US" sz="2000" b="1" dirty="0"/>
              <a:t>自带的</a:t>
            </a:r>
            <a:r>
              <a:rPr lang="en-US" altLang="zh-CN" sz="2000" b="1" dirty="0"/>
              <a:t>IDLE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方法一：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点击主屏幕左下角的微软标识，打开开始栏；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找到</a:t>
            </a:r>
            <a:r>
              <a:rPr lang="en-US" altLang="zh-CN" dirty="0"/>
              <a:t>P</a:t>
            </a:r>
            <a:r>
              <a:rPr lang="zh-CN" altLang="en-US" dirty="0"/>
              <a:t>字母开头的一栏，点击</a:t>
            </a:r>
            <a:r>
              <a:rPr lang="en-US" altLang="zh-CN" dirty="0"/>
              <a:t>Python</a:t>
            </a:r>
            <a:r>
              <a:rPr lang="zh-CN" altLang="en-US" dirty="0"/>
              <a:t>右边的下拉选项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点击</a:t>
            </a:r>
            <a:r>
              <a:rPr lang="en-US" altLang="zh-CN" dirty="0"/>
              <a:t>IDLE</a:t>
            </a:r>
            <a:r>
              <a:rPr lang="zh-CN" altLang="en-US" dirty="0"/>
              <a:t>（</a:t>
            </a:r>
            <a:r>
              <a:rPr lang="en-US" altLang="zh-CN" dirty="0"/>
              <a:t>Python 3.6 64-bit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PS</a:t>
            </a:r>
            <a:r>
              <a:rPr lang="zh-CN" altLang="en-US" dirty="0"/>
              <a:t>：同学们安装的都是最新</a:t>
            </a:r>
            <a:r>
              <a:rPr lang="en-US" altLang="zh-CN" dirty="0"/>
              <a:t>3.8</a:t>
            </a:r>
            <a:r>
              <a:rPr lang="zh-CN" altLang="en-US" dirty="0"/>
              <a:t>版本的</a:t>
            </a:r>
            <a:r>
              <a:rPr lang="en-US" altLang="zh-CN" dirty="0"/>
              <a:t>Python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50" y="1128391"/>
            <a:ext cx="3048425" cy="46012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89843" y="2875001"/>
            <a:ext cx="1895061" cy="369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533542" y="5280765"/>
            <a:ext cx="523460" cy="483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164523" y="2475288"/>
            <a:ext cx="523460" cy="433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602751" y="5260683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zh-CN" alt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65568" y="2430605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zh-CN" alt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18550" y="2798057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zh-CN" alt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3348" y="1583942"/>
            <a:ext cx="5045766" cy="357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/>
              <a:t>打开</a:t>
            </a:r>
            <a:r>
              <a:rPr lang="en-US" altLang="zh-CN" sz="2000" b="1" dirty="0"/>
              <a:t>Python</a:t>
            </a:r>
            <a:r>
              <a:rPr lang="zh-CN" altLang="en-US" sz="2000" b="1" dirty="0"/>
              <a:t>自带的</a:t>
            </a:r>
            <a:r>
              <a:rPr lang="en-US" altLang="zh-CN" sz="2000" b="1" dirty="0"/>
              <a:t>IDLE</a:t>
            </a:r>
            <a:endParaRPr lang="en-US" altLang="zh-CN" sz="2000" b="1" dirty="0"/>
          </a:p>
          <a:p>
            <a:pPr>
              <a:lnSpc>
                <a:spcPct val="200000"/>
              </a:lnSpc>
            </a:pPr>
            <a:r>
              <a:rPr lang="zh-CN" altLang="en-US" sz="2000" b="1" dirty="0"/>
              <a:t>方法二：</a:t>
            </a:r>
            <a:endParaRPr lang="en-US" altLang="zh-CN" sz="2000" b="1" dirty="0"/>
          </a:p>
          <a:p>
            <a:pPr>
              <a:lnSpc>
                <a:spcPct val="200000"/>
              </a:lnSpc>
            </a:pPr>
            <a:r>
              <a:rPr lang="en-US" altLang="zh-CN" sz="2000" dirty="0"/>
              <a:t>1. </a:t>
            </a:r>
            <a:r>
              <a:rPr lang="zh-CN" altLang="en-US" sz="2000" dirty="0"/>
              <a:t>直接在左下角的搜索窗口输入“</a:t>
            </a:r>
            <a:r>
              <a:rPr lang="en-US" altLang="zh-CN" sz="2000" dirty="0"/>
              <a:t>IDLE</a:t>
            </a:r>
            <a:r>
              <a:rPr lang="zh-CN" altLang="en-US" sz="2000" dirty="0"/>
              <a:t>”，</a:t>
            </a:r>
            <a:endParaRPr lang="en-US" altLang="zh-CN" sz="2000" dirty="0"/>
          </a:p>
          <a:p>
            <a:pPr>
              <a:lnSpc>
                <a:spcPct val="200000"/>
              </a:lnSpc>
            </a:pPr>
            <a:r>
              <a:rPr lang="en-US" altLang="zh-CN" sz="2000" dirty="0"/>
              <a:t>2. </a:t>
            </a:r>
            <a:r>
              <a:rPr lang="zh-CN" altLang="en-US" sz="2000" dirty="0"/>
              <a:t>点击最佳匹配的结果就</a:t>
            </a:r>
            <a:r>
              <a:rPr lang="en-US" altLang="zh-CN" sz="2000" dirty="0"/>
              <a:t>OK</a:t>
            </a:r>
            <a:r>
              <a:rPr lang="zh-CN" altLang="en-US" sz="2000" dirty="0"/>
              <a:t>了</a:t>
            </a:r>
            <a:endParaRPr lang="en-US" altLang="zh-CN" sz="2000" dirty="0"/>
          </a:p>
          <a:p>
            <a:pPr>
              <a:lnSpc>
                <a:spcPct val="200000"/>
              </a:lnSpc>
            </a:pPr>
            <a:r>
              <a:rPr lang="en-US" altLang="zh-CN" dirty="0"/>
              <a:t>PS</a:t>
            </a:r>
            <a:r>
              <a:rPr lang="zh-CN" altLang="en-US" dirty="0"/>
              <a:t>：可能会出现匹配不到的情况，回归第一种方法╮</a:t>
            </a:r>
            <a:r>
              <a:rPr lang="en-US" altLang="zh-CN" dirty="0"/>
              <a:t>(╯▽╰)╭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398"/>
          <a:stretch>
            <a:fillRect/>
          </a:stretch>
        </p:blipFill>
        <p:spPr>
          <a:xfrm>
            <a:off x="7576131" y="974779"/>
            <a:ext cx="2956306" cy="50288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77809" y="1404730"/>
            <a:ext cx="2554628" cy="715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830514" y="5615018"/>
            <a:ext cx="1444487" cy="536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1266" y="1786594"/>
            <a:ext cx="3641308" cy="347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latin typeface="+mn-ea"/>
              </a:rPr>
              <a:t>Python</a:t>
            </a:r>
            <a:r>
              <a:rPr lang="zh-CN" altLang="en-US" sz="2000" b="1" dirty="0">
                <a:latin typeface="+mn-ea"/>
              </a:rPr>
              <a:t>自带的</a:t>
            </a:r>
            <a:r>
              <a:rPr lang="en-US" altLang="zh-CN" sz="2000" b="1" dirty="0">
                <a:latin typeface="+mn-ea"/>
              </a:rPr>
              <a:t>IDLE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+mn-ea"/>
              </a:rPr>
              <a:t>打开之后窗口如右图所示</a:t>
            </a:r>
            <a:endParaRPr lang="en-US" altLang="zh-CN" dirty="0"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zh-CN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+mn-ea"/>
              </a:rPr>
              <a:t>为了方便同学们的学习和使用，老师给同学们的</a:t>
            </a:r>
            <a:r>
              <a:rPr lang="en-US" altLang="zh-CN" dirty="0">
                <a:latin typeface="+mn-ea"/>
              </a:rPr>
              <a:t>Python IDLE</a:t>
            </a:r>
            <a:r>
              <a:rPr lang="zh-CN" altLang="en-US" dirty="0">
                <a:latin typeface="+mn-ea"/>
              </a:rPr>
              <a:t>就安装了汉化版本哟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latin typeface="+mn-ea"/>
              </a:rPr>
              <a:t>＾Ｕ＾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ノ</a:t>
            </a:r>
            <a:r>
              <a:rPr lang="en-US" altLang="zh-CN" dirty="0">
                <a:latin typeface="+mn-ea"/>
              </a:rPr>
              <a:t>~</a:t>
            </a:r>
            <a:r>
              <a:rPr lang="zh-CN" altLang="en-US" dirty="0">
                <a:latin typeface="+mn-ea"/>
              </a:rPr>
              <a:t>ＹＯ</a:t>
            </a:r>
            <a:endParaRPr lang="en-US" altLang="zh-CN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017" y="1469127"/>
            <a:ext cx="5762625" cy="41052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1880531"/>
            <a:ext cx="5762625" cy="41052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10748" y="2610679"/>
            <a:ext cx="619810" cy="357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7913" y="3286837"/>
            <a:ext cx="357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三个大于号是提示符，表示你可以在他后面发号施令，编写代码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51877" y="1013441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IDLE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的窗口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01208" y="2968488"/>
            <a:ext cx="3193773" cy="16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看老师给同学们秀上一秀！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箭头: 右 7"/>
          <p:cNvSpPr/>
          <p:nvPr/>
        </p:nvSpPr>
        <p:spPr>
          <a:xfrm rot="13786376">
            <a:off x="2083206" y="2994027"/>
            <a:ext cx="516834" cy="3023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4555" y="1175783"/>
            <a:ext cx="6262618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在编程中，打印（</a:t>
            </a:r>
            <a:r>
              <a:rPr lang="en-US" altLang="zh-CN" dirty="0"/>
              <a:t>print</a:t>
            </a:r>
            <a:r>
              <a:rPr lang="zh-CN" altLang="en-US" dirty="0"/>
              <a:t>）往往指的是在屏幕上显示文本，而不是用打印机打印在纸上，学习编程，很多时候很像数学中的套公式，比如向屏幕上打印文本消息要遵守这样的公式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738190" y="3926171"/>
            <a:ext cx="393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print</a:t>
            </a:r>
            <a:r>
              <a:rPr lang="zh-CN" altLang="en-US" sz="3200" dirty="0"/>
              <a:t>（</a:t>
            </a:r>
            <a:r>
              <a:rPr lang="en-US" altLang="zh-CN" sz="3200" dirty="0">
                <a:solidFill>
                  <a:srgbClr val="FF0000"/>
                </a:solidFill>
              </a:rPr>
              <a:t> "</a:t>
            </a:r>
            <a:r>
              <a:rPr lang="zh-CN" altLang="en-US" sz="3200" dirty="0"/>
              <a:t>消息内容</a:t>
            </a:r>
            <a:r>
              <a:rPr lang="en-US" altLang="zh-CN" sz="3200" dirty="0">
                <a:solidFill>
                  <a:srgbClr val="FF0000"/>
                </a:solidFill>
              </a:rPr>
              <a:t>"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5181600" y="4736996"/>
            <a:ext cx="184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print</a:t>
            </a:r>
            <a:r>
              <a:rPr lang="zh-CN" altLang="en-US" dirty="0"/>
              <a:t>函数表达要向屏幕打印内容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023651" y="2986049"/>
            <a:ext cx="24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双引号之间的内容为屏幕上要显示的内容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926" y="3179023"/>
            <a:ext cx="2025274" cy="2204304"/>
          </a:xfrm>
          <a:prstGeom prst="rect">
            <a:avLst/>
          </a:prstGeom>
        </p:spPr>
      </p:pic>
      <p:sp>
        <p:nvSpPr>
          <p:cNvPr id="10" name="思想气泡: 云 9"/>
          <p:cNvSpPr/>
          <p:nvPr/>
        </p:nvSpPr>
        <p:spPr>
          <a:xfrm>
            <a:off x="1702361" y="1787218"/>
            <a:ext cx="2952194" cy="1977970"/>
          </a:xfrm>
          <a:prstGeom prst="cloudCallout">
            <a:avLst>
              <a:gd name="adj1" fmla="val -30709"/>
              <a:gd name="adj2" fmla="val 77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打印？我都没看到打印机怎么打印？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335077" y="4736996"/>
            <a:ext cx="184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消息的内容可以是任意的字符串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91247" y="1142346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60499B"/>
                </a:solidFill>
                <a:latin typeface="+mn-ea"/>
              </a:rPr>
              <a:t>IDLE</a:t>
            </a:r>
            <a:r>
              <a:rPr lang="zh-CN" altLang="en-US" sz="3200" b="1" dirty="0">
                <a:solidFill>
                  <a:srgbClr val="60499B"/>
                </a:solidFill>
                <a:latin typeface="+mn-ea"/>
              </a:rPr>
              <a:t>的窗口</a:t>
            </a:r>
            <a:endParaRPr lang="zh-CN" altLang="en-US" sz="3200" dirty="0">
              <a:solidFill>
                <a:srgbClr val="60499B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78" y="2433430"/>
            <a:ext cx="5762625" cy="1752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08755" y="2249504"/>
            <a:ext cx="4433887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注意事项：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代码编辑都是在英文输入法的状态下输入的，包括小括号，双引号！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一行代码输入完成后按 </a:t>
            </a:r>
            <a:r>
              <a:rPr lang="en-US" altLang="zh-CN" dirty="0"/>
              <a:t>Enter</a:t>
            </a:r>
            <a:r>
              <a:rPr lang="zh-CN" altLang="en-US" dirty="0"/>
              <a:t>键换行执行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1966" y="2141581"/>
            <a:ext cx="5632173" cy="283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同学们可以练习一下，打开</a:t>
            </a:r>
            <a:r>
              <a:rPr lang="en-US" altLang="zh-CN" dirty="0"/>
              <a:t>IDLE</a:t>
            </a:r>
            <a:r>
              <a:rPr lang="zh-CN" altLang="en-US" dirty="0"/>
              <a:t>窗口，打印如下内容：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sz="2800" dirty="0"/>
              <a:t>print(“hello world”)</a:t>
            </a:r>
            <a:endParaRPr lang="en-US" altLang="zh-CN" sz="2800" dirty="0"/>
          </a:p>
          <a:p>
            <a:pPr>
              <a:lnSpc>
                <a:spcPct val="200000"/>
              </a:lnSpc>
            </a:pPr>
            <a:r>
              <a:rPr lang="en-US" altLang="zh-CN" sz="2800" dirty="0"/>
              <a:t>print(“</a:t>
            </a:r>
            <a:r>
              <a:rPr lang="zh-CN" altLang="en-US" sz="2800" dirty="0"/>
              <a:t>你好，</a:t>
            </a:r>
            <a:r>
              <a:rPr lang="en-US" altLang="zh-CN" sz="2800" dirty="0"/>
              <a:t>python”)</a:t>
            </a:r>
            <a:endParaRPr lang="en-US" altLang="zh-CN" sz="2800" dirty="0"/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注意键盘的中英文状态，以及标点符号的大小写哦！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46822"/>
          <a:stretch>
            <a:fillRect/>
          </a:stretch>
        </p:blipFill>
        <p:spPr>
          <a:xfrm>
            <a:off x="7072726" y="2320560"/>
            <a:ext cx="4241584" cy="248192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05836" y="1746488"/>
            <a:ext cx="5218386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让我们再给计算机下达几条指令看看：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、命令计算机打印</a:t>
            </a:r>
            <a:r>
              <a:rPr lang="en-US" altLang="zh-CN" dirty="0"/>
              <a:t>85+95</a:t>
            </a:r>
            <a:r>
              <a:rPr lang="zh-CN" altLang="en-US" dirty="0"/>
              <a:t>的和，并打印出来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、命令计算机打印</a:t>
            </a:r>
            <a:r>
              <a:rPr lang="en-US" altLang="zh-CN" dirty="0" err="1"/>
              <a:t>9x9</a:t>
            </a:r>
            <a:r>
              <a:rPr lang="zh-CN" altLang="en-US" dirty="0"/>
              <a:t>的积，并打印出来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400309" y="1844794"/>
            <a:ext cx="3285855" cy="336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注意，在几乎所有的编程语言中，都是用“*”作为乘号，作为程序猿的同学们必须习惯这一点。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同学们，如果你们仔细观察就会发现，</a:t>
            </a:r>
            <a:r>
              <a:rPr lang="en-US" altLang="zh-CN" dirty="0"/>
              <a:t>print</a:t>
            </a:r>
            <a:r>
              <a:rPr lang="zh-CN" altLang="en-US" dirty="0"/>
              <a:t>（）函数里面的内容没有用双引号括起来，你看这些内容有啥特征呢？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22115"/>
          <a:stretch>
            <a:fillRect/>
          </a:stretch>
        </p:blipFill>
        <p:spPr>
          <a:xfrm>
            <a:off x="1950065" y="4349986"/>
            <a:ext cx="4113051" cy="8617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25039" b="9544"/>
          <a:stretch>
            <a:fillRect/>
          </a:stretch>
        </p:blipFill>
        <p:spPr>
          <a:xfrm>
            <a:off x="1950065" y="2667474"/>
            <a:ext cx="2953360" cy="76152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rot="1741477">
            <a:off x="2697018" y="3655221"/>
            <a:ext cx="356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它们都是数字，都在做数学运算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5217" y="1709530"/>
            <a:ext cx="783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文本和文本是否可以想加呢？大胆的尝试吧！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2637"/>
          <a:stretch>
            <a:fillRect/>
          </a:stretch>
        </p:blipFill>
        <p:spPr>
          <a:xfrm>
            <a:off x="1439840" y="2350017"/>
            <a:ext cx="4656160" cy="87699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20608" y="1762839"/>
            <a:ext cx="3273287" cy="345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学习编程最有效的方法就是</a:t>
            </a:r>
            <a:r>
              <a:rPr lang="zh-CN" altLang="en-US" sz="2000" b="1" dirty="0"/>
              <a:t>大胆尝试</a:t>
            </a:r>
            <a:r>
              <a:rPr lang="zh-CN" altLang="en-US" dirty="0"/>
              <a:t>，代码写错了，计算机顶多就是给你错误的提示，自己改正就是了，反正计算机也不会坏掉更不会爆炸。</a:t>
            </a:r>
            <a:r>
              <a:rPr lang="en-US" altLang="zh-CN" dirty="0"/>
              <a:t>O(∩_∩)O</a:t>
            </a:r>
            <a:r>
              <a:rPr lang="zh-CN" altLang="en-US" dirty="0"/>
              <a:t>哈哈</a:t>
            </a:r>
            <a:r>
              <a:rPr lang="en-US" altLang="zh-CN" dirty="0"/>
              <a:t>~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48" y="3498168"/>
            <a:ext cx="4208898" cy="10034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17551"/>
          <a:stretch>
            <a:fillRect/>
          </a:stretch>
        </p:blipFill>
        <p:spPr>
          <a:xfrm>
            <a:off x="1439840" y="4903304"/>
            <a:ext cx="4703888" cy="723072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2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课前回顾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9895" y="1577009"/>
            <a:ext cx="8892209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b="1" dirty="0"/>
              <a:t>1</a:t>
            </a:r>
            <a:r>
              <a:rPr lang="zh-CN" altLang="en-US" b="1" dirty="0"/>
              <a:t>、</a:t>
            </a:r>
            <a:r>
              <a:rPr lang="en-US" altLang="zh-CN" b="1" dirty="0"/>
              <a:t>Python</a:t>
            </a:r>
            <a:r>
              <a:rPr lang="zh-CN" altLang="en-US" b="1" dirty="0"/>
              <a:t>的起源？</a:t>
            </a:r>
            <a:endParaRPr lang="en-US" altLang="zh-CN" b="1" dirty="0"/>
          </a:p>
          <a:p>
            <a:pPr indent="457200">
              <a:lnSpc>
                <a:spcPct val="150000"/>
              </a:lnSpc>
            </a:pPr>
            <a:r>
              <a:rPr lang="en-US" altLang="zh-CN" dirty="0"/>
              <a:t>1991</a:t>
            </a:r>
            <a:r>
              <a:rPr lang="zh-CN" altLang="en-US" dirty="0"/>
              <a:t>年，荷兰人，吉多范罗苏姆</a:t>
            </a:r>
            <a:endParaRPr lang="en-US" altLang="zh-CN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b="1" dirty="0"/>
              <a:t>2</a:t>
            </a:r>
            <a:r>
              <a:rPr lang="zh-CN" altLang="en-US" b="1" dirty="0"/>
              <a:t>、什么是</a:t>
            </a:r>
            <a:r>
              <a:rPr lang="en-US" altLang="zh-CN" b="1" dirty="0"/>
              <a:t>python</a:t>
            </a:r>
            <a:r>
              <a:rPr lang="zh-CN" altLang="en-US" b="1" dirty="0"/>
              <a:t>？</a:t>
            </a:r>
            <a:endParaRPr lang="en-US" altLang="zh-CN" b="1" dirty="0"/>
          </a:p>
          <a:p>
            <a:pPr indent="457200">
              <a:lnSpc>
                <a:spcPct val="150000"/>
              </a:lnSpc>
            </a:pPr>
            <a:r>
              <a:rPr lang="en-US" altLang="zh-CN" dirty="0"/>
              <a:t>Python</a:t>
            </a:r>
            <a:r>
              <a:rPr lang="zh-CN" altLang="en-US" dirty="0"/>
              <a:t>是一种计算机编程语言</a:t>
            </a:r>
            <a:endParaRPr lang="en-US" altLang="zh-CN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b="1" dirty="0"/>
              <a:t>3</a:t>
            </a:r>
            <a:r>
              <a:rPr lang="zh-CN" altLang="en-US" b="1" dirty="0"/>
              <a:t>、</a:t>
            </a:r>
            <a:r>
              <a:rPr lang="en-US" altLang="zh-CN" b="1" dirty="0"/>
              <a:t>Python</a:t>
            </a:r>
            <a:r>
              <a:rPr lang="zh-CN" altLang="en-US" b="1" dirty="0"/>
              <a:t>的特点</a:t>
            </a:r>
            <a:endParaRPr lang="en-US" altLang="zh-CN" b="1" dirty="0"/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简单、易学，开发快，可移植性、免费、开源等</a:t>
            </a:r>
            <a:endParaRPr lang="en-US" altLang="zh-CN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b="1" dirty="0"/>
              <a:t>4</a:t>
            </a:r>
            <a:r>
              <a:rPr lang="zh-CN" altLang="en-US" b="1" dirty="0"/>
              <a:t>、</a:t>
            </a:r>
            <a:r>
              <a:rPr lang="en-US" altLang="zh-CN" b="1" dirty="0"/>
              <a:t>Python</a:t>
            </a:r>
            <a:r>
              <a:rPr lang="zh-CN" altLang="en-US" b="1" dirty="0"/>
              <a:t>的应用领域</a:t>
            </a:r>
            <a:endParaRPr lang="en-US" altLang="zh-CN" b="1" dirty="0"/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网站开发、爬虫、数据分析、人工智能、游戏开发等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24303" r="11611" b="29862"/>
          <a:stretch>
            <a:fillRect/>
          </a:stretch>
        </p:blipFill>
        <p:spPr>
          <a:xfrm>
            <a:off x="7487478" y="1428663"/>
            <a:ext cx="3233530" cy="104949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15548" y="1630017"/>
            <a:ext cx="7752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print()</a:t>
            </a:r>
            <a:r>
              <a:rPr lang="zh-CN" altLang="en-US" sz="2000" dirty="0"/>
              <a:t>函数的本事可是多着呢！同学们接着看</a:t>
            </a:r>
            <a:endParaRPr lang="zh-CN" altLang="en-US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8" y="2473611"/>
            <a:ext cx="4731026" cy="122656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15549" y="4174435"/>
            <a:ext cx="5181600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</a:t>
            </a:r>
            <a:r>
              <a:rPr lang="en-US" altLang="zh-CN" dirty="0"/>
              <a:t>print</a:t>
            </a:r>
            <a:r>
              <a:rPr lang="zh-CN" altLang="en-US" dirty="0"/>
              <a:t>函数里，你可以给他传递的多个字符串，每个字符串之间用逗号隔开，</a:t>
            </a:r>
            <a:r>
              <a:rPr lang="en-US" altLang="zh-CN" dirty="0"/>
              <a:t>print</a:t>
            </a:r>
            <a:r>
              <a:rPr lang="zh-CN" altLang="en-US" dirty="0"/>
              <a:t>函数机会用空格把这些函数拼接起来打印到屏幕。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030816" y="3429000"/>
            <a:ext cx="249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60499B"/>
                </a:solidFill>
              </a:rPr>
              <a:t>print()</a:t>
            </a:r>
            <a:endParaRPr lang="zh-CN" altLang="en-US" sz="7200" dirty="0">
              <a:solidFill>
                <a:srgbClr val="60499B"/>
              </a:solidFill>
            </a:endParaRPr>
          </a:p>
        </p:txBody>
      </p:sp>
      <p:sp>
        <p:nvSpPr>
          <p:cNvPr id="12" name="思想气泡: 云 11"/>
          <p:cNvSpPr/>
          <p:nvPr/>
        </p:nvSpPr>
        <p:spPr>
          <a:xfrm>
            <a:off x="8441635" y="1417983"/>
            <a:ext cx="2491408" cy="1484243"/>
          </a:xfrm>
          <a:prstGeom prst="cloudCallout">
            <a:avLst>
              <a:gd name="adj1" fmla="val -37687"/>
              <a:gd name="adj2" fmla="val 89548"/>
            </a:avLst>
          </a:prstGeom>
          <a:solidFill>
            <a:srgbClr val="6049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我深深地佩服我自己！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9563" y="2027389"/>
            <a:ext cx="5044440" cy="3328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/>
              <a:t>同学们，刚刚我们写代码的方式称之为</a:t>
            </a:r>
            <a:r>
              <a:rPr lang="zh-CN" altLang="en-US" sz="2000" b="1" dirty="0"/>
              <a:t>交互式编程</a:t>
            </a:r>
            <a:r>
              <a:rPr lang="zh-CN" altLang="en-US" dirty="0"/>
              <a:t>，就是写一行代码，按回车系统会自动立即反馈，但如果我们要写的很多行代码，中间有事情打断了，交互式就悲剧了，因为你关闭</a:t>
            </a:r>
            <a:r>
              <a:rPr lang="en-US" altLang="zh-CN" dirty="0"/>
              <a:t>IDLE</a:t>
            </a:r>
            <a:r>
              <a:rPr lang="zh-CN" altLang="en-US" dirty="0"/>
              <a:t>后再打开，你会发现刚刚写的代码都丢失了！</a:t>
            </a:r>
            <a:endParaRPr lang="en-US" altLang="zh-CN" dirty="0"/>
          </a:p>
          <a:p>
            <a:pPr fontAlgn="auto">
              <a:lnSpc>
                <a:spcPct val="150000"/>
              </a:lnSpc>
            </a:pPr>
            <a:endParaRPr lang="en-US" altLang="zh-CN" dirty="0"/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solidFill>
                  <a:srgbClr val="60499B"/>
                </a:solidFill>
              </a:rPr>
              <a:t>如何解决这个问题呢？</a:t>
            </a:r>
            <a:endParaRPr lang="zh-CN" altLang="en-US" sz="3200" dirty="0">
              <a:solidFill>
                <a:srgbClr val="60499B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7580" y="2715895"/>
            <a:ext cx="2044700" cy="2225675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8540115" y="1758315"/>
            <a:ext cx="2505075" cy="14408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就好比打游戏不存盘一样悲剧！！！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15410" y="2622689"/>
            <a:ext cx="6096000" cy="1699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这就不得不提另一种编程模式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60499B"/>
                </a:solidFill>
              </a:rPr>
              <a:t>脚本模式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下面就跟老师一起来学习如何使用吧！</a:t>
            </a:r>
            <a:endParaRPr lang="zh-CN" altLang="en-US" sz="2000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1771" y="1941416"/>
            <a:ext cx="4414630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打开</a:t>
            </a:r>
            <a:r>
              <a:rPr lang="en-US" altLang="zh-CN" dirty="0"/>
              <a:t>IDLE</a:t>
            </a:r>
            <a:r>
              <a:rPr lang="zh-CN" altLang="en-US" dirty="0"/>
              <a:t>，点击左上角的“文件”选项；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点击“新建文件”选项，然后会弹出一个窗口；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在这个窗口中，我们就可输入多行代码啦，可以输入：</a:t>
            </a:r>
            <a:endParaRPr lang="en-US" altLang="zh-CN" dirty="0"/>
          </a:p>
          <a:p>
            <a:pPr lvl="1"/>
            <a:r>
              <a:rPr lang="en-US" altLang="zh-CN" dirty="0"/>
              <a:t>print(“</a:t>
            </a:r>
            <a:r>
              <a:rPr lang="zh-CN" altLang="en-US" dirty="0"/>
              <a:t>你好，</a:t>
            </a:r>
            <a:r>
              <a:rPr lang="en-US" altLang="zh-CN" dirty="0"/>
              <a:t>Python</a:t>
            </a:r>
            <a:r>
              <a:rPr lang="zh-CN" altLang="en-US" dirty="0"/>
              <a:t>！</a:t>
            </a:r>
            <a:r>
              <a:rPr lang="en-US" altLang="zh-CN" dirty="0"/>
              <a:t>”)</a:t>
            </a:r>
            <a:endParaRPr lang="en-US" altLang="zh-CN" dirty="0"/>
          </a:p>
          <a:p>
            <a:pPr lvl="1"/>
            <a:r>
              <a:rPr lang="en-US" altLang="zh-CN" dirty="0"/>
              <a:t>print(“</a:t>
            </a:r>
            <a:r>
              <a:rPr lang="zh-CN" altLang="en-US" dirty="0"/>
              <a:t>遇见你很高兴</a:t>
            </a:r>
            <a:r>
              <a:rPr lang="en-US" altLang="zh-CN" dirty="0"/>
              <a:t>”)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999" y="1082673"/>
            <a:ext cx="4131779" cy="41181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889" y="1941416"/>
            <a:ext cx="4131802" cy="411814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1771" y="1941416"/>
            <a:ext cx="4414630" cy="295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完成代码编辑后，点击左上角的“文件”选项；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进入下拉框，点击“保存”，文件命名“</a:t>
            </a:r>
            <a:r>
              <a:rPr lang="en-US" altLang="zh-CN" dirty="0" err="1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demo1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”，</a:t>
            </a:r>
            <a:r>
              <a:rPr lang="zh-CN" altLang="en-US" dirty="0"/>
              <a:t>为了以后方便找到它，将它保存到桌面的文件里面。</a:t>
            </a:r>
            <a:endParaRPr lang="en-US" altLang="zh-CN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然后点击中间的“运行”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“运行模块”选项，代码就被执行啦！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187" y="2292627"/>
            <a:ext cx="5513498" cy="195945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60781" y="1493627"/>
            <a:ext cx="9750558" cy="101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注意：</a:t>
            </a:r>
            <a:r>
              <a:rPr lang="en-US" altLang="zh-CN" dirty="0"/>
              <a:t>Python</a:t>
            </a:r>
            <a:r>
              <a:rPr lang="zh-CN" altLang="en-US" dirty="0"/>
              <a:t>编写的代码保存的时候后缀名必须是</a:t>
            </a:r>
            <a:r>
              <a:rPr lang="en-US" altLang="zh-CN" sz="2400" b="1" dirty="0">
                <a:solidFill>
                  <a:srgbClr val="FF0000"/>
                </a:solidFill>
              </a:rPr>
              <a:t>“.</a:t>
            </a:r>
            <a:r>
              <a:rPr lang="en-US" altLang="zh-CN" sz="2400" b="1" dirty="0" err="1">
                <a:solidFill>
                  <a:srgbClr val="FF0000"/>
                </a:solidFill>
              </a:rPr>
              <a:t>py</a:t>
            </a:r>
            <a:r>
              <a:rPr lang="en-US" altLang="zh-CN" sz="2400" b="1" dirty="0">
                <a:solidFill>
                  <a:srgbClr val="FF0000"/>
                </a:solidFill>
              </a:rPr>
              <a:t>”</a:t>
            </a:r>
            <a:r>
              <a:rPr lang="zh-CN" altLang="en-US" dirty="0"/>
              <a:t>，这样才能够被识别为</a:t>
            </a:r>
            <a:r>
              <a:rPr lang="en-US" altLang="zh-CN" dirty="0"/>
              <a:t>Python</a:t>
            </a:r>
            <a:r>
              <a:rPr lang="zh-CN" altLang="en-US" dirty="0"/>
              <a:t>程序。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如果没有显示后缀名，可以点击“</a:t>
            </a:r>
            <a:r>
              <a:rPr lang="zh-CN" altLang="en-US" dirty="0">
                <a:solidFill>
                  <a:srgbClr val="FF0000"/>
                </a:solidFill>
              </a:rPr>
              <a:t>查看</a:t>
            </a:r>
            <a:r>
              <a:rPr lang="zh-CN" altLang="en-US" dirty="0"/>
              <a:t>”</a:t>
            </a:r>
            <a:r>
              <a:rPr lang="en-US" altLang="zh-CN" dirty="0"/>
              <a:t>——</a:t>
            </a:r>
            <a:r>
              <a:rPr lang="zh-CN" altLang="en-US" dirty="0"/>
              <a:t>勾选 “</a:t>
            </a:r>
            <a:r>
              <a:rPr lang="zh-CN" altLang="en-US" dirty="0">
                <a:solidFill>
                  <a:srgbClr val="FF0000"/>
                </a:solidFill>
              </a:rPr>
              <a:t>文件拓展名</a:t>
            </a:r>
            <a:r>
              <a:rPr lang="zh-CN" altLang="en-US" dirty="0"/>
              <a:t>”，就会显示出来啦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935691" y="2506084"/>
            <a:ext cx="8020050" cy="3366610"/>
            <a:chOff x="1909186" y="2516721"/>
            <a:chExt cx="8020050" cy="3366610"/>
          </a:xfrm>
        </p:grpSpPr>
        <p:grpSp>
          <p:nvGrpSpPr>
            <p:cNvPr id="12" name="组合 11"/>
            <p:cNvGrpSpPr/>
            <p:nvPr/>
          </p:nvGrpSpPr>
          <p:grpSpPr>
            <a:xfrm>
              <a:off x="1909186" y="2763322"/>
              <a:ext cx="8020050" cy="3038475"/>
              <a:chOff x="1909186" y="2526286"/>
              <a:chExt cx="8020050" cy="3038475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09186" y="2526286"/>
                <a:ext cx="8020050" cy="3038475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2912436" y="2526286"/>
                <a:ext cx="533129" cy="33817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151514" y="5126036"/>
                <a:ext cx="533129" cy="33817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537444" y="3101009"/>
                <a:ext cx="1023460" cy="32799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551043" y="2516721"/>
              <a:ext cx="145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</a:rPr>
                <a:t>1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35686" y="2879888"/>
              <a:ext cx="6891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</a:rPr>
                <a:t>2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箭头: 右 14"/>
            <p:cNvSpPr/>
            <p:nvPr/>
          </p:nvSpPr>
          <p:spPr>
            <a:xfrm rot="12307969">
              <a:off x="4698072" y="5654495"/>
              <a:ext cx="880915" cy="22883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9254" y="1895475"/>
            <a:ext cx="8756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矩形: 剪去对角 9"/>
          <p:cNvSpPr/>
          <p:nvPr/>
        </p:nvSpPr>
        <p:spPr>
          <a:xfrm>
            <a:off x="1563757" y="1465321"/>
            <a:ext cx="8594930" cy="698521"/>
          </a:xfrm>
          <a:prstGeom prst="snip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print(“</a:t>
            </a:r>
            <a:r>
              <a:rPr lang="zh-CN" altLang="en-US" dirty="0"/>
              <a:t>你好，</a:t>
            </a:r>
            <a:r>
              <a:rPr lang="en-US" altLang="zh-CN" dirty="0"/>
              <a:t>Python</a:t>
            </a:r>
            <a:r>
              <a:rPr lang="zh-CN" altLang="en-US" dirty="0"/>
              <a:t>！</a:t>
            </a:r>
            <a:r>
              <a:rPr lang="en-US" altLang="zh-CN" dirty="0"/>
              <a:t>”)</a:t>
            </a:r>
            <a:r>
              <a:rPr lang="zh-CN" altLang="en-US" dirty="0"/>
              <a:t>和</a:t>
            </a:r>
            <a:r>
              <a:rPr lang="en-US" altLang="zh-CN" dirty="0"/>
              <a:t>print(“</a:t>
            </a:r>
            <a:r>
              <a:rPr lang="zh-CN" altLang="en-US" dirty="0"/>
              <a:t>遇见你很高兴</a:t>
            </a:r>
            <a:r>
              <a:rPr lang="en-US" altLang="zh-CN" dirty="0"/>
              <a:t>”)</a:t>
            </a:r>
            <a:r>
              <a:rPr lang="zh-CN" altLang="en-US" dirty="0"/>
              <a:t>必须写成两行吗？</a:t>
            </a:r>
            <a:endParaRPr lang="zh-CN" altLang="en-US" dirty="0"/>
          </a:p>
        </p:txBody>
      </p:sp>
      <p:sp>
        <p:nvSpPr>
          <p:cNvPr id="11" name="矩形: 对角圆角 10"/>
          <p:cNvSpPr/>
          <p:nvPr/>
        </p:nvSpPr>
        <p:spPr>
          <a:xfrm>
            <a:off x="1563757" y="2693929"/>
            <a:ext cx="8594930" cy="1181376"/>
          </a:xfrm>
          <a:prstGeom prst="round2DiagRect">
            <a:avLst/>
          </a:prstGeom>
          <a:solidFill>
            <a:srgbClr val="604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一般人都习惯写成两行，如果你非要写成一行，每行指令之间必须要用</a:t>
            </a:r>
            <a:r>
              <a:rPr lang="en-US" altLang="zh-CN" dirty="0"/>
              <a:t>“</a:t>
            </a:r>
            <a:r>
              <a:rPr lang="zh-CN" altLang="en-US" dirty="0"/>
              <a:t>；</a:t>
            </a:r>
            <a:r>
              <a:rPr lang="en-US" altLang="zh-CN" dirty="0"/>
              <a:t>”</a:t>
            </a:r>
            <a:r>
              <a:rPr lang="zh-CN" altLang="en-US" dirty="0"/>
              <a:t>分号隔开，就像这个样子  </a:t>
            </a:r>
            <a:r>
              <a:rPr lang="en-US" altLang="zh-CN" dirty="0">
                <a:sym typeface="+mn-ea"/>
              </a:rPr>
              <a:t>print(“</a:t>
            </a:r>
            <a:r>
              <a:rPr lang="zh-CN" altLang="en-US" dirty="0">
                <a:sym typeface="+mn-ea"/>
              </a:rPr>
              <a:t>你好，</a:t>
            </a:r>
            <a:r>
              <a:rPr lang="en-US" altLang="zh-CN" dirty="0">
                <a:sym typeface="+mn-ea"/>
              </a:rPr>
              <a:t>Python</a:t>
            </a:r>
            <a:r>
              <a:rPr lang="zh-CN" altLang="en-US" dirty="0">
                <a:sym typeface="+mn-ea"/>
              </a:rPr>
              <a:t>！</a:t>
            </a:r>
            <a:r>
              <a:rPr lang="en-US" altLang="zh-CN" dirty="0">
                <a:sym typeface="+mn-ea"/>
              </a:rPr>
              <a:t>”) ; print(“</a:t>
            </a:r>
            <a:r>
              <a:rPr lang="zh-CN" altLang="en-US" dirty="0">
                <a:sym typeface="+mn-ea"/>
              </a:rPr>
              <a:t>遇见你很高兴</a:t>
            </a:r>
            <a:r>
              <a:rPr lang="en-US" altLang="zh-CN" dirty="0">
                <a:sym typeface="+mn-ea"/>
              </a:rPr>
              <a:t>”)</a:t>
            </a:r>
            <a:endParaRPr lang="en-US" altLang="zh-CN" dirty="0">
              <a:sym typeface="+mn-ea"/>
            </a:endParaRPr>
          </a:p>
          <a:p>
            <a:r>
              <a:rPr lang="zh-CN" altLang="en-US" dirty="0"/>
              <a:t>虽然不会报错，但是老师强烈反对这种写法！！！</a:t>
            </a:r>
            <a:endParaRPr lang="zh-CN" altLang="en-US" dirty="0"/>
          </a:p>
        </p:txBody>
      </p:sp>
      <p:sp>
        <p:nvSpPr>
          <p:cNvPr id="12" name="矩形: 对角圆角 11"/>
          <p:cNvSpPr/>
          <p:nvPr/>
        </p:nvSpPr>
        <p:spPr>
          <a:xfrm>
            <a:off x="1563757" y="4340937"/>
            <a:ext cx="8594930" cy="1417982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首先每行一条指令（语句）这样更容易阅读和理解；另外每个行业都有自己的行规和惯例，在编程界，大家都习惯一行只写一条指令（语句），如果你非要用这种反人类的写法不仅会遭人鄙视，可能出门还会被打的哟！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3704" y="3136612"/>
            <a:ext cx="482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>
                <a:solidFill>
                  <a:srgbClr val="60499B"/>
                </a:solidFill>
              </a:rPr>
              <a:t>其他常用的编程环境</a:t>
            </a:r>
            <a:endParaRPr lang="zh-CN" altLang="en-US" sz="3200" spc="600" dirty="0">
              <a:solidFill>
                <a:srgbClr val="60499B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0078" y="1879360"/>
            <a:ext cx="4436437" cy="30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Pycharm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>
              <a:lnSpc>
                <a:spcPct val="150000"/>
              </a:lnSpc>
            </a:pPr>
            <a:r>
              <a:rPr lang="zh-CN" altLang="en-US" dirty="0"/>
              <a:t>带有一整套可以帮助用户在使用</a:t>
            </a:r>
            <a:r>
              <a:rPr lang="en-US" altLang="zh-CN" dirty="0"/>
              <a:t>Python</a:t>
            </a:r>
            <a:r>
              <a:rPr lang="zh-CN" altLang="en-US" dirty="0"/>
              <a:t>语言开发时提高其效率的工具，比如调试、语法高亮、</a:t>
            </a:r>
            <a:r>
              <a:rPr lang="en-US" altLang="zh-CN" dirty="0"/>
              <a:t>Project</a:t>
            </a:r>
            <a:r>
              <a:rPr lang="zh-CN" altLang="en-US" dirty="0"/>
              <a:t>管理、代码跳转、智能提示、自动完成、单元测试、版本控制。</a:t>
            </a:r>
            <a:endParaRPr lang="en-US" altLang="zh-CN" dirty="0"/>
          </a:p>
          <a:p>
            <a:pPr lvl="0">
              <a:lnSpc>
                <a:spcPct val="150000"/>
              </a:lnSpc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也是程序员日常开发用的最多的一款软件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74" y="1467931"/>
            <a:ext cx="822857" cy="8228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77" y="2040908"/>
            <a:ext cx="5202011" cy="277618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68755" y="1981533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</a:rPr>
              <a:t>二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</a:rPr>
              <a:t>. Visual Studio Code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47" y="1744366"/>
            <a:ext cx="702945" cy="7029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78" y="2266594"/>
            <a:ext cx="5170064" cy="25926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68755" y="2918167"/>
            <a:ext cx="4242932" cy="128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一个运行于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Mac OS X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、</a:t>
            </a:r>
            <a:r>
              <a:rPr lang="en-US" altLang="zh-CN" dirty="0">
                <a:solidFill>
                  <a:srgbClr val="136EC2"/>
                </a:solidFill>
                <a:latin typeface="Arial" panose="020B0604020202020204" pitchFamily="34" charset="0"/>
                <a:hlinkClick r:id="rId4"/>
              </a:rPr>
              <a:t>Windows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和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Linux 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之上的，针对于编写现代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Web 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和云应用的跨平台源代码编辑器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情景引入</a:t>
            </a:r>
            <a:endParaRPr lang="zh-CN" altLang="en-US" sz="28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6"/>
          <a:stretch>
            <a:fillRect/>
          </a:stretch>
        </p:blipFill>
        <p:spPr>
          <a:xfrm>
            <a:off x="5880295" y="1714384"/>
            <a:ext cx="4817675" cy="40567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94030" y="1951127"/>
            <a:ext cx="4304714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60499B"/>
                </a:solidFill>
              </a:rPr>
              <a:t>炎炎夏日，</a:t>
            </a:r>
            <a:endParaRPr lang="en-US" altLang="zh-CN" sz="3200" b="1" dirty="0">
              <a:solidFill>
                <a:srgbClr val="60499B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60499B"/>
                </a:solidFill>
              </a:rPr>
              <a:t>让我们一起去游泳吧！</a:t>
            </a:r>
            <a:endParaRPr lang="en-US" altLang="zh-CN" sz="3200" b="1" dirty="0">
              <a:solidFill>
                <a:srgbClr val="60499B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60499B"/>
                </a:solidFill>
              </a:rPr>
              <a:t>去哪里玩好呢？</a:t>
            </a:r>
            <a:endParaRPr lang="en-US" altLang="zh-CN" sz="3200" b="1" dirty="0">
              <a:solidFill>
                <a:srgbClr val="60499B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60499B"/>
                </a:solidFill>
              </a:rPr>
              <a:t>当时是游泳馆啦！</a:t>
            </a:r>
            <a:endParaRPr lang="en-US" altLang="zh-CN" sz="3200" b="1" dirty="0">
              <a:solidFill>
                <a:srgbClr val="60499B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5980" y="1627233"/>
            <a:ext cx="25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JupyterNotebook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55980" y="2178085"/>
            <a:ext cx="9644542" cy="170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（此前被称为 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IPython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notebook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）是一个交互式笔记本，支持运行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40 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多种编程语言。</a:t>
            </a:r>
            <a:endParaRPr lang="zh-CN" alt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Jupyter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 Notebook 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的本质是一个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Web 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应用程序，便于创建和共享文学化程序文档，支持实时代码，数学方程，可视化和 </a:t>
            </a:r>
            <a:r>
              <a:rPr lang="en-US" altLang="zh-CN" dirty="0">
                <a:solidFill>
                  <a:srgbClr val="136EC2"/>
                </a:solidFill>
                <a:latin typeface="Arial" panose="020B0604020202020204" pitchFamily="34" charset="0"/>
                <a:hlinkClick r:id="rId2"/>
              </a:rPr>
              <a:t>markdown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。 用途包括：数据清理和转换，数值模拟，统计建模，机器学习等等。</a:t>
            </a:r>
            <a:endParaRPr lang="zh-CN" alt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911" y="3966898"/>
            <a:ext cx="7904508" cy="1972749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04521" y="3075057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pc="300" dirty="0">
                <a:solidFill>
                  <a:srgbClr val="60499B"/>
                </a:solidFill>
              </a:rPr>
              <a:t>Python</a:t>
            </a:r>
            <a:r>
              <a:rPr lang="zh-CN" altLang="en-US" sz="4000" spc="300" dirty="0">
                <a:solidFill>
                  <a:srgbClr val="60499B"/>
                </a:solidFill>
              </a:rPr>
              <a:t>小拓展</a:t>
            </a:r>
            <a:endParaRPr lang="zh-CN" altLang="en-US" sz="4000" spc="300" dirty="0">
              <a:solidFill>
                <a:srgbClr val="60499B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思维构建</a:t>
            </a:r>
            <a:endParaRPr lang="zh-CN" altLang="en-US" sz="28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527"/>
          <a:stretch>
            <a:fillRect/>
          </a:stretch>
        </p:blipFill>
        <p:spPr>
          <a:xfrm>
            <a:off x="1959871" y="1736034"/>
            <a:ext cx="8086725" cy="408311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</a:rPr>
              <a:t>编玩编学</a:t>
            </a:r>
            <a:endParaRPr lang="zh-CN" altLang="en-US" sz="2800" b="1" spc="6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2085" y="1749287"/>
            <a:ext cx="959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感兴趣的同学可以去</a:t>
            </a:r>
            <a:r>
              <a:rPr lang="en-US" altLang="zh-CN" dirty="0"/>
              <a:t>Python</a:t>
            </a:r>
            <a:r>
              <a:rPr lang="zh-CN" altLang="en-US" dirty="0"/>
              <a:t>的官网了解一下：</a:t>
            </a:r>
            <a:r>
              <a:rPr lang="en-US" altLang="zh-CN" dirty="0">
                <a:hlinkClick r:id="rId2"/>
              </a:rPr>
              <a:t> https://</a:t>
            </a:r>
            <a:r>
              <a:rPr lang="en-US" altLang="zh-CN" dirty="0" err="1">
                <a:hlinkClick r:id="rId2"/>
              </a:rPr>
              <a:t>www.python.org</a:t>
            </a:r>
            <a:r>
              <a:rPr lang="en-US" altLang="zh-CN" dirty="0">
                <a:hlinkClick r:id="rId2"/>
              </a:rPr>
              <a:t>/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563" y="2451767"/>
            <a:ext cx="8567945" cy="336138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0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spc="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创作实践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9561" y="1746839"/>
            <a:ext cx="283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</a:rPr>
              <a:t>Python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</a:rPr>
              <a:t>课堂演练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9561" y="2335938"/>
            <a:ext cx="7019870" cy="2930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打开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Python IDLE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，新建文件，在脚本编程模式下，打印如下内容：</a:t>
            </a:r>
            <a:endParaRPr lang="en-US" altLang="zh-CN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print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(“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我今天学了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python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的使用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”)</a:t>
            </a:r>
            <a:endParaRPr lang="en-US" altLang="zh-CN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print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(“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我很开心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”)</a:t>
            </a:r>
            <a:endParaRPr lang="en-US" altLang="zh-CN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保存文件，命名为“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demo2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”并保存到桌面；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运行代码，打印到窗口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</a:rPr>
              <a:t>课堂总结</a:t>
            </a:r>
            <a:endParaRPr lang="zh-CN" altLang="en-US" sz="2800" b="1" spc="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57738" y="1745526"/>
            <a:ext cx="7858539" cy="378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、了解</a:t>
            </a:r>
            <a:r>
              <a:rPr lang="en-US" altLang="zh-CN" dirty="0"/>
              <a:t>Python</a:t>
            </a:r>
            <a:r>
              <a:rPr lang="zh-CN" altLang="en-US" dirty="0"/>
              <a:t>几种常见的编程环境</a:t>
            </a:r>
            <a:endParaRPr lang="en-US" altLang="zh-CN" dirty="0"/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答：</a:t>
            </a:r>
            <a:r>
              <a:rPr lang="en-US" altLang="zh-CN" dirty="0"/>
              <a:t>IDLE</a:t>
            </a:r>
            <a:r>
              <a:rPr lang="zh-CN" altLang="en-US" dirty="0"/>
              <a:t>，</a:t>
            </a:r>
            <a:r>
              <a:rPr lang="en-US" altLang="zh-CN" dirty="0" err="1"/>
              <a:t>pycharm</a:t>
            </a:r>
            <a:r>
              <a:rPr lang="zh-CN" altLang="en-US" dirty="0"/>
              <a:t>，</a:t>
            </a:r>
            <a:r>
              <a:rPr lang="en-US" altLang="zh-CN" dirty="0"/>
              <a:t>Visual Studio Code</a:t>
            </a:r>
            <a:r>
              <a:rPr lang="zh-CN" altLang="en-US" dirty="0"/>
              <a:t>，</a:t>
            </a:r>
            <a:r>
              <a:rPr lang="en-US" altLang="zh-CN" dirty="0" err="1"/>
              <a:t>JupyterNotebook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IDLE</a:t>
            </a:r>
            <a:r>
              <a:rPr lang="zh-CN" altLang="en-US" dirty="0"/>
              <a:t>的两种开发模式</a:t>
            </a:r>
            <a:endParaRPr lang="en-US" altLang="zh-CN" dirty="0"/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答：交互式；脚本式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、熟悉脚本模式下</a:t>
            </a:r>
            <a:r>
              <a:rPr lang="en-US" altLang="zh-CN" dirty="0"/>
              <a:t>IDLE</a:t>
            </a:r>
            <a:r>
              <a:rPr lang="zh-CN" altLang="en-US" dirty="0"/>
              <a:t>的操作，新建、打开、保存、运行文件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、了解</a:t>
            </a:r>
            <a:r>
              <a:rPr lang="en-US" altLang="zh-CN" dirty="0"/>
              <a:t>Python</a:t>
            </a:r>
            <a:r>
              <a:rPr lang="zh-CN" altLang="en-US" dirty="0"/>
              <a:t>版本号和基本格式用法</a:t>
            </a:r>
            <a:endParaRPr lang="en-US" altLang="zh-CN" dirty="0"/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答：</a:t>
            </a:r>
            <a:r>
              <a:rPr lang="en-US" altLang="zh-CN" dirty="0"/>
              <a:t>Python</a:t>
            </a:r>
            <a:r>
              <a:rPr lang="zh-CN" altLang="en-US" dirty="0"/>
              <a:t>有</a:t>
            </a:r>
            <a:r>
              <a:rPr lang="en-US" altLang="zh-CN" dirty="0" err="1"/>
              <a:t>2.X</a:t>
            </a:r>
            <a:r>
              <a:rPr lang="zh-CN" altLang="en-US" dirty="0"/>
              <a:t>和</a:t>
            </a:r>
            <a:r>
              <a:rPr lang="en-US" altLang="zh-CN" dirty="0" err="1"/>
              <a:t>3.X</a:t>
            </a:r>
            <a:r>
              <a:rPr lang="zh-CN" altLang="en-US" dirty="0"/>
              <a:t>两种版本，现在主流的是</a:t>
            </a:r>
            <a:r>
              <a:rPr lang="en-US" altLang="zh-CN" dirty="0" err="1"/>
              <a:t>3.X</a:t>
            </a:r>
            <a:r>
              <a:rPr lang="zh-CN" altLang="en-US" dirty="0"/>
              <a:t>版本，最新的稳定版本是</a:t>
            </a:r>
            <a:r>
              <a:rPr lang="en-US" altLang="zh-CN" dirty="0" err="1"/>
              <a:t>Python3.8</a:t>
            </a:r>
            <a:r>
              <a:rPr lang="zh-CN" altLang="en-US" dirty="0"/>
              <a:t>版本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49079" y="1446166"/>
            <a:ext cx="3869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分享交流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57598" y="2256115"/>
            <a:ext cx="4333461" cy="184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  <a:t>今天学习了</a:t>
            </a:r>
            <a:r>
              <a:rPr lang="en-US" altLang="zh-CN" sz="2000" b="1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  <a:t>Python IDLE</a:t>
            </a:r>
            <a:r>
              <a:rPr lang="zh-CN" altLang="en-US" sz="2000" b="1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  <a:t>几种编程模式？分别是什么？</a:t>
            </a:r>
            <a:endParaRPr lang="en-US" altLang="zh-CN" sz="2000" b="1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演示今天打印的代码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情景引入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59563" y="2025282"/>
            <a:ext cx="4625009" cy="326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说到游泳运动，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我们是不是需要一个超大的游泳池，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可以让我们更好的玩耍，打水仗呢？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那么如果是写代码呢？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我们是不是也需要一个超棒的环境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才能让我们写的更舒服，自在呀！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4" b="94028" l="10000" r="90000">
                        <a14:foregroundMark x1="29167" y1="53194" x2="38333" y2="38194"/>
                        <a14:foregroundMark x1="38333" y1="38194" x2="61019" y2="21528"/>
                        <a14:foregroundMark x1="61019" y1="21528" x2="61019" y2="20000"/>
                        <a14:foregroundMark x1="74444" y1="38611" x2="70833" y2="56111"/>
                        <a14:foregroundMark x1="70833" y1="56111" x2="46944" y2="72222"/>
                        <a14:foregroundMark x1="46944" y1="72222" x2="57037" y2="81944"/>
                        <a14:foregroundMark x1="56019" y1="15417" x2="56019" y2="15417"/>
                        <a14:foregroundMark x1="50926" y1="7917" x2="60370" y2="23472"/>
                        <a14:foregroundMark x1="41852" y1="55278" x2="38519" y2="63889"/>
                        <a14:foregroundMark x1="57315" y1="80417" x2="63704" y2="79444"/>
                        <a14:foregroundMark x1="50926" y1="94028" x2="59722" y2="93472"/>
                        <a14:foregroundMark x1="59722" y1="42639" x2="32778" y2="42639"/>
                        <a14:foregroundMark x1="32778" y1="42639" x2="28426" y2="44722"/>
                        <a14:foregroundMark x1="27778" y1="37083" x2="26111" y2="59306"/>
                        <a14:foregroundMark x1="26111" y1="59306" x2="27407" y2="69306"/>
                        <a14:foregroundMark x1="37870" y1="20000" x2="50093" y2="16806"/>
                        <a14:foregroundMark x1="50093" y1="16806" x2="59352" y2="6944"/>
                        <a14:foregroundMark x1="46931" y1="8664" x2="58484" y2="21300"/>
                        <a14:foregroundMark x1="58484" y1="21300" x2="48255" y2="36282"/>
                        <a14:foregroundMark x1="48255" y1="36282" x2="28520" y2="43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663" y="2821489"/>
            <a:ext cx="3454230" cy="2302820"/>
          </a:xfrm>
          <a:prstGeom prst="rect">
            <a:avLst/>
          </a:prstGeom>
        </p:spPr>
      </p:pic>
      <p:sp>
        <p:nvSpPr>
          <p:cNvPr id="8" name="思想气泡: 云 7"/>
          <p:cNvSpPr/>
          <p:nvPr/>
        </p:nvSpPr>
        <p:spPr>
          <a:xfrm>
            <a:off x="8469778" y="974779"/>
            <a:ext cx="2393963" cy="1596143"/>
          </a:xfrm>
          <a:prstGeom prst="cloudCallout">
            <a:avLst>
              <a:gd name="adj1" fmla="val -47404"/>
              <a:gd name="adj2" fmla="val 78275"/>
            </a:avLst>
          </a:prstGeom>
          <a:solidFill>
            <a:srgbClr val="60499B"/>
          </a:solidFill>
          <a:ln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我不管，我也要一个大的游泳池！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</a:rPr>
              <a:t>新知教授</a:t>
            </a:r>
            <a:endParaRPr lang="zh-CN" altLang="en-US" sz="2800" b="1" spc="6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9563" y="2226365"/>
            <a:ext cx="8889167" cy="295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、了解</a:t>
            </a:r>
            <a:r>
              <a:rPr lang="en-US" altLang="zh-CN" dirty="0"/>
              <a:t>Python</a:t>
            </a:r>
            <a:r>
              <a:rPr lang="zh-CN" altLang="en-US" dirty="0"/>
              <a:t>几种常见的编程环境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、掌握</a:t>
            </a:r>
            <a:r>
              <a:rPr lang="en-US" altLang="zh-CN" dirty="0"/>
              <a:t>IDLE</a:t>
            </a:r>
            <a:r>
              <a:rPr lang="zh-CN" altLang="en-US" dirty="0"/>
              <a:t>的使用，熟悉两种开发模式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、掌握脚本模式下</a:t>
            </a:r>
            <a:r>
              <a:rPr lang="en-US" altLang="zh-CN" dirty="0"/>
              <a:t>IDLE</a:t>
            </a:r>
            <a:r>
              <a:rPr lang="zh-CN" altLang="en-US" dirty="0"/>
              <a:t>的操作，新建、打开、保存、运行文件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、了解</a:t>
            </a:r>
            <a:r>
              <a:rPr lang="en-US" altLang="zh-CN" dirty="0"/>
              <a:t>Python</a:t>
            </a:r>
            <a:r>
              <a:rPr lang="zh-CN" altLang="en-US" dirty="0"/>
              <a:t>版本号和基本格式用法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24303" r="11611" b="29862"/>
          <a:stretch>
            <a:fillRect/>
          </a:stretch>
        </p:blipFill>
        <p:spPr>
          <a:xfrm>
            <a:off x="7487478" y="1428663"/>
            <a:ext cx="3233530" cy="104949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95503" y="3204577"/>
            <a:ext cx="4852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60499B"/>
                </a:solidFill>
              </a:rPr>
              <a:t>Python</a:t>
            </a:r>
            <a:r>
              <a:rPr lang="zh-CN" altLang="en-US" sz="3600" dirty="0">
                <a:solidFill>
                  <a:srgbClr val="60499B"/>
                </a:solidFill>
              </a:rPr>
              <a:t>常见的编程环境</a:t>
            </a:r>
            <a:endParaRPr lang="zh-CN" altLang="en-US" sz="3600" dirty="0">
              <a:solidFill>
                <a:srgbClr val="60499B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循循善诱</a:t>
            </a:r>
            <a:endParaRPr lang="zh-CN" altLang="en-US" sz="28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0231" y="2080157"/>
            <a:ext cx="5599317" cy="277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老师，老师！！！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什么是编程环境呀？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难道编程和游泳一样？游泳要好大好高级的游泳池，编程是不是也需要很贵，配置很高的电脑啊</a:t>
            </a:r>
            <a:r>
              <a:rPr lang="en-US" altLang="zh-CN" dirty="0"/>
              <a:t>?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PS</a:t>
            </a:r>
            <a:r>
              <a:rPr lang="zh-CN" altLang="en-US" dirty="0"/>
              <a:t>：配置高的电脑？那是不是需要好多钱</a:t>
            </a:r>
            <a:r>
              <a:rPr lang="en-US" altLang="zh-CN" dirty="0"/>
              <a:t>o(╥﹏╥)o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63" y="2080157"/>
            <a:ext cx="3203042" cy="306154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思维构建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73537" y="1948070"/>
            <a:ext cx="3429518" cy="3152568"/>
            <a:chOff x="1950865" y="1802296"/>
            <a:chExt cx="3429518" cy="31525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865" y="2239617"/>
              <a:ext cx="2832597" cy="2715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2093843" y="1802296"/>
              <a:ext cx="328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华康勘亭流W9(P)" panose="03000900000000000000" pitchFamily="66" charset="-122"/>
                  <a:ea typeface="华康勘亭流W9(P)" panose="03000900000000000000" pitchFamily="66" charset="-122"/>
                </a:rPr>
                <a:t>NO !  NO !  NO!!!</a:t>
              </a:r>
              <a:endParaRPr lang="zh-CN" altLang="en-US" sz="2800" dirty="0">
                <a:latin typeface="华康勘亭流W9(P)" panose="03000900000000000000" pitchFamily="66" charset="-122"/>
                <a:ea typeface="华康勘亭流W9(P)" panose="03000900000000000000" pitchFamily="66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446033" y="1799629"/>
            <a:ext cx="5605670" cy="388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+mn-ea"/>
              </a:rPr>
              <a:t>所谓</a:t>
            </a:r>
            <a:r>
              <a:rPr lang="zh-CN" altLang="zh-CN" b="1" dirty="0">
                <a:latin typeface="+mn-ea"/>
              </a:rPr>
              <a:t>编程环境</a:t>
            </a:r>
            <a:r>
              <a:rPr lang="zh-CN" altLang="en-US" dirty="0">
                <a:latin typeface="+mn-ea"/>
              </a:rPr>
              <a:t>，也叫</a:t>
            </a:r>
            <a:r>
              <a:rPr lang="zh-CN" altLang="zh-CN" b="1" dirty="0">
                <a:solidFill>
                  <a:srgbClr val="FF0000"/>
                </a:solidFill>
                <a:latin typeface="+mn-ea"/>
                <a:hlinkClick r:id="rId3"/>
              </a:rPr>
              <a:t>集成开发环境</a:t>
            </a:r>
            <a:r>
              <a:rPr lang="zh-CN" altLang="zh-CN" dirty="0">
                <a:latin typeface="+mn-ea"/>
              </a:rPr>
              <a:t>（Integrated Developing Environment，简称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IDE</a:t>
            </a:r>
            <a:r>
              <a:rPr lang="zh-CN" altLang="zh-CN" dirty="0">
                <a:latin typeface="+mn-ea"/>
              </a:rPr>
              <a:t>）:</a:t>
            </a:r>
            <a:endParaRPr lang="en-US" altLang="zh-CN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zh-CN" dirty="0">
                <a:latin typeface="+mn-ea"/>
              </a:rPr>
              <a:t>是一个综合性的</a:t>
            </a:r>
            <a:r>
              <a:rPr lang="zh-CN" altLang="zh-CN" b="1" dirty="0">
                <a:latin typeface="+mn-ea"/>
              </a:rPr>
              <a:t>工具软件</a:t>
            </a:r>
            <a:r>
              <a:rPr lang="zh-CN" altLang="zh-CN" dirty="0">
                <a:latin typeface="+mn-ea"/>
              </a:rPr>
              <a:t>，它把程序设计全过程所需的各项功能集合在一起，为程序设计人员提供完整的服务。</a:t>
            </a:r>
            <a:endParaRPr lang="en-US" altLang="zh-CN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+mn-ea"/>
              </a:rPr>
              <a:t>简单来说：就是更高级的写代码的工具！</a:t>
            </a:r>
            <a:endParaRPr lang="zh-CN" altLang="zh-CN" dirty="0">
              <a:latin typeface="+mn-ea"/>
            </a:endParaRPr>
          </a:p>
          <a:p>
            <a:pPr>
              <a:lnSpc>
                <a:spcPct val="200000"/>
              </a:lnSpc>
            </a:pPr>
            <a:endParaRPr lang="zh-CN" altLang="en-US" dirty="0">
              <a:latin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思维构建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6033" y="2144317"/>
            <a:ext cx="5605670" cy="253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更关键的来了！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这种软件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不要钱！！！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并且，和电脑配置也没有太多关系！日常普通电脑足以正常运行代码。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90259" y="1868881"/>
            <a:ext cx="3216965" cy="3083424"/>
            <a:chOff x="1550504" y="2144317"/>
            <a:chExt cx="3216965" cy="308342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48"/>
            <a:stretch>
              <a:fillRect/>
            </a:stretch>
          </p:blipFill>
          <p:spPr bwMode="auto">
            <a:xfrm flipH="1">
              <a:off x="1550504" y="2144317"/>
              <a:ext cx="3216965" cy="2687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4"/>
            <p:cNvSpPr txBox="1"/>
            <p:nvPr/>
          </p:nvSpPr>
          <p:spPr>
            <a:xfrm>
              <a:off x="2090800" y="4704521"/>
              <a:ext cx="2491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7B3617"/>
                  </a:solidFill>
                  <a:latin typeface="方正字迹-少壮简体" panose="02010600010101010101" pitchFamily="2" charset="-122"/>
                  <a:ea typeface="方正字迹-少壮简体" panose="02010600010101010101" pitchFamily="2" charset="-122"/>
                </a:rPr>
                <a:t>太感动了！！！</a:t>
              </a:r>
              <a:endParaRPr lang="zh-CN" altLang="en-US" sz="2800" b="1" dirty="0">
                <a:solidFill>
                  <a:srgbClr val="7B3617"/>
                </a:solidFill>
                <a:latin typeface="方正字迹-少壮简体" panose="02010600010101010101" pitchFamily="2" charset="-122"/>
                <a:ea typeface="方正字迹-少壮简体" panose="0201060001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1.xml><?xml version="1.0" encoding="utf-8"?>
<p:tagLst xmlns:p="http://schemas.openxmlformats.org/presentationml/2006/main">
  <p:tag name="KSO_WPP_MARK_KEY" val="0bf2b19a-ebdf-4aaf-9440-8e29a3b6f12d"/>
  <p:tag name="COMMONDATA" val="eyJoZGlkIjoiMWYwYmI2YTJjYjk0NmQ1Mzg4NGVkMTdhNmQ3MTFjYWQ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UNIT_PLACING_PICTURE_USER_VIEWPORT" val="{&quot;height&quot;:3471.3448818897637,&quot;width&quot;:3189.4078740157479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3400</Words>
  <Application>WPS 演示</Application>
  <PresentationFormat>宽屏</PresentationFormat>
  <Paragraphs>282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华康勘亭流W9(P)</vt:lpstr>
      <vt:lpstr>方正字迹-少壮简体</vt:lpstr>
      <vt:lpstr>Arial</vt:lpstr>
      <vt:lpstr>Arial Unicode MS</vt:lpstr>
      <vt:lpstr>Helvetica Neue</vt:lpstr>
      <vt:lpstr>楷体</vt:lpstr>
      <vt:lpstr>Office 主题​​</vt:lpstr>
      <vt:lpstr>Python 快速入门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变量</dc:title>
  <dc:creator>ZXD</dc:creator>
  <cp:lastModifiedBy>乐学故事</cp:lastModifiedBy>
  <cp:revision>202</cp:revision>
  <dcterms:created xsi:type="dcterms:W3CDTF">2019-06-19T02:08:00Z</dcterms:created>
  <dcterms:modified xsi:type="dcterms:W3CDTF">2023-04-27T10:00:11Z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348F7B15AD4749BC8653D8E30DF75CEA_12</vt:lpwstr>
  </property>
</Properties>
</file>