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09" r:id="rId2"/>
    <p:sldId id="422" r:id="rId3"/>
    <p:sldId id="429" r:id="rId4"/>
    <p:sldId id="414" r:id="rId5"/>
    <p:sldId id="410" r:id="rId6"/>
    <p:sldId id="413" r:id="rId7"/>
    <p:sldId id="438" r:id="rId8"/>
    <p:sldId id="415" r:id="rId9"/>
    <p:sldId id="416" r:id="rId10"/>
    <p:sldId id="471" r:id="rId11"/>
    <p:sldId id="472" r:id="rId12"/>
    <p:sldId id="424" r:id="rId13"/>
    <p:sldId id="430" r:id="rId14"/>
    <p:sldId id="426" r:id="rId15"/>
    <p:sldId id="428" r:id="rId16"/>
    <p:sldId id="417" r:id="rId17"/>
    <p:sldId id="436" r:id="rId18"/>
    <p:sldId id="440" r:id="rId19"/>
    <p:sldId id="427" r:id="rId20"/>
    <p:sldId id="439" r:id="rId21"/>
    <p:sldId id="435" r:id="rId22"/>
    <p:sldId id="432" r:id="rId23"/>
    <p:sldId id="434" r:id="rId24"/>
    <p:sldId id="418" r:id="rId25"/>
    <p:sldId id="421" r:id="rId26"/>
    <p:sldId id="470" r:id="rId27"/>
    <p:sldId id="42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D" initials="Z" lastIdx="1" clrIdx="0">
    <p:extLst>
      <p:ext uri="{19B8F6BF-5375-455C-9EA6-DF929625EA0E}">
        <p15:presenceInfo xmlns:p15="http://schemas.microsoft.com/office/powerpoint/2012/main" userId="ZX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99B"/>
    <a:srgbClr val="E9FBEB"/>
    <a:srgbClr val="E7FDEB"/>
    <a:srgbClr val="ABF3F7"/>
    <a:srgbClr val="F6ACF1"/>
    <a:srgbClr val="F3F0F4"/>
    <a:srgbClr val="36B7D5"/>
    <a:srgbClr val="936BDB"/>
    <a:srgbClr val="C056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87282-1D23-4F98-94C6-AFC0748284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47F6C9E9-BBF2-4F95-BE77-0BD37F5B1606}">
      <dgm:prSet phldrT="[文本]"/>
      <dgm:spPr/>
      <dgm:t>
        <a:bodyPr/>
        <a:lstStyle/>
        <a:p>
          <a:r>
            <a:rPr lang="zh-CN" altLang="en-US" dirty="0"/>
            <a:t>只能由数字、字母、下划线组成</a:t>
          </a:r>
        </a:p>
      </dgm:t>
    </dgm:pt>
    <dgm:pt modelId="{9B792D88-61FD-4F5E-91B4-F190255DB36A}" type="parTrans" cxnId="{ABF068E7-8422-407F-8F0B-A69C1B41CB08}">
      <dgm:prSet/>
      <dgm:spPr/>
      <dgm:t>
        <a:bodyPr/>
        <a:lstStyle/>
        <a:p>
          <a:endParaRPr lang="zh-CN" altLang="en-US"/>
        </a:p>
      </dgm:t>
    </dgm:pt>
    <dgm:pt modelId="{F96617A9-376B-46A0-8EFE-71E536DC53AC}" type="sibTrans" cxnId="{ABF068E7-8422-407F-8F0B-A69C1B41CB08}">
      <dgm:prSet/>
      <dgm:spPr/>
      <dgm:t>
        <a:bodyPr/>
        <a:lstStyle/>
        <a:p>
          <a:endParaRPr lang="zh-CN" altLang="en-US"/>
        </a:p>
      </dgm:t>
    </dgm:pt>
    <dgm:pt modelId="{96FBD88F-726E-465D-8F79-DC0A4D67F10F}">
      <dgm:prSet phldrT="[文本]"/>
      <dgm:spPr/>
      <dgm:t>
        <a:bodyPr/>
        <a:lstStyle/>
        <a:p>
          <a:r>
            <a:rPr lang="zh-CN" altLang="en-US" dirty="0"/>
            <a:t>不能以数字开头</a:t>
          </a:r>
        </a:p>
      </dgm:t>
    </dgm:pt>
    <dgm:pt modelId="{30902751-E029-46AF-8285-F7E9F50FCA1B}" type="parTrans" cxnId="{B50B78B8-3843-4D29-BE38-04292EC72CFB}">
      <dgm:prSet/>
      <dgm:spPr/>
      <dgm:t>
        <a:bodyPr/>
        <a:lstStyle/>
        <a:p>
          <a:endParaRPr lang="zh-CN" altLang="en-US"/>
        </a:p>
      </dgm:t>
    </dgm:pt>
    <dgm:pt modelId="{E92CA45C-33FA-4C9D-927C-76308FAA1BC6}" type="sibTrans" cxnId="{B50B78B8-3843-4D29-BE38-04292EC72CFB}">
      <dgm:prSet/>
      <dgm:spPr/>
      <dgm:t>
        <a:bodyPr/>
        <a:lstStyle/>
        <a:p>
          <a:endParaRPr lang="zh-CN" altLang="en-US"/>
        </a:p>
      </dgm:t>
    </dgm:pt>
    <dgm:pt modelId="{95E99441-8D58-4BFE-9F55-58C75AB616A8}">
      <dgm:prSet phldrT="[文本]"/>
      <dgm:spPr/>
      <dgm:t>
        <a:bodyPr/>
        <a:lstStyle/>
        <a:p>
          <a:r>
            <a:rPr lang="zh-CN" altLang="en-US" dirty="0"/>
            <a:t>不能与关键字重名</a:t>
          </a:r>
        </a:p>
      </dgm:t>
    </dgm:pt>
    <dgm:pt modelId="{9704645F-90C1-4BED-9580-108C9E4B39C2}" type="parTrans" cxnId="{6984AD95-22CC-4AAC-AD4F-C87441FE6A94}">
      <dgm:prSet/>
      <dgm:spPr/>
      <dgm:t>
        <a:bodyPr/>
        <a:lstStyle/>
        <a:p>
          <a:endParaRPr lang="zh-CN" altLang="en-US"/>
        </a:p>
      </dgm:t>
    </dgm:pt>
    <dgm:pt modelId="{E3D45F52-5837-40A9-989E-ABA75DA7EB19}" type="sibTrans" cxnId="{6984AD95-22CC-4AAC-AD4F-C87441FE6A94}">
      <dgm:prSet/>
      <dgm:spPr/>
      <dgm:t>
        <a:bodyPr/>
        <a:lstStyle/>
        <a:p>
          <a:endParaRPr lang="zh-CN" altLang="en-US"/>
        </a:p>
      </dgm:t>
    </dgm:pt>
    <dgm:pt modelId="{4F3DEBA1-E531-4E0F-9215-FC12E5AEEAE0}" type="pres">
      <dgm:prSet presAssocID="{5FF87282-1D23-4F98-94C6-AFC0748284BB}" presName="Name0" presStyleCnt="0">
        <dgm:presLayoutVars>
          <dgm:chMax val="7"/>
          <dgm:chPref val="7"/>
          <dgm:dir/>
        </dgm:presLayoutVars>
      </dgm:prSet>
      <dgm:spPr/>
    </dgm:pt>
    <dgm:pt modelId="{82D49E14-1116-451B-BFFD-35B87CEFB1F1}" type="pres">
      <dgm:prSet presAssocID="{5FF87282-1D23-4F98-94C6-AFC0748284BB}" presName="Name1" presStyleCnt="0"/>
      <dgm:spPr/>
    </dgm:pt>
    <dgm:pt modelId="{95BB2C8C-799B-4CC4-8A94-3E822FB24042}" type="pres">
      <dgm:prSet presAssocID="{5FF87282-1D23-4F98-94C6-AFC0748284BB}" presName="cycle" presStyleCnt="0"/>
      <dgm:spPr/>
    </dgm:pt>
    <dgm:pt modelId="{6CCE2A53-EB6F-4762-8A08-3A0065133AF8}" type="pres">
      <dgm:prSet presAssocID="{5FF87282-1D23-4F98-94C6-AFC0748284BB}" presName="srcNode" presStyleLbl="node1" presStyleIdx="0" presStyleCnt="3"/>
      <dgm:spPr/>
    </dgm:pt>
    <dgm:pt modelId="{68E86940-1879-4871-8184-A50232DBC1A7}" type="pres">
      <dgm:prSet presAssocID="{5FF87282-1D23-4F98-94C6-AFC0748284BB}" presName="conn" presStyleLbl="parChTrans1D2" presStyleIdx="0" presStyleCnt="1"/>
      <dgm:spPr/>
    </dgm:pt>
    <dgm:pt modelId="{7DC90147-9A7E-4272-A56C-D8B6198C0E14}" type="pres">
      <dgm:prSet presAssocID="{5FF87282-1D23-4F98-94C6-AFC0748284BB}" presName="extraNode" presStyleLbl="node1" presStyleIdx="0" presStyleCnt="3"/>
      <dgm:spPr/>
    </dgm:pt>
    <dgm:pt modelId="{DAC4DC92-5151-4315-AC65-A2EB8FA013BB}" type="pres">
      <dgm:prSet presAssocID="{5FF87282-1D23-4F98-94C6-AFC0748284BB}" presName="dstNode" presStyleLbl="node1" presStyleIdx="0" presStyleCnt="3"/>
      <dgm:spPr/>
    </dgm:pt>
    <dgm:pt modelId="{1D850A2D-B85C-4B70-A44F-F976F17576FD}" type="pres">
      <dgm:prSet presAssocID="{47F6C9E9-BBF2-4F95-BE77-0BD37F5B1606}" presName="text_1" presStyleLbl="node1" presStyleIdx="0" presStyleCnt="3">
        <dgm:presLayoutVars>
          <dgm:bulletEnabled val="1"/>
        </dgm:presLayoutVars>
      </dgm:prSet>
      <dgm:spPr/>
    </dgm:pt>
    <dgm:pt modelId="{207B781F-8F38-44E2-9822-C09280B91EEC}" type="pres">
      <dgm:prSet presAssocID="{47F6C9E9-BBF2-4F95-BE77-0BD37F5B1606}" presName="accent_1" presStyleCnt="0"/>
      <dgm:spPr/>
    </dgm:pt>
    <dgm:pt modelId="{866507A7-A299-4691-8270-DF7AD248EA2A}" type="pres">
      <dgm:prSet presAssocID="{47F6C9E9-BBF2-4F95-BE77-0BD37F5B1606}" presName="accentRepeatNode" presStyleLbl="solidFgAcc1" presStyleIdx="0" presStyleCnt="3"/>
      <dgm:spPr/>
    </dgm:pt>
    <dgm:pt modelId="{7AC4F8CD-AF14-4F28-BA71-DB51D0EA27E4}" type="pres">
      <dgm:prSet presAssocID="{96FBD88F-726E-465D-8F79-DC0A4D67F10F}" presName="text_2" presStyleLbl="node1" presStyleIdx="1" presStyleCnt="3">
        <dgm:presLayoutVars>
          <dgm:bulletEnabled val="1"/>
        </dgm:presLayoutVars>
      </dgm:prSet>
      <dgm:spPr/>
    </dgm:pt>
    <dgm:pt modelId="{5B76D88D-04BD-4B59-A678-CFC3B593FC90}" type="pres">
      <dgm:prSet presAssocID="{96FBD88F-726E-465D-8F79-DC0A4D67F10F}" presName="accent_2" presStyleCnt="0"/>
      <dgm:spPr/>
    </dgm:pt>
    <dgm:pt modelId="{538DA7CF-4982-4FC6-98FE-AEFEEBCD4071}" type="pres">
      <dgm:prSet presAssocID="{96FBD88F-726E-465D-8F79-DC0A4D67F10F}" presName="accentRepeatNode" presStyleLbl="solidFgAcc1" presStyleIdx="1" presStyleCnt="3"/>
      <dgm:spPr/>
    </dgm:pt>
    <dgm:pt modelId="{AE9FAD50-7FBE-455D-9ED8-9BE80A114BC2}" type="pres">
      <dgm:prSet presAssocID="{95E99441-8D58-4BFE-9F55-58C75AB616A8}" presName="text_3" presStyleLbl="node1" presStyleIdx="2" presStyleCnt="3">
        <dgm:presLayoutVars>
          <dgm:bulletEnabled val="1"/>
        </dgm:presLayoutVars>
      </dgm:prSet>
      <dgm:spPr/>
    </dgm:pt>
    <dgm:pt modelId="{4065F5F0-9780-487C-B162-AE4EF88D4029}" type="pres">
      <dgm:prSet presAssocID="{95E99441-8D58-4BFE-9F55-58C75AB616A8}" presName="accent_3" presStyleCnt="0"/>
      <dgm:spPr/>
    </dgm:pt>
    <dgm:pt modelId="{A6AA7584-AE5C-4955-B612-357FF20C69E1}" type="pres">
      <dgm:prSet presAssocID="{95E99441-8D58-4BFE-9F55-58C75AB616A8}" presName="accentRepeatNode" presStyleLbl="solidFgAcc1" presStyleIdx="2" presStyleCnt="3"/>
      <dgm:spPr/>
    </dgm:pt>
  </dgm:ptLst>
  <dgm:cxnLst>
    <dgm:cxn modelId="{1C8FA236-401B-4611-AEC1-DB1BACA1327C}" type="presOf" srcId="{5FF87282-1D23-4F98-94C6-AFC0748284BB}" destId="{4F3DEBA1-E531-4E0F-9215-FC12E5AEEAE0}" srcOrd="0" destOrd="0" presId="urn:microsoft.com/office/officeart/2008/layout/VerticalCurvedList"/>
    <dgm:cxn modelId="{83E3CF59-B299-40EF-8187-F36173CD42AE}" type="presOf" srcId="{96FBD88F-726E-465D-8F79-DC0A4D67F10F}" destId="{7AC4F8CD-AF14-4F28-BA71-DB51D0EA27E4}" srcOrd="0" destOrd="0" presId="urn:microsoft.com/office/officeart/2008/layout/VerticalCurvedList"/>
    <dgm:cxn modelId="{6984AD95-22CC-4AAC-AD4F-C87441FE6A94}" srcId="{5FF87282-1D23-4F98-94C6-AFC0748284BB}" destId="{95E99441-8D58-4BFE-9F55-58C75AB616A8}" srcOrd="2" destOrd="0" parTransId="{9704645F-90C1-4BED-9580-108C9E4B39C2}" sibTransId="{E3D45F52-5837-40A9-989E-ABA75DA7EB19}"/>
    <dgm:cxn modelId="{1DE1ABA3-21F0-4DD9-B6F6-70E42CBB2C22}" type="presOf" srcId="{F96617A9-376B-46A0-8EFE-71E536DC53AC}" destId="{68E86940-1879-4871-8184-A50232DBC1A7}" srcOrd="0" destOrd="0" presId="urn:microsoft.com/office/officeart/2008/layout/VerticalCurvedList"/>
    <dgm:cxn modelId="{B386A2A9-AC97-46B6-A0A1-B9984F51C73A}" type="presOf" srcId="{95E99441-8D58-4BFE-9F55-58C75AB616A8}" destId="{AE9FAD50-7FBE-455D-9ED8-9BE80A114BC2}" srcOrd="0" destOrd="0" presId="urn:microsoft.com/office/officeart/2008/layout/VerticalCurvedList"/>
    <dgm:cxn modelId="{B50B78B8-3843-4D29-BE38-04292EC72CFB}" srcId="{5FF87282-1D23-4F98-94C6-AFC0748284BB}" destId="{96FBD88F-726E-465D-8F79-DC0A4D67F10F}" srcOrd="1" destOrd="0" parTransId="{30902751-E029-46AF-8285-F7E9F50FCA1B}" sibTransId="{E92CA45C-33FA-4C9D-927C-76308FAA1BC6}"/>
    <dgm:cxn modelId="{676BCABD-51A2-4F34-82C0-7A5C2E078024}" type="presOf" srcId="{47F6C9E9-BBF2-4F95-BE77-0BD37F5B1606}" destId="{1D850A2D-B85C-4B70-A44F-F976F17576FD}" srcOrd="0" destOrd="0" presId="urn:microsoft.com/office/officeart/2008/layout/VerticalCurvedList"/>
    <dgm:cxn modelId="{ABF068E7-8422-407F-8F0B-A69C1B41CB08}" srcId="{5FF87282-1D23-4F98-94C6-AFC0748284BB}" destId="{47F6C9E9-BBF2-4F95-BE77-0BD37F5B1606}" srcOrd="0" destOrd="0" parTransId="{9B792D88-61FD-4F5E-91B4-F190255DB36A}" sibTransId="{F96617A9-376B-46A0-8EFE-71E536DC53AC}"/>
    <dgm:cxn modelId="{7A63BB16-34ED-4B32-BE6E-4C54679DAD34}" type="presParOf" srcId="{4F3DEBA1-E531-4E0F-9215-FC12E5AEEAE0}" destId="{82D49E14-1116-451B-BFFD-35B87CEFB1F1}" srcOrd="0" destOrd="0" presId="urn:microsoft.com/office/officeart/2008/layout/VerticalCurvedList"/>
    <dgm:cxn modelId="{D8745666-2222-49CF-B389-B0A1BF37C9D9}" type="presParOf" srcId="{82D49E14-1116-451B-BFFD-35B87CEFB1F1}" destId="{95BB2C8C-799B-4CC4-8A94-3E822FB24042}" srcOrd="0" destOrd="0" presId="urn:microsoft.com/office/officeart/2008/layout/VerticalCurvedList"/>
    <dgm:cxn modelId="{EF7636BD-B07C-4B3C-B663-77F6D5CE1697}" type="presParOf" srcId="{95BB2C8C-799B-4CC4-8A94-3E822FB24042}" destId="{6CCE2A53-EB6F-4762-8A08-3A0065133AF8}" srcOrd="0" destOrd="0" presId="urn:microsoft.com/office/officeart/2008/layout/VerticalCurvedList"/>
    <dgm:cxn modelId="{157B3A0D-B447-436E-80FB-47F0C7DE6611}" type="presParOf" srcId="{95BB2C8C-799B-4CC4-8A94-3E822FB24042}" destId="{68E86940-1879-4871-8184-A50232DBC1A7}" srcOrd="1" destOrd="0" presId="urn:microsoft.com/office/officeart/2008/layout/VerticalCurvedList"/>
    <dgm:cxn modelId="{A860B17E-3750-43CF-9DD5-7CBDB48B94C3}" type="presParOf" srcId="{95BB2C8C-799B-4CC4-8A94-3E822FB24042}" destId="{7DC90147-9A7E-4272-A56C-D8B6198C0E14}" srcOrd="2" destOrd="0" presId="urn:microsoft.com/office/officeart/2008/layout/VerticalCurvedList"/>
    <dgm:cxn modelId="{CA8E7EC3-BB53-4D91-AD15-0F37001C4464}" type="presParOf" srcId="{95BB2C8C-799B-4CC4-8A94-3E822FB24042}" destId="{DAC4DC92-5151-4315-AC65-A2EB8FA013BB}" srcOrd="3" destOrd="0" presId="urn:microsoft.com/office/officeart/2008/layout/VerticalCurvedList"/>
    <dgm:cxn modelId="{655D5932-4F4C-4BCA-8634-DEABBFD1F54D}" type="presParOf" srcId="{82D49E14-1116-451B-BFFD-35B87CEFB1F1}" destId="{1D850A2D-B85C-4B70-A44F-F976F17576FD}" srcOrd="1" destOrd="0" presId="urn:microsoft.com/office/officeart/2008/layout/VerticalCurvedList"/>
    <dgm:cxn modelId="{94E394DB-90C2-4EBF-B363-425BE8BCE0F3}" type="presParOf" srcId="{82D49E14-1116-451B-BFFD-35B87CEFB1F1}" destId="{207B781F-8F38-44E2-9822-C09280B91EEC}" srcOrd="2" destOrd="0" presId="urn:microsoft.com/office/officeart/2008/layout/VerticalCurvedList"/>
    <dgm:cxn modelId="{A2E3D93E-112E-4171-A020-133F0C9736D2}" type="presParOf" srcId="{207B781F-8F38-44E2-9822-C09280B91EEC}" destId="{866507A7-A299-4691-8270-DF7AD248EA2A}" srcOrd="0" destOrd="0" presId="urn:microsoft.com/office/officeart/2008/layout/VerticalCurvedList"/>
    <dgm:cxn modelId="{567AFD20-7274-48E6-8A8B-40178A0FA336}" type="presParOf" srcId="{82D49E14-1116-451B-BFFD-35B87CEFB1F1}" destId="{7AC4F8CD-AF14-4F28-BA71-DB51D0EA27E4}" srcOrd="3" destOrd="0" presId="urn:microsoft.com/office/officeart/2008/layout/VerticalCurvedList"/>
    <dgm:cxn modelId="{CF4BAAAE-5C5C-4D07-85EE-A36E83E1C9C3}" type="presParOf" srcId="{82D49E14-1116-451B-BFFD-35B87CEFB1F1}" destId="{5B76D88D-04BD-4B59-A678-CFC3B593FC90}" srcOrd="4" destOrd="0" presId="urn:microsoft.com/office/officeart/2008/layout/VerticalCurvedList"/>
    <dgm:cxn modelId="{4AFD3308-A024-4BD8-A4A6-77079C3C2204}" type="presParOf" srcId="{5B76D88D-04BD-4B59-A678-CFC3B593FC90}" destId="{538DA7CF-4982-4FC6-98FE-AEFEEBCD4071}" srcOrd="0" destOrd="0" presId="urn:microsoft.com/office/officeart/2008/layout/VerticalCurvedList"/>
    <dgm:cxn modelId="{9E52BCB3-FF8B-47B2-9FD1-78FC46EC9F6B}" type="presParOf" srcId="{82D49E14-1116-451B-BFFD-35B87CEFB1F1}" destId="{AE9FAD50-7FBE-455D-9ED8-9BE80A114BC2}" srcOrd="5" destOrd="0" presId="urn:microsoft.com/office/officeart/2008/layout/VerticalCurvedList"/>
    <dgm:cxn modelId="{3B686360-B2B0-4E06-86AD-932C59481FE6}" type="presParOf" srcId="{82D49E14-1116-451B-BFFD-35B87CEFB1F1}" destId="{4065F5F0-9780-487C-B162-AE4EF88D4029}" srcOrd="6" destOrd="0" presId="urn:microsoft.com/office/officeart/2008/layout/VerticalCurvedList"/>
    <dgm:cxn modelId="{CAAF0D61-00E5-4F55-9D75-3D4740A6A89D}" type="presParOf" srcId="{4065F5F0-9780-487C-B162-AE4EF88D4029}" destId="{A6AA7584-AE5C-4955-B612-357FF20C69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6940-1879-4871-8184-A50232DBC1A7}">
      <dsp:nvSpPr>
        <dsp:cNvPr id="0" name=""/>
        <dsp:cNvSpPr/>
      </dsp:nvSpPr>
      <dsp:spPr>
        <a:xfrm>
          <a:off x="-4527282" y="-694214"/>
          <a:ext cx="5393161" cy="5393161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50A2D-B85C-4B70-A44F-F976F17576FD}">
      <dsp:nvSpPr>
        <dsp:cNvPr id="0" name=""/>
        <dsp:cNvSpPr/>
      </dsp:nvSpPr>
      <dsp:spPr>
        <a:xfrm>
          <a:off x="556871" y="400473"/>
          <a:ext cx="5652738" cy="800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7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只能由数字、字母、下划线组成</a:t>
          </a:r>
        </a:p>
      </dsp:txBody>
      <dsp:txXfrm>
        <a:off x="556871" y="400473"/>
        <a:ext cx="5652738" cy="800946"/>
      </dsp:txXfrm>
    </dsp:sp>
    <dsp:sp modelId="{866507A7-A299-4691-8270-DF7AD248EA2A}">
      <dsp:nvSpPr>
        <dsp:cNvPr id="0" name=""/>
        <dsp:cNvSpPr/>
      </dsp:nvSpPr>
      <dsp:spPr>
        <a:xfrm>
          <a:off x="56280" y="300354"/>
          <a:ext cx="1001183" cy="1001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4F8CD-AF14-4F28-BA71-DB51D0EA27E4}">
      <dsp:nvSpPr>
        <dsp:cNvPr id="0" name=""/>
        <dsp:cNvSpPr/>
      </dsp:nvSpPr>
      <dsp:spPr>
        <a:xfrm>
          <a:off x="848015" y="1601893"/>
          <a:ext cx="5361594" cy="800946"/>
        </a:xfrm>
        <a:prstGeom prst="rect">
          <a:avLst/>
        </a:prstGeom>
        <a:solidFill>
          <a:schemeClr val="accent3">
            <a:hueOff val="-3508155"/>
            <a:satOff val="2387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7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不能以数字开头</a:t>
          </a:r>
        </a:p>
      </dsp:txBody>
      <dsp:txXfrm>
        <a:off x="848015" y="1601893"/>
        <a:ext cx="5361594" cy="800946"/>
      </dsp:txXfrm>
    </dsp:sp>
    <dsp:sp modelId="{538DA7CF-4982-4FC6-98FE-AEFEEBCD4071}">
      <dsp:nvSpPr>
        <dsp:cNvPr id="0" name=""/>
        <dsp:cNvSpPr/>
      </dsp:nvSpPr>
      <dsp:spPr>
        <a:xfrm>
          <a:off x="347424" y="1501774"/>
          <a:ext cx="1001183" cy="1001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508155"/>
              <a:satOff val="2387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FAD50-7FBE-455D-9ED8-9BE80A114BC2}">
      <dsp:nvSpPr>
        <dsp:cNvPr id="0" name=""/>
        <dsp:cNvSpPr/>
      </dsp:nvSpPr>
      <dsp:spPr>
        <a:xfrm>
          <a:off x="556871" y="2803313"/>
          <a:ext cx="5652738" cy="800946"/>
        </a:xfrm>
        <a:prstGeom prst="rect">
          <a:avLst/>
        </a:prstGeom>
        <a:solidFill>
          <a:schemeClr val="accent3">
            <a:hueOff val="-7016309"/>
            <a:satOff val="47748"/>
            <a:lumOff val="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75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不能与关键字重名</a:t>
          </a:r>
        </a:p>
      </dsp:txBody>
      <dsp:txXfrm>
        <a:off x="556871" y="2803313"/>
        <a:ext cx="5652738" cy="800946"/>
      </dsp:txXfrm>
    </dsp:sp>
    <dsp:sp modelId="{A6AA7584-AE5C-4955-B612-357FF20C69E1}">
      <dsp:nvSpPr>
        <dsp:cNvPr id="0" name=""/>
        <dsp:cNvSpPr/>
      </dsp:nvSpPr>
      <dsp:spPr>
        <a:xfrm>
          <a:off x="56280" y="2703194"/>
          <a:ext cx="1001183" cy="1001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016309"/>
              <a:satOff val="47748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2020/6/4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2020/6/4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6400" y="1524000"/>
            <a:ext cx="9799200" cy="2570400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Python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spc="600" dirty="0">
                <a:solidFill>
                  <a:schemeClr val="bg1"/>
                </a:solidFill>
              </a:rPr>
              <a:t>变量</a:t>
            </a:r>
            <a:endParaRPr lang="zh-CN" altLang="zh-CN" spc="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思维构建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673F70-E08B-4A87-97C1-481B174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9476" y="2604055"/>
            <a:ext cx="2195956" cy="2390074"/>
          </a:xfrm>
          <a:prstGeom prst="rect">
            <a:avLst/>
          </a:prstGeom>
        </p:spPr>
      </p:pic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45AFAB63-CD1D-4547-ADE7-B365192A1DA3}"/>
              </a:ext>
            </a:extLst>
          </p:cNvPr>
          <p:cNvSpPr/>
          <p:nvPr/>
        </p:nvSpPr>
        <p:spPr>
          <a:xfrm>
            <a:off x="3074504" y="1789043"/>
            <a:ext cx="2292626" cy="1639957"/>
          </a:xfrm>
          <a:prstGeom prst="wedgeEllipseCallout">
            <a:avLst>
              <a:gd name="adj1" fmla="val -52625"/>
              <a:gd name="adj2" fmla="val 68157"/>
            </a:avLst>
          </a:prstGeom>
          <a:solidFill>
            <a:srgbClr val="604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同学们知道毕加索的全名吗？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CFE1D2-E48B-4D10-A5F1-BB5527B064B1}"/>
              </a:ext>
            </a:extLst>
          </p:cNvPr>
          <p:cNvSpPr/>
          <p:nvPr/>
        </p:nvSpPr>
        <p:spPr>
          <a:xfrm>
            <a:off x="5590242" y="2219022"/>
            <a:ext cx="5472282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它的全名是：</a:t>
            </a:r>
            <a:endParaRPr lang="en-US" altLang="zh-CN" kern="100" dirty="0">
              <a:solidFill>
                <a:srgbClr val="000000"/>
              </a:solidFill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巴勃罗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迭戈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荷瑟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山迪亚哥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弗朗西斯科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德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保拉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居安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尼波莫切诺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克瑞斯皮尼亚诺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德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罗斯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瑞米迪欧斯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西波瑞亚诺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德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拉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山迪西玛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特立尼达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玛利亚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帕里西奥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克里托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瑞兹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布拉斯科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毕加索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4A6EDA-A8B3-47F9-8C6D-275D089F5CC7}"/>
              </a:ext>
            </a:extLst>
          </p:cNvPr>
          <p:cNvSpPr txBox="1"/>
          <p:nvPr/>
        </p:nvSpPr>
        <p:spPr>
          <a:xfrm>
            <a:off x="5590242" y="4670963"/>
            <a:ext cx="5632174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60499B"/>
                </a:solidFill>
              </a:rPr>
              <a:t>试想一下，如果我们没打印一次，都要输入全称，是多么的可怕。。。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4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uiExpand="1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思维构建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CFE1D2-E48B-4D10-A5F1-BB5527B064B1}"/>
              </a:ext>
            </a:extLst>
          </p:cNvPr>
          <p:cNvSpPr/>
          <p:nvPr/>
        </p:nvSpPr>
        <p:spPr>
          <a:xfrm>
            <a:off x="4731026" y="1935333"/>
            <a:ext cx="6321287" cy="378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因此我们给他定义一个变量，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b = </a:t>
            </a: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“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巴勃罗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迭戈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荷瑟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山迪亚哥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弗朗西斯科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德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保拉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居安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尼波莫切诺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克瑞斯皮尼亚诺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德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罗斯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瑞米迪欧斯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西波瑞亚诺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德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拉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山迪西玛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特立尼达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玛利亚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帕里西奥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克里托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瑞兹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布拉斯科</a:t>
            </a:r>
            <a:r>
              <a:rPr lang="en-US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.</a:t>
            </a:r>
            <a:r>
              <a:rPr lang="zh-CN" altLang="zh-CN" kern="100" dirty="0">
                <a:solidFill>
                  <a:srgbClr val="000000"/>
                </a:solidFill>
                <a:ea typeface="Microsoft YaHei UI" panose="020B0503020204020204" pitchFamily="34" charset="-122"/>
                <a:cs typeface="Microsoft YaHei UI" panose="020B0503020204020204" pitchFamily="34" charset="-122"/>
              </a:rPr>
              <a:t>毕加索</a:t>
            </a: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”</a:t>
            </a:r>
            <a:endParaRPr lang="en-US" altLang="zh-CN" dirty="0">
              <a:solidFill>
                <a:srgbClr val="000000"/>
              </a:solidFill>
              <a:latin typeface="Arial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print(“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早上好，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”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60499B"/>
                </a:solidFill>
                <a:latin typeface="Arial"/>
                <a:ea typeface="微软雅黑"/>
              </a:rPr>
              <a:t>print</a:t>
            </a:r>
            <a:r>
              <a:rPr lang="zh-CN" altLang="en-US" b="1" dirty="0">
                <a:solidFill>
                  <a:srgbClr val="60499B"/>
                </a:solidFill>
                <a:latin typeface="Arial"/>
                <a:ea typeface="微软雅黑"/>
              </a:rPr>
              <a:t>（</a:t>
            </a:r>
            <a:r>
              <a:rPr lang="en-US" altLang="zh-CN" b="1" dirty="0">
                <a:solidFill>
                  <a:srgbClr val="60499B"/>
                </a:solidFill>
                <a:latin typeface="Arial"/>
                <a:ea typeface="微软雅黑"/>
              </a:rPr>
              <a:t>”</a:t>
            </a:r>
            <a:r>
              <a:rPr lang="zh-CN" altLang="en-US" b="1" dirty="0">
                <a:solidFill>
                  <a:srgbClr val="60499B"/>
                </a:solidFill>
                <a:latin typeface="Arial"/>
                <a:ea typeface="微软雅黑"/>
              </a:rPr>
              <a:t>你吃饭了吗？</a:t>
            </a:r>
            <a:r>
              <a:rPr lang="en-US" altLang="zh-CN" b="1" dirty="0">
                <a:solidFill>
                  <a:srgbClr val="60499B"/>
                </a:solidFill>
                <a:latin typeface="Arial"/>
                <a:ea typeface="微软雅黑"/>
              </a:rPr>
              <a:t>”</a:t>
            </a:r>
            <a:r>
              <a:rPr lang="zh-CN" altLang="en-US" b="1" dirty="0">
                <a:solidFill>
                  <a:srgbClr val="60499B"/>
                </a:solidFill>
                <a:latin typeface="Arial"/>
                <a:ea typeface="微软雅黑"/>
              </a:rPr>
              <a:t>，</a:t>
            </a:r>
            <a:r>
              <a:rPr lang="en-US" altLang="zh-CN" b="1" dirty="0">
                <a:solidFill>
                  <a:srgbClr val="60499B"/>
                </a:solidFill>
                <a:latin typeface="Arial"/>
                <a:ea typeface="微软雅黑"/>
              </a:rPr>
              <a:t>b</a:t>
            </a:r>
            <a:r>
              <a:rPr lang="zh-CN" altLang="en-US" b="1" dirty="0">
                <a:solidFill>
                  <a:srgbClr val="60499B"/>
                </a:solidFill>
                <a:latin typeface="Arial"/>
                <a:ea typeface="微软雅黑"/>
              </a:rPr>
              <a:t>）</a:t>
            </a:r>
            <a:endParaRPr lang="en-US" altLang="zh-CN" b="1" dirty="0">
              <a:solidFill>
                <a:srgbClr val="60499B"/>
              </a:solidFill>
              <a:latin typeface="Arial"/>
              <a:ea typeface="微软雅黑"/>
            </a:endParaRPr>
          </a:p>
          <a:p>
            <a:pPr>
              <a:lnSpc>
                <a:spcPct val="150000"/>
              </a:lnSpc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这样是不是减少了很多的麻烦？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451751-BA6B-46CB-BAD0-6781CD096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76" y="2146853"/>
            <a:ext cx="2750730" cy="2776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5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思维构建</a:t>
            </a:r>
          </a:p>
        </p:txBody>
      </p:sp>
      <p:grpSp>
        <p:nvGrpSpPr>
          <p:cNvPr id="4" name="41b914f4-bd74-4b0e-81c5-526a63ec14f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6BF7377-5CDF-4AB1-A35C-B22E7BA124E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flipH="1">
            <a:off x="1236915" y="1587292"/>
            <a:ext cx="9718170" cy="4038257"/>
            <a:chOff x="-1486497" y="1243012"/>
            <a:chExt cx="10917835" cy="4536763"/>
          </a:xfrm>
        </p:grpSpPr>
        <p:sp>
          <p:nvSpPr>
            <p:cNvPr id="5" name="îsḻîḍê">
              <a:extLst>
                <a:ext uri="{FF2B5EF4-FFF2-40B4-BE49-F238E27FC236}">
                  <a16:creationId xmlns:a16="http://schemas.microsoft.com/office/drawing/2014/main" id="{18C7074A-1263-459D-98AD-5EFF56B2B3AA}"/>
                </a:ext>
              </a:extLst>
            </p:cNvPr>
            <p:cNvSpPr/>
            <p:nvPr/>
          </p:nvSpPr>
          <p:spPr bwMode="auto">
            <a:xfrm>
              <a:off x="-1484910" y="1244602"/>
              <a:ext cx="8846150" cy="45351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iṡḻiḋè">
              <a:extLst>
                <a:ext uri="{FF2B5EF4-FFF2-40B4-BE49-F238E27FC236}">
                  <a16:creationId xmlns:a16="http://schemas.microsoft.com/office/drawing/2014/main" id="{560C7A82-89AF-4433-B81E-1DA1B4029092}"/>
                </a:ext>
              </a:extLst>
            </p:cNvPr>
            <p:cNvSpPr/>
            <p:nvPr/>
          </p:nvSpPr>
          <p:spPr bwMode="auto">
            <a:xfrm>
              <a:off x="-1109957" y="1614488"/>
              <a:ext cx="8339433" cy="36979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íšľîḑé">
              <a:extLst>
                <a:ext uri="{FF2B5EF4-FFF2-40B4-BE49-F238E27FC236}">
                  <a16:creationId xmlns:a16="http://schemas.microsoft.com/office/drawing/2014/main" id="{22045AC3-63FB-4DFD-9F1E-6686A3A33911}"/>
                </a:ext>
              </a:extLst>
            </p:cNvPr>
            <p:cNvSpPr/>
            <p:nvPr/>
          </p:nvSpPr>
          <p:spPr bwMode="auto">
            <a:xfrm>
              <a:off x="-1486497" y="1243012"/>
              <a:ext cx="8846150" cy="302671"/>
            </a:xfrm>
            <a:prstGeom prst="rect">
              <a:avLst/>
            </a:pr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ïśḻïḑe">
              <a:extLst>
                <a:ext uri="{FF2B5EF4-FFF2-40B4-BE49-F238E27FC236}">
                  <a16:creationId xmlns:a16="http://schemas.microsoft.com/office/drawing/2014/main" id="{4D76BA4D-1257-4689-A08D-E2B21D6BFF45}"/>
                </a:ext>
              </a:extLst>
            </p:cNvPr>
            <p:cNvSpPr/>
            <p:nvPr/>
          </p:nvSpPr>
          <p:spPr bwMode="auto">
            <a:xfrm>
              <a:off x="2868613" y="1306513"/>
              <a:ext cx="71438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îsḻíḋe">
              <a:extLst>
                <a:ext uri="{FF2B5EF4-FFF2-40B4-BE49-F238E27FC236}">
                  <a16:creationId xmlns:a16="http://schemas.microsoft.com/office/drawing/2014/main" id="{EB5F53C5-FDAE-49DB-9E86-985E721E6783}"/>
                </a:ext>
              </a:extLst>
            </p:cNvPr>
            <p:cNvSpPr/>
            <p:nvPr/>
          </p:nvSpPr>
          <p:spPr bwMode="auto">
            <a:xfrm>
              <a:off x="3005138" y="130651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ï$ľïḋé">
              <a:extLst>
                <a:ext uri="{FF2B5EF4-FFF2-40B4-BE49-F238E27FC236}">
                  <a16:creationId xmlns:a16="http://schemas.microsoft.com/office/drawing/2014/main" id="{44E0BAF1-9507-4FF9-8412-66CC06B13B61}"/>
                </a:ext>
              </a:extLst>
            </p:cNvPr>
            <p:cNvSpPr/>
            <p:nvPr/>
          </p:nvSpPr>
          <p:spPr bwMode="auto">
            <a:xfrm>
              <a:off x="3143250" y="1306513"/>
              <a:ext cx="71438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ïṡļïḋè">
              <a:extLst>
                <a:ext uri="{FF2B5EF4-FFF2-40B4-BE49-F238E27FC236}">
                  <a16:creationId xmlns:a16="http://schemas.microsoft.com/office/drawing/2014/main" id="{1B01362D-0F14-4685-88B3-0A27FB30D1CC}"/>
                </a:ext>
              </a:extLst>
            </p:cNvPr>
            <p:cNvSpPr/>
            <p:nvPr/>
          </p:nvSpPr>
          <p:spPr bwMode="auto">
            <a:xfrm>
              <a:off x="4275138" y="2366963"/>
              <a:ext cx="534988" cy="617538"/>
            </a:xfrm>
            <a:custGeom>
              <a:avLst/>
              <a:gdLst>
                <a:gd name="T0" fmla="*/ 337 w 337"/>
                <a:gd name="T1" fmla="*/ 195 h 389"/>
                <a:gd name="T2" fmla="*/ 0 w 337"/>
                <a:gd name="T3" fmla="*/ 0 h 389"/>
                <a:gd name="T4" fmla="*/ 0 w 337"/>
                <a:gd name="T5" fmla="*/ 389 h 389"/>
                <a:gd name="T6" fmla="*/ 337 w 337"/>
                <a:gd name="T7" fmla="*/ 195 h 389"/>
                <a:gd name="T8" fmla="*/ 0 w 337"/>
                <a:gd name="T9" fmla="*/ 0 h 389"/>
                <a:gd name="T10" fmla="*/ 0 w 337"/>
                <a:gd name="T11" fmla="*/ 389 h 389"/>
                <a:gd name="T12" fmla="*/ 337 w 337"/>
                <a:gd name="T13" fmla="*/ 19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389">
                  <a:moveTo>
                    <a:pt x="337" y="195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337" y="195"/>
                  </a:lnTo>
                  <a:lnTo>
                    <a:pt x="0" y="0"/>
                  </a:lnTo>
                  <a:lnTo>
                    <a:pt x="0" y="389"/>
                  </a:lnTo>
                  <a:lnTo>
                    <a:pt x="337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í$ļiḍé">
              <a:extLst>
                <a:ext uri="{FF2B5EF4-FFF2-40B4-BE49-F238E27FC236}">
                  <a16:creationId xmlns:a16="http://schemas.microsoft.com/office/drawing/2014/main" id="{561EB2E2-9FE4-4E5D-BECF-3AC85E37CABC}"/>
                </a:ext>
              </a:extLst>
            </p:cNvPr>
            <p:cNvSpPr/>
            <p:nvPr/>
          </p:nvSpPr>
          <p:spPr bwMode="auto">
            <a:xfrm>
              <a:off x="8167688" y="5307013"/>
              <a:ext cx="107950" cy="138113"/>
            </a:xfrm>
            <a:custGeom>
              <a:avLst/>
              <a:gdLst>
                <a:gd name="T0" fmla="*/ 54 w 68"/>
                <a:gd name="T1" fmla="*/ 3 h 87"/>
                <a:gd name="T2" fmla="*/ 68 w 68"/>
                <a:gd name="T3" fmla="*/ 73 h 87"/>
                <a:gd name="T4" fmla="*/ 0 w 68"/>
                <a:gd name="T5" fmla="*/ 87 h 87"/>
                <a:gd name="T6" fmla="*/ 10 w 68"/>
                <a:gd name="T7" fmla="*/ 0 h 87"/>
                <a:gd name="T8" fmla="*/ 54 w 68"/>
                <a:gd name="T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7">
                  <a:moveTo>
                    <a:pt x="54" y="3"/>
                  </a:moveTo>
                  <a:lnTo>
                    <a:pt x="68" y="73"/>
                  </a:lnTo>
                  <a:lnTo>
                    <a:pt x="0" y="87"/>
                  </a:lnTo>
                  <a:lnTo>
                    <a:pt x="10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îsļîḋe">
              <a:extLst>
                <a:ext uri="{FF2B5EF4-FFF2-40B4-BE49-F238E27FC236}">
                  <a16:creationId xmlns:a16="http://schemas.microsoft.com/office/drawing/2014/main" id="{9C59C836-B09A-40E1-BE84-2A63D8489E8D}"/>
                </a:ext>
              </a:extLst>
            </p:cNvPr>
            <p:cNvSpPr/>
            <p:nvPr/>
          </p:nvSpPr>
          <p:spPr bwMode="auto">
            <a:xfrm>
              <a:off x="8577263" y="5268913"/>
              <a:ext cx="127000" cy="150813"/>
            </a:xfrm>
            <a:custGeom>
              <a:avLst/>
              <a:gdLst>
                <a:gd name="T0" fmla="*/ 80 w 80"/>
                <a:gd name="T1" fmla="*/ 15 h 95"/>
                <a:gd name="T2" fmla="*/ 64 w 80"/>
                <a:gd name="T3" fmla="*/ 93 h 95"/>
                <a:gd name="T4" fmla="*/ 0 w 80"/>
                <a:gd name="T5" fmla="*/ 95 h 95"/>
                <a:gd name="T6" fmla="*/ 20 w 80"/>
                <a:gd name="T7" fmla="*/ 0 h 95"/>
                <a:gd name="T8" fmla="*/ 80 w 80"/>
                <a:gd name="T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5">
                  <a:moveTo>
                    <a:pt x="80" y="15"/>
                  </a:moveTo>
                  <a:lnTo>
                    <a:pt x="64" y="93"/>
                  </a:lnTo>
                  <a:lnTo>
                    <a:pt x="0" y="95"/>
                  </a:lnTo>
                  <a:lnTo>
                    <a:pt x="20" y="0"/>
                  </a:lnTo>
                  <a:lnTo>
                    <a:pt x="80" y="15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iSḷîḋé">
              <a:extLst>
                <a:ext uri="{FF2B5EF4-FFF2-40B4-BE49-F238E27FC236}">
                  <a16:creationId xmlns:a16="http://schemas.microsoft.com/office/drawing/2014/main" id="{10F4280D-F05A-4A5C-A12E-D06BEE368A6F}"/>
                </a:ext>
              </a:extLst>
            </p:cNvPr>
            <p:cNvSpPr/>
            <p:nvPr/>
          </p:nvSpPr>
          <p:spPr bwMode="auto">
            <a:xfrm>
              <a:off x="8083550" y="3887788"/>
              <a:ext cx="812800" cy="1458913"/>
            </a:xfrm>
            <a:custGeom>
              <a:avLst/>
              <a:gdLst>
                <a:gd name="T0" fmla="*/ 416 w 431"/>
                <a:gd name="T1" fmla="*/ 66 h 774"/>
                <a:gd name="T2" fmla="*/ 431 w 431"/>
                <a:gd name="T3" fmla="*/ 168 h 774"/>
                <a:gd name="T4" fmla="*/ 412 w 431"/>
                <a:gd name="T5" fmla="*/ 407 h 774"/>
                <a:gd name="T6" fmla="*/ 397 w 431"/>
                <a:gd name="T7" fmla="*/ 475 h 774"/>
                <a:gd name="T8" fmla="*/ 333 w 431"/>
                <a:gd name="T9" fmla="*/ 748 h 774"/>
                <a:gd name="T10" fmla="*/ 266 w 431"/>
                <a:gd name="T11" fmla="*/ 725 h 774"/>
                <a:gd name="T12" fmla="*/ 268 w 431"/>
                <a:gd name="T13" fmla="*/ 562 h 774"/>
                <a:gd name="T14" fmla="*/ 264 w 431"/>
                <a:gd name="T15" fmla="*/ 377 h 774"/>
                <a:gd name="T16" fmla="*/ 219 w 431"/>
                <a:gd name="T17" fmla="*/ 165 h 774"/>
                <a:gd name="T18" fmla="*/ 139 w 431"/>
                <a:gd name="T19" fmla="*/ 452 h 774"/>
                <a:gd name="T20" fmla="*/ 124 w 431"/>
                <a:gd name="T21" fmla="*/ 581 h 774"/>
                <a:gd name="T22" fmla="*/ 98 w 431"/>
                <a:gd name="T23" fmla="*/ 763 h 774"/>
                <a:gd name="T24" fmla="*/ 46 w 431"/>
                <a:gd name="T25" fmla="*/ 763 h 774"/>
                <a:gd name="T26" fmla="*/ 22 w 431"/>
                <a:gd name="T27" fmla="*/ 441 h 774"/>
                <a:gd name="T28" fmla="*/ 0 w 431"/>
                <a:gd name="T29" fmla="*/ 0 h 774"/>
                <a:gd name="T30" fmla="*/ 416 w 431"/>
                <a:gd name="T31" fmla="*/ 6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774">
                  <a:moveTo>
                    <a:pt x="416" y="66"/>
                  </a:moveTo>
                  <a:cubicBezTo>
                    <a:pt x="431" y="168"/>
                    <a:pt x="431" y="168"/>
                    <a:pt x="431" y="168"/>
                  </a:cubicBezTo>
                  <a:cubicBezTo>
                    <a:pt x="431" y="168"/>
                    <a:pt x="416" y="396"/>
                    <a:pt x="412" y="407"/>
                  </a:cubicBezTo>
                  <a:cubicBezTo>
                    <a:pt x="408" y="418"/>
                    <a:pt x="397" y="475"/>
                    <a:pt x="397" y="475"/>
                  </a:cubicBezTo>
                  <a:cubicBezTo>
                    <a:pt x="333" y="748"/>
                    <a:pt x="333" y="748"/>
                    <a:pt x="333" y="748"/>
                  </a:cubicBezTo>
                  <a:cubicBezTo>
                    <a:pt x="333" y="748"/>
                    <a:pt x="277" y="755"/>
                    <a:pt x="266" y="725"/>
                  </a:cubicBezTo>
                  <a:cubicBezTo>
                    <a:pt x="268" y="562"/>
                    <a:pt x="268" y="562"/>
                    <a:pt x="268" y="562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139" y="452"/>
                    <a:pt x="139" y="452"/>
                    <a:pt x="139" y="452"/>
                  </a:cubicBezTo>
                  <a:cubicBezTo>
                    <a:pt x="139" y="452"/>
                    <a:pt x="136" y="547"/>
                    <a:pt x="124" y="581"/>
                  </a:cubicBezTo>
                  <a:cubicBezTo>
                    <a:pt x="113" y="615"/>
                    <a:pt x="98" y="763"/>
                    <a:pt x="98" y="763"/>
                  </a:cubicBezTo>
                  <a:cubicBezTo>
                    <a:pt x="98" y="763"/>
                    <a:pt x="50" y="774"/>
                    <a:pt x="46" y="763"/>
                  </a:cubicBezTo>
                  <a:cubicBezTo>
                    <a:pt x="42" y="752"/>
                    <a:pt x="22" y="483"/>
                    <a:pt x="22" y="441"/>
                  </a:cubicBezTo>
                  <a:cubicBezTo>
                    <a:pt x="22" y="399"/>
                    <a:pt x="0" y="0"/>
                    <a:pt x="0" y="0"/>
                  </a:cubicBezTo>
                  <a:lnTo>
                    <a:pt x="416" y="66"/>
                  </a:ln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ïṣ1iḑê">
              <a:extLst>
                <a:ext uri="{FF2B5EF4-FFF2-40B4-BE49-F238E27FC236}">
                  <a16:creationId xmlns:a16="http://schemas.microsoft.com/office/drawing/2014/main" id="{70D14A7B-E107-4687-BAA4-BDC0E58B0640}"/>
                </a:ext>
              </a:extLst>
            </p:cNvPr>
            <p:cNvSpPr/>
            <p:nvPr/>
          </p:nvSpPr>
          <p:spPr bwMode="auto">
            <a:xfrm>
              <a:off x="8516938" y="5380038"/>
              <a:ext cx="347663" cy="234950"/>
            </a:xfrm>
            <a:custGeom>
              <a:avLst/>
              <a:gdLst>
                <a:gd name="T0" fmla="*/ 49 w 184"/>
                <a:gd name="T1" fmla="*/ 16 h 125"/>
                <a:gd name="T2" fmla="*/ 68 w 184"/>
                <a:gd name="T3" fmla="*/ 16 h 125"/>
                <a:gd name="T4" fmla="*/ 68 w 184"/>
                <a:gd name="T5" fmla="*/ 0 h 125"/>
                <a:gd name="T6" fmla="*/ 94 w 184"/>
                <a:gd name="T7" fmla="*/ 0 h 125"/>
                <a:gd name="T8" fmla="*/ 134 w 184"/>
                <a:gd name="T9" fmla="*/ 68 h 125"/>
                <a:gd name="T10" fmla="*/ 139 w 184"/>
                <a:gd name="T11" fmla="*/ 125 h 125"/>
                <a:gd name="T12" fmla="*/ 61 w 184"/>
                <a:gd name="T13" fmla="*/ 101 h 125"/>
                <a:gd name="T14" fmla="*/ 35 w 184"/>
                <a:gd name="T15" fmla="*/ 78 h 125"/>
                <a:gd name="T16" fmla="*/ 0 w 184"/>
                <a:gd name="T17" fmla="*/ 49 h 125"/>
                <a:gd name="T18" fmla="*/ 23 w 184"/>
                <a:gd name="T19" fmla="*/ 7 h 125"/>
                <a:gd name="T20" fmla="*/ 33 w 184"/>
                <a:gd name="T21" fmla="*/ 4 h 125"/>
                <a:gd name="T22" fmla="*/ 36 w 184"/>
                <a:gd name="T23" fmla="*/ 7 h 125"/>
                <a:gd name="T24" fmla="*/ 49 w 184"/>
                <a:gd name="T2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25">
                  <a:moveTo>
                    <a:pt x="49" y="16"/>
                  </a:moveTo>
                  <a:cubicBezTo>
                    <a:pt x="55" y="17"/>
                    <a:pt x="62" y="17"/>
                    <a:pt x="68" y="16"/>
                  </a:cubicBezTo>
                  <a:cubicBezTo>
                    <a:pt x="75" y="14"/>
                    <a:pt x="68" y="0"/>
                    <a:pt x="6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123" y="63"/>
                    <a:pt x="134" y="68"/>
                  </a:cubicBezTo>
                  <a:cubicBezTo>
                    <a:pt x="146" y="73"/>
                    <a:pt x="184" y="125"/>
                    <a:pt x="139" y="125"/>
                  </a:cubicBezTo>
                  <a:cubicBezTo>
                    <a:pt x="111" y="125"/>
                    <a:pt x="84" y="116"/>
                    <a:pt x="61" y="101"/>
                  </a:cubicBezTo>
                  <a:cubicBezTo>
                    <a:pt x="61" y="101"/>
                    <a:pt x="56" y="80"/>
                    <a:pt x="35" y="78"/>
                  </a:cubicBezTo>
                  <a:cubicBezTo>
                    <a:pt x="14" y="75"/>
                    <a:pt x="0" y="49"/>
                    <a:pt x="0" y="49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3"/>
                    <a:pt x="29" y="2"/>
                    <a:pt x="33" y="4"/>
                  </a:cubicBezTo>
                  <a:cubicBezTo>
                    <a:pt x="34" y="4"/>
                    <a:pt x="35" y="5"/>
                    <a:pt x="36" y="7"/>
                  </a:cubicBezTo>
                  <a:cubicBezTo>
                    <a:pt x="39" y="12"/>
                    <a:pt x="44" y="17"/>
                    <a:pt x="49" y="16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îṥļíḑe">
              <a:extLst>
                <a:ext uri="{FF2B5EF4-FFF2-40B4-BE49-F238E27FC236}">
                  <a16:creationId xmlns:a16="http://schemas.microsoft.com/office/drawing/2014/main" id="{51878B4F-AEED-4B22-8865-663266EE4C6B}"/>
                </a:ext>
              </a:extLst>
            </p:cNvPr>
            <p:cNvSpPr/>
            <p:nvPr/>
          </p:nvSpPr>
          <p:spPr bwMode="auto">
            <a:xfrm>
              <a:off x="8012113" y="5356226"/>
              <a:ext cx="279400" cy="274638"/>
            </a:xfrm>
            <a:custGeom>
              <a:avLst/>
              <a:gdLst>
                <a:gd name="T0" fmla="*/ 119 w 148"/>
                <a:gd name="T1" fmla="*/ 21 h 145"/>
                <a:gd name="T2" fmla="*/ 109 w 148"/>
                <a:gd name="T3" fmla="*/ 26 h 145"/>
                <a:gd name="T4" fmla="*/ 98 w 148"/>
                <a:gd name="T5" fmla="*/ 8 h 145"/>
                <a:gd name="T6" fmla="*/ 80 w 148"/>
                <a:gd name="T7" fmla="*/ 8 h 145"/>
                <a:gd name="T8" fmla="*/ 61 w 148"/>
                <a:gd name="T9" fmla="*/ 63 h 145"/>
                <a:gd name="T10" fmla="*/ 56 w 148"/>
                <a:gd name="T11" fmla="*/ 134 h 145"/>
                <a:gd name="T12" fmla="*/ 122 w 148"/>
                <a:gd name="T13" fmla="*/ 121 h 145"/>
                <a:gd name="T14" fmla="*/ 130 w 148"/>
                <a:gd name="T15" fmla="*/ 103 h 145"/>
                <a:gd name="T16" fmla="*/ 148 w 148"/>
                <a:gd name="T17" fmla="*/ 79 h 145"/>
                <a:gd name="T18" fmla="*/ 140 w 148"/>
                <a:gd name="T19" fmla="*/ 19 h 145"/>
                <a:gd name="T20" fmla="*/ 133 w 148"/>
                <a:gd name="T21" fmla="*/ 14 h 145"/>
                <a:gd name="T22" fmla="*/ 129 w 148"/>
                <a:gd name="T23" fmla="*/ 16 h 145"/>
                <a:gd name="T24" fmla="*/ 119 w 148"/>
                <a:gd name="T25" fmla="*/ 2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5">
                  <a:moveTo>
                    <a:pt x="119" y="21"/>
                  </a:moveTo>
                  <a:cubicBezTo>
                    <a:pt x="119" y="21"/>
                    <a:pt x="114" y="31"/>
                    <a:pt x="109" y="26"/>
                  </a:cubicBezTo>
                  <a:cubicBezTo>
                    <a:pt x="104" y="21"/>
                    <a:pt x="101" y="14"/>
                    <a:pt x="98" y="8"/>
                  </a:cubicBezTo>
                  <a:cubicBezTo>
                    <a:pt x="98" y="8"/>
                    <a:pt x="82" y="0"/>
                    <a:pt x="80" y="8"/>
                  </a:cubicBezTo>
                  <a:cubicBezTo>
                    <a:pt x="77" y="16"/>
                    <a:pt x="66" y="58"/>
                    <a:pt x="61" y="63"/>
                  </a:cubicBezTo>
                  <a:cubicBezTo>
                    <a:pt x="56" y="68"/>
                    <a:pt x="0" y="124"/>
                    <a:pt x="56" y="134"/>
                  </a:cubicBezTo>
                  <a:cubicBezTo>
                    <a:pt x="111" y="145"/>
                    <a:pt x="122" y="121"/>
                    <a:pt x="122" y="121"/>
                  </a:cubicBezTo>
                  <a:cubicBezTo>
                    <a:pt x="122" y="121"/>
                    <a:pt x="114" y="108"/>
                    <a:pt x="130" y="103"/>
                  </a:cubicBezTo>
                  <a:cubicBezTo>
                    <a:pt x="146" y="97"/>
                    <a:pt x="148" y="79"/>
                    <a:pt x="148" y="7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6"/>
                    <a:pt x="137" y="13"/>
                    <a:pt x="133" y="14"/>
                  </a:cubicBezTo>
                  <a:cubicBezTo>
                    <a:pt x="131" y="14"/>
                    <a:pt x="130" y="15"/>
                    <a:pt x="129" y="16"/>
                  </a:cubicBezTo>
                  <a:cubicBezTo>
                    <a:pt x="126" y="20"/>
                    <a:pt x="122" y="23"/>
                    <a:pt x="119" y="21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î$ḻîḍe">
              <a:extLst>
                <a:ext uri="{FF2B5EF4-FFF2-40B4-BE49-F238E27FC236}">
                  <a16:creationId xmlns:a16="http://schemas.microsoft.com/office/drawing/2014/main" id="{01290FB8-5CD7-430F-B70F-D184B4DA9D6D}"/>
                </a:ext>
              </a:extLst>
            </p:cNvPr>
            <p:cNvSpPr/>
            <p:nvPr/>
          </p:nvSpPr>
          <p:spPr bwMode="auto">
            <a:xfrm>
              <a:off x="8836025" y="3513138"/>
              <a:ext cx="315913" cy="606425"/>
            </a:xfrm>
            <a:custGeom>
              <a:avLst/>
              <a:gdLst>
                <a:gd name="T0" fmla="*/ 104 w 168"/>
                <a:gd name="T1" fmla="*/ 0 h 322"/>
                <a:gd name="T2" fmla="*/ 115 w 168"/>
                <a:gd name="T3" fmla="*/ 197 h 322"/>
                <a:gd name="T4" fmla="*/ 97 w 168"/>
                <a:gd name="T5" fmla="*/ 318 h 322"/>
                <a:gd name="T6" fmla="*/ 70 w 168"/>
                <a:gd name="T7" fmla="*/ 193 h 322"/>
                <a:gd name="T8" fmla="*/ 0 w 168"/>
                <a:gd name="T9" fmla="*/ 17 h 322"/>
                <a:gd name="T10" fmla="*/ 104 w 168"/>
                <a:gd name="T11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322">
                  <a:moveTo>
                    <a:pt x="104" y="0"/>
                  </a:moveTo>
                  <a:cubicBezTo>
                    <a:pt x="115" y="197"/>
                    <a:pt x="115" y="197"/>
                    <a:pt x="115" y="197"/>
                  </a:cubicBezTo>
                  <a:cubicBezTo>
                    <a:pt x="115" y="197"/>
                    <a:pt x="168" y="322"/>
                    <a:pt x="97" y="318"/>
                  </a:cubicBezTo>
                  <a:cubicBezTo>
                    <a:pt x="25" y="314"/>
                    <a:pt x="70" y="193"/>
                    <a:pt x="70" y="193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iṥ1ïdê">
              <a:extLst>
                <a:ext uri="{FF2B5EF4-FFF2-40B4-BE49-F238E27FC236}">
                  <a16:creationId xmlns:a16="http://schemas.microsoft.com/office/drawing/2014/main" id="{BC877CEB-61D5-407A-8AAC-D434AEEDD7B0}"/>
                </a:ext>
              </a:extLst>
            </p:cNvPr>
            <p:cNvSpPr/>
            <p:nvPr/>
          </p:nvSpPr>
          <p:spPr bwMode="auto">
            <a:xfrm>
              <a:off x="7810500" y="3405188"/>
              <a:ext cx="319088" cy="608013"/>
            </a:xfrm>
            <a:custGeom>
              <a:avLst/>
              <a:gdLst>
                <a:gd name="T0" fmla="*/ 65 w 169"/>
                <a:gd name="T1" fmla="*/ 0 h 322"/>
                <a:gd name="T2" fmla="*/ 53 w 169"/>
                <a:gd name="T3" fmla="*/ 197 h 322"/>
                <a:gd name="T4" fmla="*/ 72 w 169"/>
                <a:gd name="T5" fmla="*/ 318 h 322"/>
                <a:gd name="T6" fmla="*/ 99 w 169"/>
                <a:gd name="T7" fmla="*/ 193 h 322"/>
                <a:gd name="T8" fmla="*/ 169 w 169"/>
                <a:gd name="T9" fmla="*/ 17 h 322"/>
                <a:gd name="T10" fmla="*/ 65 w 169"/>
                <a:gd name="T11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22">
                  <a:moveTo>
                    <a:pt x="65" y="0"/>
                  </a:moveTo>
                  <a:cubicBezTo>
                    <a:pt x="53" y="197"/>
                    <a:pt x="53" y="197"/>
                    <a:pt x="53" y="197"/>
                  </a:cubicBezTo>
                  <a:cubicBezTo>
                    <a:pt x="53" y="197"/>
                    <a:pt x="0" y="322"/>
                    <a:pt x="72" y="318"/>
                  </a:cubicBezTo>
                  <a:cubicBezTo>
                    <a:pt x="144" y="314"/>
                    <a:pt x="99" y="193"/>
                    <a:pt x="99" y="193"/>
                  </a:cubicBezTo>
                  <a:cubicBezTo>
                    <a:pt x="169" y="17"/>
                    <a:pt x="169" y="17"/>
                    <a:pt x="169" y="17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îśļiďe">
              <a:extLst>
                <a:ext uri="{FF2B5EF4-FFF2-40B4-BE49-F238E27FC236}">
                  <a16:creationId xmlns:a16="http://schemas.microsoft.com/office/drawing/2014/main" id="{08058BCB-8807-4070-A4BC-847A8F1F138A}"/>
                </a:ext>
              </a:extLst>
            </p:cNvPr>
            <p:cNvSpPr/>
            <p:nvPr/>
          </p:nvSpPr>
          <p:spPr bwMode="auto">
            <a:xfrm>
              <a:off x="8318500" y="2227263"/>
              <a:ext cx="369888" cy="371475"/>
            </a:xfrm>
            <a:prstGeom prst="ellipse">
              <a:avLst/>
            </a:pr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íṡlïďé">
              <a:extLst>
                <a:ext uri="{FF2B5EF4-FFF2-40B4-BE49-F238E27FC236}">
                  <a16:creationId xmlns:a16="http://schemas.microsoft.com/office/drawing/2014/main" id="{F4288640-F733-412B-91CA-F28453EED2E8}"/>
                </a:ext>
              </a:extLst>
            </p:cNvPr>
            <p:cNvSpPr/>
            <p:nvPr/>
          </p:nvSpPr>
          <p:spPr bwMode="auto">
            <a:xfrm>
              <a:off x="8356600" y="2487613"/>
              <a:ext cx="442913" cy="371475"/>
            </a:xfrm>
            <a:custGeom>
              <a:avLst/>
              <a:gdLst>
                <a:gd name="T0" fmla="*/ 155 w 235"/>
                <a:gd name="T1" fmla="*/ 0 h 197"/>
                <a:gd name="T2" fmla="*/ 182 w 235"/>
                <a:gd name="T3" fmla="*/ 133 h 197"/>
                <a:gd name="T4" fmla="*/ 0 w 235"/>
                <a:gd name="T5" fmla="*/ 133 h 197"/>
                <a:gd name="T6" fmla="*/ 8 w 235"/>
                <a:gd name="T7" fmla="*/ 103 h 197"/>
                <a:gd name="T8" fmla="*/ 30 w 235"/>
                <a:gd name="T9" fmla="*/ 31 h 197"/>
                <a:gd name="T10" fmla="*/ 155 w 235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197">
                  <a:moveTo>
                    <a:pt x="155" y="0"/>
                  </a:moveTo>
                  <a:cubicBezTo>
                    <a:pt x="155" y="0"/>
                    <a:pt x="129" y="106"/>
                    <a:pt x="182" y="133"/>
                  </a:cubicBezTo>
                  <a:cubicBezTo>
                    <a:pt x="235" y="159"/>
                    <a:pt x="15" y="197"/>
                    <a:pt x="0" y="13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38" y="65"/>
                    <a:pt x="30" y="31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iśļîḑê">
              <a:extLst>
                <a:ext uri="{FF2B5EF4-FFF2-40B4-BE49-F238E27FC236}">
                  <a16:creationId xmlns:a16="http://schemas.microsoft.com/office/drawing/2014/main" id="{04F7A95E-6203-467B-B211-7DD2BC019CFC}"/>
                </a:ext>
              </a:extLst>
            </p:cNvPr>
            <p:cNvSpPr/>
            <p:nvPr/>
          </p:nvSpPr>
          <p:spPr bwMode="auto">
            <a:xfrm>
              <a:off x="7970838" y="2671763"/>
              <a:ext cx="1046163" cy="1397000"/>
            </a:xfrm>
            <a:custGeom>
              <a:avLst/>
              <a:gdLst>
                <a:gd name="T0" fmla="*/ 302 w 555"/>
                <a:gd name="T1" fmla="*/ 37 h 741"/>
                <a:gd name="T2" fmla="*/ 216 w 555"/>
                <a:gd name="T3" fmla="*/ 0 h 741"/>
                <a:gd name="T4" fmla="*/ 29 w 555"/>
                <a:gd name="T5" fmla="*/ 150 h 741"/>
                <a:gd name="T6" fmla="*/ 53 w 555"/>
                <a:gd name="T7" fmla="*/ 647 h 741"/>
                <a:gd name="T8" fmla="*/ 343 w 555"/>
                <a:gd name="T9" fmla="*/ 741 h 741"/>
                <a:gd name="T10" fmla="*/ 495 w 555"/>
                <a:gd name="T11" fmla="*/ 734 h 741"/>
                <a:gd name="T12" fmla="*/ 442 w 555"/>
                <a:gd name="T13" fmla="*/ 397 h 741"/>
                <a:gd name="T14" fmla="*/ 544 w 555"/>
                <a:gd name="T15" fmla="*/ 192 h 741"/>
                <a:gd name="T16" fmla="*/ 368 w 555"/>
                <a:gd name="T17" fmla="*/ 19 h 741"/>
                <a:gd name="T18" fmla="*/ 302 w 555"/>
                <a:gd name="T19" fmla="*/ 3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5" h="741">
                  <a:moveTo>
                    <a:pt x="302" y="37"/>
                  </a:moveTo>
                  <a:cubicBezTo>
                    <a:pt x="302" y="37"/>
                    <a:pt x="236" y="43"/>
                    <a:pt x="216" y="0"/>
                  </a:cubicBezTo>
                  <a:cubicBezTo>
                    <a:pt x="216" y="0"/>
                    <a:pt x="63" y="10"/>
                    <a:pt x="29" y="150"/>
                  </a:cubicBezTo>
                  <a:cubicBezTo>
                    <a:pt x="69" y="152"/>
                    <a:pt x="118" y="602"/>
                    <a:pt x="53" y="647"/>
                  </a:cubicBezTo>
                  <a:cubicBezTo>
                    <a:pt x="0" y="683"/>
                    <a:pt x="144" y="739"/>
                    <a:pt x="343" y="741"/>
                  </a:cubicBezTo>
                  <a:cubicBezTo>
                    <a:pt x="495" y="734"/>
                    <a:pt x="495" y="734"/>
                    <a:pt x="495" y="734"/>
                  </a:cubicBezTo>
                  <a:cubicBezTo>
                    <a:pt x="467" y="709"/>
                    <a:pt x="399" y="393"/>
                    <a:pt x="442" y="397"/>
                  </a:cubicBezTo>
                  <a:cubicBezTo>
                    <a:pt x="442" y="397"/>
                    <a:pt x="555" y="219"/>
                    <a:pt x="544" y="192"/>
                  </a:cubicBezTo>
                  <a:cubicBezTo>
                    <a:pt x="533" y="166"/>
                    <a:pt x="515" y="61"/>
                    <a:pt x="368" y="19"/>
                  </a:cubicBezTo>
                  <a:cubicBezTo>
                    <a:pt x="368" y="19"/>
                    <a:pt x="366" y="41"/>
                    <a:pt x="302" y="3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i$ļíde">
              <a:extLst>
                <a:ext uri="{FF2B5EF4-FFF2-40B4-BE49-F238E27FC236}">
                  <a16:creationId xmlns:a16="http://schemas.microsoft.com/office/drawing/2014/main" id="{AD0573C7-2C87-4073-A7B2-E2F94DF162C0}"/>
                </a:ext>
              </a:extLst>
            </p:cNvPr>
            <p:cNvSpPr/>
            <p:nvPr/>
          </p:nvSpPr>
          <p:spPr bwMode="auto">
            <a:xfrm>
              <a:off x="8675688" y="2913063"/>
              <a:ext cx="412750" cy="700088"/>
            </a:xfrm>
            <a:custGeom>
              <a:avLst/>
              <a:gdLst>
                <a:gd name="T0" fmla="*/ 121 w 219"/>
                <a:gd name="T1" fmla="*/ 0 h 371"/>
                <a:gd name="T2" fmla="*/ 170 w 219"/>
                <a:gd name="T3" fmla="*/ 64 h 371"/>
                <a:gd name="T4" fmla="*/ 204 w 219"/>
                <a:gd name="T5" fmla="*/ 337 h 371"/>
                <a:gd name="T6" fmla="*/ 83 w 219"/>
                <a:gd name="T7" fmla="*/ 360 h 371"/>
                <a:gd name="T8" fmla="*/ 0 w 219"/>
                <a:gd name="T9" fmla="*/ 125 h 371"/>
                <a:gd name="T10" fmla="*/ 121 w 219"/>
                <a:gd name="T1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71">
                  <a:moveTo>
                    <a:pt x="121" y="0"/>
                  </a:moveTo>
                  <a:cubicBezTo>
                    <a:pt x="170" y="64"/>
                    <a:pt x="170" y="64"/>
                    <a:pt x="170" y="64"/>
                  </a:cubicBezTo>
                  <a:cubicBezTo>
                    <a:pt x="170" y="64"/>
                    <a:pt x="219" y="333"/>
                    <a:pt x="204" y="337"/>
                  </a:cubicBezTo>
                  <a:cubicBezTo>
                    <a:pt x="189" y="341"/>
                    <a:pt x="98" y="371"/>
                    <a:pt x="83" y="360"/>
                  </a:cubicBezTo>
                  <a:cubicBezTo>
                    <a:pt x="68" y="348"/>
                    <a:pt x="0" y="125"/>
                    <a:pt x="0" y="125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iṩļîḍé">
              <a:extLst>
                <a:ext uri="{FF2B5EF4-FFF2-40B4-BE49-F238E27FC236}">
                  <a16:creationId xmlns:a16="http://schemas.microsoft.com/office/drawing/2014/main" id="{0EEB0163-C4B7-4C49-AF26-9D4D934FC471}"/>
                </a:ext>
              </a:extLst>
            </p:cNvPr>
            <p:cNvSpPr/>
            <p:nvPr/>
          </p:nvSpPr>
          <p:spPr bwMode="auto">
            <a:xfrm>
              <a:off x="7847013" y="2878138"/>
              <a:ext cx="377825" cy="619125"/>
            </a:xfrm>
            <a:custGeom>
              <a:avLst/>
              <a:gdLst>
                <a:gd name="T0" fmla="*/ 159 w 201"/>
                <a:gd name="T1" fmla="*/ 0 h 329"/>
                <a:gd name="T2" fmla="*/ 95 w 201"/>
                <a:gd name="T3" fmla="*/ 41 h 329"/>
                <a:gd name="T4" fmla="*/ 27 w 201"/>
                <a:gd name="T5" fmla="*/ 318 h 329"/>
                <a:gd name="T6" fmla="*/ 201 w 201"/>
                <a:gd name="T7" fmla="*/ 322 h 329"/>
                <a:gd name="T8" fmla="*/ 159 w 201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29">
                  <a:moveTo>
                    <a:pt x="159" y="0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0" y="307"/>
                    <a:pt x="27" y="318"/>
                  </a:cubicBezTo>
                  <a:cubicBezTo>
                    <a:pt x="53" y="329"/>
                    <a:pt x="201" y="322"/>
                    <a:pt x="201" y="322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îSľiḍè">
              <a:extLst>
                <a:ext uri="{FF2B5EF4-FFF2-40B4-BE49-F238E27FC236}">
                  <a16:creationId xmlns:a16="http://schemas.microsoft.com/office/drawing/2014/main" id="{3C5AF993-A62E-4246-B8A9-B0E115990D74}"/>
                </a:ext>
              </a:extLst>
            </p:cNvPr>
            <p:cNvSpPr/>
            <p:nvPr/>
          </p:nvSpPr>
          <p:spPr bwMode="auto">
            <a:xfrm>
              <a:off x="8315325" y="2108201"/>
              <a:ext cx="477838" cy="409575"/>
            </a:xfrm>
            <a:custGeom>
              <a:avLst/>
              <a:gdLst>
                <a:gd name="T0" fmla="*/ 207 w 253"/>
                <a:gd name="T1" fmla="*/ 73 h 217"/>
                <a:gd name="T2" fmla="*/ 108 w 253"/>
                <a:gd name="T3" fmla="*/ 17 h 217"/>
                <a:gd name="T4" fmla="*/ 3 w 253"/>
                <a:gd name="T5" fmla="*/ 85 h 217"/>
                <a:gd name="T6" fmla="*/ 4 w 253"/>
                <a:gd name="T7" fmla="*/ 149 h 217"/>
                <a:gd name="T8" fmla="*/ 57 w 253"/>
                <a:gd name="T9" fmla="*/ 108 h 217"/>
                <a:gd name="T10" fmla="*/ 173 w 253"/>
                <a:gd name="T11" fmla="*/ 110 h 217"/>
                <a:gd name="T12" fmla="*/ 185 w 253"/>
                <a:gd name="T13" fmla="*/ 213 h 217"/>
                <a:gd name="T14" fmla="*/ 212 w 253"/>
                <a:gd name="T15" fmla="*/ 206 h 217"/>
                <a:gd name="T16" fmla="*/ 207 w 253"/>
                <a:gd name="T17" fmla="*/ 7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217">
                  <a:moveTo>
                    <a:pt x="207" y="73"/>
                  </a:moveTo>
                  <a:cubicBezTo>
                    <a:pt x="207" y="73"/>
                    <a:pt x="173" y="0"/>
                    <a:pt x="108" y="17"/>
                  </a:cubicBezTo>
                  <a:cubicBezTo>
                    <a:pt x="43" y="34"/>
                    <a:pt x="6" y="59"/>
                    <a:pt x="3" y="85"/>
                  </a:cubicBezTo>
                  <a:cubicBezTo>
                    <a:pt x="0" y="110"/>
                    <a:pt x="4" y="149"/>
                    <a:pt x="4" y="149"/>
                  </a:cubicBezTo>
                  <a:cubicBezTo>
                    <a:pt x="4" y="149"/>
                    <a:pt x="11" y="96"/>
                    <a:pt x="57" y="108"/>
                  </a:cubicBezTo>
                  <a:cubicBezTo>
                    <a:pt x="102" y="119"/>
                    <a:pt x="173" y="110"/>
                    <a:pt x="173" y="110"/>
                  </a:cubicBezTo>
                  <a:cubicBezTo>
                    <a:pt x="185" y="213"/>
                    <a:pt x="185" y="213"/>
                    <a:pt x="185" y="213"/>
                  </a:cubicBezTo>
                  <a:cubicBezTo>
                    <a:pt x="185" y="213"/>
                    <a:pt x="197" y="194"/>
                    <a:pt x="212" y="206"/>
                  </a:cubicBezTo>
                  <a:cubicBezTo>
                    <a:pt x="226" y="217"/>
                    <a:pt x="253" y="96"/>
                    <a:pt x="207" y="73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íṩḷíde">
              <a:extLst>
                <a:ext uri="{FF2B5EF4-FFF2-40B4-BE49-F238E27FC236}">
                  <a16:creationId xmlns:a16="http://schemas.microsoft.com/office/drawing/2014/main" id="{39683A72-B22E-4B8B-A2EB-7D390505286F}"/>
                </a:ext>
              </a:extLst>
            </p:cNvPr>
            <p:cNvSpPr/>
            <p:nvPr/>
          </p:nvSpPr>
          <p:spPr bwMode="auto">
            <a:xfrm>
              <a:off x="7591425" y="5595938"/>
              <a:ext cx="1839913" cy="15875"/>
            </a:xfrm>
            <a:custGeom>
              <a:avLst/>
              <a:gdLst>
                <a:gd name="T0" fmla="*/ 1158 w 1159"/>
                <a:gd name="T1" fmla="*/ 10 h 10"/>
                <a:gd name="T2" fmla="*/ 0 w 1159"/>
                <a:gd name="T3" fmla="*/ 10 h 10"/>
                <a:gd name="T4" fmla="*/ 0 w 1159"/>
                <a:gd name="T5" fmla="*/ 0 h 10"/>
                <a:gd name="T6" fmla="*/ 1159 w 1159"/>
                <a:gd name="T7" fmla="*/ 0 h 10"/>
                <a:gd name="T8" fmla="*/ 1158 w 115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10">
                  <a:moveTo>
                    <a:pt x="1158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59" y="0"/>
                  </a:lnTo>
                  <a:lnTo>
                    <a:pt x="1158" y="10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595721" y="2021349"/>
            <a:ext cx="7054142" cy="29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/>
              <a:t>a = “</a:t>
            </a:r>
            <a:r>
              <a:rPr lang="zh-CN" altLang="en-US" sz="2400" dirty="0"/>
              <a:t>早上好，</a:t>
            </a:r>
            <a:r>
              <a:rPr lang="en-US" altLang="zh-CN" sz="2400" dirty="0"/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a</a:t>
            </a:r>
            <a:r>
              <a:rPr lang="zh-CN" altLang="en-US" sz="2000" dirty="0"/>
              <a:t>就是一个变量；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spc="600" dirty="0">
                <a:ln w="0"/>
              </a:rPr>
              <a:t>变量就是用来存储数据的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“</a:t>
            </a:r>
            <a:r>
              <a:rPr lang="en-US" altLang="zh-CN" sz="2000" dirty="0"/>
              <a:t>=</a:t>
            </a:r>
            <a:r>
              <a:rPr lang="zh-CN" altLang="en-US" sz="2000" dirty="0"/>
              <a:t>”</a:t>
            </a:r>
            <a:r>
              <a:rPr lang="en-US" altLang="zh-CN" sz="2000" dirty="0"/>
              <a:t> </a:t>
            </a:r>
            <a:r>
              <a:rPr lang="zh-CN" altLang="en-US" sz="2000" dirty="0"/>
              <a:t>等号相当于保存，把等号右边的值保存到左边</a:t>
            </a:r>
            <a:r>
              <a:rPr lang="en-US" altLang="zh-CN" sz="2000" dirty="0"/>
              <a:t>" a "</a:t>
            </a:r>
            <a:r>
              <a:rPr lang="zh-CN" altLang="en-US" sz="2000" dirty="0"/>
              <a:t>的储物柜里，这个过程也叫“赋值”；</a:t>
            </a:r>
            <a:endParaRPr lang="en-US" altLang="zh-CN" sz="2000" dirty="0"/>
          </a:p>
          <a:p>
            <a:pPr algn="ctr">
              <a:lnSpc>
                <a:spcPct val="150000"/>
              </a:lnSpc>
            </a:pPr>
            <a:r>
              <a:rPr lang="zh-CN" altLang="en-US" sz="2400" dirty="0"/>
              <a:t>变量名  </a:t>
            </a:r>
            <a:r>
              <a:rPr lang="en-US" altLang="zh-CN" sz="2400" dirty="0"/>
              <a:t>=  </a:t>
            </a:r>
            <a:r>
              <a:rPr lang="zh-CN" altLang="en-US" sz="2400" dirty="0"/>
              <a:t>值</a:t>
            </a:r>
            <a:endParaRPr lang="en-US" altLang="zh-CN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思维构建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64058" y="1920137"/>
            <a:ext cx="77112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同学们自己动手试一试吧！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7276" y="2781994"/>
            <a:ext cx="426872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a = "</a:t>
            </a:r>
            <a:r>
              <a:rPr lang="zh-CN" altLang="en-US" sz="2800" dirty="0"/>
              <a:t>早上好，</a:t>
            </a:r>
            <a:r>
              <a:rPr lang="en-US" altLang="zh-CN" sz="2800" dirty="0"/>
              <a:t>"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print(a, "</a:t>
            </a:r>
            <a:r>
              <a:rPr lang="zh-CN" altLang="en-US" sz="2800" dirty="0"/>
              <a:t>杰克</a:t>
            </a:r>
            <a:r>
              <a:rPr lang="en-US" altLang="zh-CN" sz="2800" dirty="0"/>
              <a:t>")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69" y="1951733"/>
            <a:ext cx="2876066" cy="31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t="2705" b="16571"/>
          <a:stretch/>
        </p:blipFill>
        <p:spPr>
          <a:xfrm>
            <a:off x="1917630" y="2107095"/>
            <a:ext cx="2786891" cy="18264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t="-1" b="2185"/>
          <a:stretch>
            <a:fillRect/>
          </a:stretch>
        </p:blipFill>
        <p:spPr>
          <a:xfrm>
            <a:off x="6991093" y="2046617"/>
            <a:ext cx="2786891" cy="21145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90436" y="4691507"/>
            <a:ext cx="7191853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代码的运行顺序是从上往下进行的；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每一次新的赋值会替换掉原来存储的值。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85255" y="2107095"/>
            <a:ext cx="190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0499B"/>
                </a:solidFill>
              </a:rPr>
              <a:t>第一次赋值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85255" y="2865014"/>
            <a:ext cx="190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0499B"/>
                </a:solidFill>
              </a:rPr>
              <a:t>第二次赋值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331A25-C74B-43DC-B264-F243EB741176}"/>
              </a:ext>
            </a:extLst>
          </p:cNvPr>
          <p:cNvSpPr txBox="1"/>
          <p:nvPr/>
        </p:nvSpPr>
        <p:spPr>
          <a:xfrm>
            <a:off x="8603705" y="993074"/>
            <a:ext cx="278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rgbClr val="60499B"/>
                </a:solidFill>
              </a:rPr>
              <a:t>想一想？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F402E9-F6F1-4E62-8938-E3EF7B903A8B}"/>
              </a:ext>
            </a:extLst>
          </p:cNvPr>
          <p:cNvSpPr/>
          <p:nvPr/>
        </p:nvSpPr>
        <p:spPr>
          <a:xfrm>
            <a:off x="1749866" y="429968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由此同学们可以观察得出：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9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97285" y="3016772"/>
            <a:ext cx="540688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spc="300" dirty="0">
                <a:solidFill>
                  <a:srgbClr val="60499B"/>
                </a:solidFill>
              </a:rPr>
              <a:t>智能的问候系统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编玩编学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63" y="2179652"/>
            <a:ext cx="2316089" cy="2213772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>
            <a:fillRect/>
          </a:stretch>
        </p:blipFill>
        <p:spPr bwMode="auto">
          <a:xfrm flipH="1">
            <a:off x="8924924" y="3688313"/>
            <a:ext cx="2357783" cy="26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对话气泡: 圆角矩形 2"/>
          <p:cNvSpPr/>
          <p:nvPr/>
        </p:nvSpPr>
        <p:spPr>
          <a:xfrm>
            <a:off x="4379843" y="1236389"/>
            <a:ext cx="3432313" cy="1350567"/>
          </a:xfrm>
          <a:prstGeom prst="wedgeRoundRectCallout">
            <a:avLst>
              <a:gd name="adj1" fmla="val -59565"/>
              <a:gd name="adj2" fmla="val 74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老师，智能的问候系统是个什么东东啊？是人工智能吗？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对话气泡: 圆角矩形 3"/>
          <p:cNvSpPr/>
          <p:nvPr/>
        </p:nvSpPr>
        <p:spPr>
          <a:xfrm>
            <a:off x="4118384" y="3352799"/>
            <a:ext cx="4111216" cy="2050149"/>
          </a:xfrm>
          <a:prstGeom prst="wedgeRoundRectCallout">
            <a:avLst>
              <a:gd name="adj1" fmla="val 84080"/>
              <a:gd name="adj2" fmla="val 29418"/>
              <a:gd name="adj3" fmla="val 16667"/>
            </a:avLst>
          </a:prstGeom>
          <a:solidFill>
            <a:srgbClr val="604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哈哈，现阶段人工智能距离你还是很遥远的！今天学习的是你只需要输入名字，电脑会自动补全你要问候的话！ 也算是半个人工智能吧</a:t>
            </a:r>
            <a:r>
              <a:rPr lang="en-US" altLang="zh-CN" dirty="0">
                <a:solidFill>
                  <a:schemeClr val="bg1"/>
                </a:solidFill>
              </a:rPr>
              <a:t>~~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4e2487a6-400f-4b4b-8991-4785e043105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D3ADF7A-21CC-4926-8B45-5D35BC7B201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545540" y="1532742"/>
            <a:ext cx="5831134" cy="4368800"/>
            <a:chOff x="3180433" y="1244600"/>
            <a:chExt cx="5831134" cy="4368800"/>
          </a:xfrm>
        </p:grpSpPr>
        <p:sp>
          <p:nvSpPr>
            <p:cNvPr id="10" name="îşľîḋé">
              <a:extLst>
                <a:ext uri="{FF2B5EF4-FFF2-40B4-BE49-F238E27FC236}">
                  <a16:creationId xmlns:a16="http://schemas.microsoft.com/office/drawing/2014/main" id="{23C3E410-0287-4FAF-B25A-77BE2DD68F76}"/>
                </a:ext>
              </a:extLst>
            </p:cNvPr>
            <p:cNvSpPr/>
            <p:nvPr/>
          </p:nvSpPr>
          <p:spPr bwMode="auto">
            <a:xfrm>
              <a:off x="3180433" y="1244600"/>
              <a:ext cx="5831134" cy="4368800"/>
            </a:xfrm>
            <a:custGeom>
              <a:avLst/>
              <a:gdLst>
                <a:gd name="T0" fmla="*/ 32 w 3508"/>
                <a:gd name="T1" fmla="*/ 0 h 2628"/>
                <a:gd name="T2" fmla="*/ 0 w 3508"/>
                <a:gd name="T3" fmla="*/ 32 h 2628"/>
                <a:gd name="T4" fmla="*/ 0 w 3508"/>
                <a:gd name="T5" fmla="*/ 2596 h 2628"/>
                <a:gd name="T6" fmla="*/ 32 w 3508"/>
                <a:gd name="T7" fmla="*/ 2628 h 2628"/>
                <a:gd name="T8" fmla="*/ 3477 w 3508"/>
                <a:gd name="T9" fmla="*/ 2628 h 2628"/>
                <a:gd name="T10" fmla="*/ 3508 w 3508"/>
                <a:gd name="T11" fmla="*/ 2596 h 2628"/>
                <a:gd name="T12" fmla="*/ 3508 w 3508"/>
                <a:gd name="T13" fmla="*/ 32 h 2628"/>
                <a:gd name="T14" fmla="*/ 3477 w 3508"/>
                <a:gd name="T15" fmla="*/ 0 h 2628"/>
                <a:gd name="T16" fmla="*/ 32 w 3508"/>
                <a:gd name="T17" fmla="*/ 0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8" h="2628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2596"/>
                    <a:pt x="0" y="2596"/>
                    <a:pt x="0" y="2596"/>
                  </a:cubicBezTo>
                  <a:cubicBezTo>
                    <a:pt x="0" y="2614"/>
                    <a:pt x="14" y="2628"/>
                    <a:pt x="32" y="2628"/>
                  </a:cubicBezTo>
                  <a:cubicBezTo>
                    <a:pt x="3477" y="2628"/>
                    <a:pt x="3477" y="2628"/>
                    <a:pt x="3477" y="2628"/>
                  </a:cubicBezTo>
                  <a:cubicBezTo>
                    <a:pt x="3494" y="2628"/>
                    <a:pt x="3508" y="2614"/>
                    <a:pt x="3508" y="2596"/>
                  </a:cubicBezTo>
                  <a:cubicBezTo>
                    <a:pt x="3508" y="32"/>
                    <a:pt x="3508" y="32"/>
                    <a:pt x="3508" y="32"/>
                  </a:cubicBezTo>
                  <a:cubicBezTo>
                    <a:pt x="3508" y="14"/>
                    <a:pt x="3494" y="0"/>
                    <a:pt x="3477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" name="îSḷiḋè">
              <a:extLst>
                <a:ext uri="{FF2B5EF4-FFF2-40B4-BE49-F238E27FC236}">
                  <a16:creationId xmlns:a16="http://schemas.microsoft.com/office/drawing/2014/main" id="{68049EBA-4FD3-407A-AC10-B78E3DD6836E}"/>
                </a:ext>
              </a:extLst>
            </p:cNvPr>
            <p:cNvSpPr/>
            <p:nvPr/>
          </p:nvSpPr>
          <p:spPr bwMode="auto">
            <a:xfrm>
              <a:off x="3348308" y="1412475"/>
              <a:ext cx="5495384" cy="4033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" name="íşlïďé">
              <a:extLst>
                <a:ext uri="{FF2B5EF4-FFF2-40B4-BE49-F238E27FC236}">
                  <a16:creationId xmlns:a16="http://schemas.microsoft.com/office/drawing/2014/main" id="{CC37F886-E506-418F-8F43-2667908F50F9}"/>
                </a:ext>
              </a:extLst>
            </p:cNvPr>
            <p:cNvSpPr/>
            <p:nvPr/>
          </p:nvSpPr>
          <p:spPr bwMode="auto">
            <a:xfrm>
              <a:off x="7366188" y="1629904"/>
              <a:ext cx="1274233" cy="956686"/>
            </a:xfrm>
            <a:custGeom>
              <a:avLst/>
              <a:gdLst>
                <a:gd name="T0" fmla="*/ 7 w 767"/>
                <a:gd name="T1" fmla="*/ 0 h 575"/>
                <a:gd name="T2" fmla="*/ 0 w 767"/>
                <a:gd name="T3" fmla="*/ 7 h 575"/>
                <a:gd name="T4" fmla="*/ 0 w 767"/>
                <a:gd name="T5" fmla="*/ 568 h 575"/>
                <a:gd name="T6" fmla="*/ 7 w 767"/>
                <a:gd name="T7" fmla="*/ 575 h 575"/>
                <a:gd name="T8" fmla="*/ 760 w 767"/>
                <a:gd name="T9" fmla="*/ 575 h 575"/>
                <a:gd name="T10" fmla="*/ 767 w 767"/>
                <a:gd name="T11" fmla="*/ 568 h 575"/>
                <a:gd name="T12" fmla="*/ 767 w 767"/>
                <a:gd name="T13" fmla="*/ 7 h 575"/>
                <a:gd name="T14" fmla="*/ 760 w 767"/>
                <a:gd name="T15" fmla="*/ 0 h 575"/>
                <a:gd name="T16" fmla="*/ 7 w 767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575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72"/>
                    <a:pt x="3" y="575"/>
                    <a:pt x="7" y="575"/>
                  </a:cubicBezTo>
                  <a:cubicBezTo>
                    <a:pt x="760" y="575"/>
                    <a:pt x="760" y="575"/>
                    <a:pt x="760" y="575"/>
                  </a:cubicBezTo>
                  <a:cubicBezTo>
                    <a:pt x="764" y="575"/>
                    <a:pt x="767" y="572"/>
                    <a:pt x="767" y="568"/>
                  </a:cubicBezTo>
                  <a:cubicBezTo>
                    <a:pt x="767" y="7"/>
                    <a:pt x="767" y="7"/>
                    <a:pt x="767" y="7"/>
                  </a:cubicBezTo>
                  <a:cubicBezTo>
                    <a:pt x="767" y="3"/>
                    <a:pt x="764" y="0"/>
                    <a:pt x="76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ïṣḻiďe">
              <a:extLst>
                <a:ext uri="{FF2B5EF4-FFF2-40B4-BE49-F238E27FC236}">
                  <a16:creationId xmlns:a16="http://schemas.microsoft.com/office/drawing/2014/main" id="{336EBD80-980A-4A49-BBD3-7A219AAED033}"/>
                </a:ext>
              </a:extLst>
            </p:cNvPr>
            <p:cNvSpPr/>
            <p:nvPr/>
          </p:nvSpPr>
          <p:spPr bwMode="auto">
            <a:xfrm>
              <a:off x="7402595" y="1667322"/>
              <a:ext cx="1201420" cy="881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ísļíḑe">
              <a:extLst>
                <a:ext uri="{FF2B5EF4-FFF2-40B4-BE49-F238E27FC236}">
                  <a16:creationId xmlns:a16="http://schemas.microsoft.com/office/drawing/2014/main" id="{C3C1667B-443D-4CD2-83C5-EC3B695F8FCC}"/>
                </a:ext>
              </a:extLst>
            </p:cNvPr>
            <p:cNvSpPr/>
            <p:nvPr/>
          </p:nvSpPr>
          <p:spPr bwMode="auto">
            <a:xfrm>
              <a:off x="7366188" y="2943578"/>
              <a:ext cx="1274233" cy="955675"/>
            </a:xfrm>
            <a:custGeom>
              <a:avLst/>
              <a:gdLst>
                <a:gd name="T0" fmla="*/ 7 w 767"/>
                <a:gd name="T1" fmla="*/ 0 h 575"/>
                <a:gd name="T2" fmla="*/ 0 w 767"/>
                <a:gd name="T3" fmla="*/ 7 h 575"/>
                <a:gd name="T4" fmla="*/ 0 w 767"/>
                <a:gd name="T5" fmla="*/ 568 h 575"/>
                <a:gd name="T6" fmla="*/ 7 w 767"/>
                <a:gd name="T7" fmla="*/ 575 h 575"/>
                <a:gd name="T8" fmla="*/ 760 w 767"/>
                <a:gd name="T9" fmla="*/ 575 h 575"/>
                <a:gd name="T10" fmla="*/ 767 w 767"/>
                <a:gd name="T11" fmla="*/ 568 h 575"/>
                <a:gd name="T12" fmla="*/ 767 w 767"/>
                <a:gd name="T13" fmla="*/ 7 h 575"/>
                <a:gd name="T14" fmla="*/ 760 w 767"/>
                <a:gd name="T15" fmla="*/ 0 h 575"/>
                <a:gd name="T16" fmla="*/ 7 w 767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575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71"/>
                    <a:pt x="3" y="575"/>
                    <a:pt x="7" y="575"/>
                  </a:cubicBezTo>
                  <a:cubicBezTo>
                    <a:pt x="760" y="575"/>
                    <a:pt x="760" y="575"/>
                    <a:pt x="760" y="575"/>
                  </a:cubicBezTo>
                  <a:cubicBezTo>
                    <a:pt x="764" y="575"/>
                    <a:pt x="767" y="571"/>
                    <a:pt x="767" y="568"/>
                  </a:cubicBezTo>
                  <a:cubicBezTo>
                    <a:pt x="767" y="7"/>
                    <a:pt x="767" y="7"/>
                    <a:pt x="767" y="7"/>
                  </a:cubicBezTo>
                  <a:cubicBezTo>
                    <a:pt x="767" y="3"/>
                    <a:pt x="764" y="0"/>
                    <a:pt x="76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049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íṩḷiḋe">
              <a:extLst>
                <a:ext uri="{FF2B5EF4-FFF2-40B4-BE49-F238E27FC236}">
                  <a16:creationId xmlns:a16="http://schemas.microsoft.com/office/drawing/2014/main" id="{B989E054-3FDB-4D67-9481-A642CFAA231D}"/>
                </a:ext>
              </a:extLst>
            </p:cNvPr>
            <p:cNvSpPr/>
            <p:nvPr/>
          </p:nvSpPr>
          <p:spPr bwMode="auto">
            <a:xfrm>
              <a:off x="7402595" y="2979984"/>
              <a:ext cx="1201420" cy="8808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" name="ï$ļïḓè">
              <a:extLst>
                <a:ext uri="{FF2B5EF4-FFF2-40B4-BE49-F238E27FC236}">
                  <a16:creationId xmlns:a16="http://schemas.microsoft.com/office/drawing/2014/main" id="{58F4BD6B-1FA0-410B-A119-A017D358087C}"/>
                </a:ext>
              </a:extLst>
            </p:cNvPr>
            <p:cNvSpPr/>
            <p:nvPr/>
          </p:nvSpPr>
          <p:spPr bwMode="auto">
            <a:xfrm>
              <a:off x="7366188" y="4257252"/>
              <a:ext cx="1274233" cy="953653"/>
            </a:xfrm>
            <a:custGeom>
              <a:avLst/>
              <a:gdLst>
                <a:gd name="T0" fmla="*/ 7 w 767"/>
                <a:gd name="T1" fmla="*/ 0 h 574"/>
                <a:gd name="T2" fmla="*/ 0 w 767"/>
                <a:gd name="T3" fmla="*/ 7 h 574"/>
                <a:gd name="T4" fmla="*/ 0 w 767"/>
                <a:gd name="T5" fmla="*/ 567 h 574"/>
                <a:gd name="T6" fmla="*/ 7 w 767"/>
                <a:gd name="T7" fmla="*/ 574 h 574"/>
                <a:gd name="T8" fmla="*/ 760 w 767"/>
                <a:gd name="T9" fmla="*/ 574 h 574"/>
                <a:gd name="T10" fmla="*/ 767 w 767"/>
                <a:gd name="T11" fmla="*/ 567 h 574"/>
                <a:gd name="T12" fmla="*/ 767 w 767"/>
                <a:gd name="T13" fmla="*/ 7 h 574"/>
                <a:gd name="T14" fmla="*/ 760 w 767"/>
                <a:gd name="T15" fmla="*/ 0 h 574"/>
                <a:gd name="T16" fmla="*/ 7 w 767"/>
                <a:gd name="T1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57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71"/>
                    <a:pt x="3" y="574"/>
                    <a:pt x="7" y="574"/>
                  </a:cubicBezTo>
                  <a:cubicBezTo>
                    <a:pt x="760" y="574"/>
                    <a:pt x="760" y="574"/>
                    <a:pt x="760" y="574"/>
                  </a:cubicBezTo>
                  <a:cubicBezTo>
                    <a:pt x="764" y="574"/>
                    <a:pt x="767" y="571"/>
                    <a:pt x="767" y="567"/>
                  </a:cubicBezTo>
                  <a:cubicBezTo>
                    <a:pt x="767" y="7"/>
                    <a:pt x="767" y="7"/>
                    <a:pt x="767" y="7"/>
                  </a:cubicBezTo>
                  <a:cubicBezTo>
                    <a:pt x="767" y="3"/>
                    <a:pt x="764" y="0"/>
                    <a:pt x="76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íṩ1ïḓê">
              <a:extLst>
                <a:ext uri="{FF2B5EF4-FFF2-40B4-BE49-F238E27FC236}">
                  <a16:creationId xmlns:a16="http://schemas.microsoft.com/office/drawing/2014/main" id="{E2B99AA6-9159-4E59-9DE0-2A3A9C0BF3BD}"/>
                </a:ext>
              </a:extLst>
            </p:cNvPr>
            <p:cNvSpPr/>
            <p:nvPr/>
          </p:nvSpPr>
          <p:spPr bwMode="auto">
            <a:xfrm>
              <a:off x="7402595" y="4293659"/>
              <a:ext cx="1201420" cy="8808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iṣḻíḑé">
              <a:extLst>
                <a:ext uri="{FF2B5EF4-FFF2-40B4-BE49-F238E27FC236}">
                  <a16:creationId xmlns:a16="http://schemas.microsoft.com/office/drawing/2014/main" id="{D9861E4C-6D5F-45BA-B6C3-67B5B7574256}"/>
                </a:ext>
              </a:extLst>
            </p:cNvPr>
            <p:cNvSpPr/>
            <p:nvPr/>
          </p:nvSpPr>
          <p:spPr bwMode="auto">
            <a:xfrm>
              <a:off x="5386070" y="4782114"/>
              <a:ext cx="41463" cy="41463"/>
            </a:xfrm>
            <a:custGeom>
              <a:avLst/>
              <a:gdLst>
                <a:gd name="T0" fmla="*/ 0 w 25"/>
                <a:gd name="T1" fmla="*/ 1 h 25"/>
                <a:gd name="T2" fmla="*/ 23 w 25"/>
                <a:gd name="T3" fmla="*/ 24 h 25"/>
                <a:gd name="T4" fmla="*/ 25 w 25"/>
                <a:gd name="T5" fmla="*/ 24 h 25"/>
                <a:gd name="T6" fmla="*/ 25 w 25"/>
                <a:gd name="T7" fmla="*/ 23 h 25"/>
                <a:gd name="T8" fmla="*/ 1 w 25"/>
                <a:gd name="T9" fmla="*/ 0 h 25"/>
                <a:gd name="T10" fmla="*/ 0 w 25"/>
                <a:gd name="T11" fmla="*/ 0 h 25"/>
                <a:gd name="T12" fmla="*/ 0 w 25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4" y="25"/>
                    <a:pt x="24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3" y="11"/>
                    <a:pt x="13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iṡľîḓé">
              <a:extLst>
                <a:ext uri="{FF2B5EF4-FFF2-40B4-BE49-F238E27FC236}">
                  <a16:creationId xmlns:a16="http://schemas.microsoft.com/office/drawing/2014/main" id="{217A99AE-797B-4377-914B-B6D0B2565E82}"/>
                </a:ext>
              </a:extLst>
            </p:cNvPr>
            <p:cNvSpPr/>
            <p:nvPr/>
          </p:nvSpPr>
          <p:spPr bwMode="auto">
            <a:xfrm>
              <a:off x="3624392" y="1631927"/>
              <a:ext cx="3425261" cy="2566670"/>
            </a:xfrm>
            <a:custGeom>
              <a:avLst/>
              <a:gdLst>
                <a:gd name="T0" fmla="*/ 19 w 2061"/>
                <a:gd name="T1" fmla="*/ 0 h 1544"/>
                <a:gd name="T2" fmla="*/ 0 w 2061"/>
                <a:gd name="T3" fmla="*/ 19 h 1544"/>
                <a:gd name="T4" fmla="*/ 0 w 2061"/>
                <a:gd name="T5" fmla="*/ 1525 h 1544"/>
                <a:gd name="T6" fmla="*/ 19 w 2061"/>
                <a:gd name="T7" fmla="*/ 1544 h 1544"/>
                <a:gd name="T8" fmla="*/ 2042 w 2061"/>
                <a:gd name="T9" fmla="*/ 1544 h 1544"/>
                <a:gd name="T10" fmla="*/ 2061 w 2061"/>
                <a:gd name="T11" fmla="*/ 1525 h 1544"/>
                <a:gd name="T12" fmla="*/ 2061 w 2061"/>
                <a:gd name="T13" fmla="*/ 19 h 1544"/>
                <a:gd name="T14" fmla="*/ 2042 w 2061"/>
                <a:gd name="T15" fmla="*/ 0 h 1544"/>
                <a:gd name="T16" fmla="*/ 19 w 2061"/>
                <a:gd name="T17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1" h="1544">
                  <a:moveTo>
                    <a:pt x="19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525"/>
                    <a:pt x="0" y="1525"/>
                    <a:pt x="0" y="1525"/>
                  </a:cubicBezTo>
                  <a:cubicBezTo>
                    <a:pt x="0" y="1536"/>
                    <a:pt x="8" y="1544"/>
                    <a:pt x="19" y="1544"/>
                  </a:cubicBezTo>
                  <a:cubicBezTo>
                    <a:pt x="2042" y="1544"/>
                    <a:pt x="2042" y="1544"/>
                    <a:pt x="2042" y="1544"/>
                  </a:cubicBezTo>
                  <a:cubicBezTo>
                    <a:pt x="2052" y="1544"/>
                    <a:pt x="2061" y="1536"/>
                    <a:pt x="2061" y="1525"/>
                  </a:cubicBezTo>
                  <a:cubicBezTo>
                    <a:pt x="2061" y="19"/>
                    <a:pt x="2061" y="19"/>
                    <a:pt x="2061" y="19"/>
                  </a:cubicBezTo>
                  <a:cubicBezTo>
                    <a:pt x="2061" y="9"/>
                    <a:pt x="2052" y="0"/>
                    <a:pt x="2042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9" name="îS1ïďé">
              <a:extLst>
                <a:ext uri="{FF2B5EF4-FFF2-40B4-BE49-F238E27FC236}">
                  <a16:creationId xmlns:a16="http://schemas.microsoft.com/office/drawing/2014/main" id="{5D6FE610-715E-4FE0-A56D-71C444990081}"/>
                </a:ext>
              </a:extLst>
            </p:cNvPr>
            <p:cNvSpPr/>
            <p:nvPr/>
          </p:nvSpPr>
          <p:spPr bwMode="auto">
            <a:xfrm>
              <a:off x="3722488" y="1732045"/>
              <a:ext cx="3228058" cy="2368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8" name="îşḻiḓé">
              <a:extLst>
                <a:ext uri="{FF2B5EF4-FFF2-40B4-BE49-F238E27FC236}">
                  <a16:creationId xmlns:a16="http://schemas.microsoft.com/office/drawing/2014/main" id="{4500DE20-654F-4BDA-B0E6-32FCA4150E64}"/>
                </a:ext>
              </a:extLst>
            </p:cNvPr>
            <p:cNvSpPr/>
            <p:nvPr/>
          </p:nvSpPr>
          <p:spPr bwMode="auto">
            <a:xfrm>
              <a:off x="5001778" y="2525913"/>
              <a:ext cx="41463" cy="100119"/>
            </a:xfrm>
            <a:prstGeom prst="ellipse">
              <a:avLst/>
            </a:prstGeom>
            <a:solidFill>
              <a:srgbClr val="FF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ïs1ïde">
              <a:extLst>
                <a:ext uri="{FF2B5EF4-FFF2-40B4-BE49-F238E27FC236}">
                  <a16:creationId xmlns:a16="http://schemas.microsoft.com/office/drawing/2014/main" id="{8F7D1A62-2073-4442-82E8-2AADC7E3CAFD}"/>
                </a:ext>
              </a:extLst>
            </p:cNvPr>
            <p:cNvSpPr/>
            <p:nvPr/>
          </p:nvSpPr>
          <p:spPr bwMode="auto">
            <a:xfrm>
              <a:off x="5525629" y="2511755"/>
              <a:ext cx="41463" cy="98096"/>
            </a:xfrm>
            <a:prstGeom prst="ellipse">
              <a:avLst/>
            </a:prstGeom>
            <a:solidFill>
              <a:srgbClr val="FF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思维构建</a:t>
            </a:r>
          </a:p>
        </p:txBody>
      </p:sp>
      <p:sp>
        <p:nvSpPr>
          <p:cNvPr id="8" name="矩形 7"/>
          <p:cNvSpPr/>
          <p:nvPr/>
        </p:nvSpPr>
        <p:spPr>
          <a:xfrm>
            <a:off x="5337860" y="3139138"/>
            <a:ext cx="2798303" cy="115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函数：是组织好的，可重复使用的，用来实现单一，或相关联功能的代码段。</a:t>
            </a:r>
          </a:p>
        </p:txBody>
      </p:sp>
      <p:sp>
        <p:nvSpPr>
          <p:cNvPr id="9" name="矩形 8"/>
          <p:cNvSpPr/>
          <p:nvPr/>
        </p:nvSpPr>
        <p:spPr>
          <a:xfrm>
            <a:off x="8651088" y="3508490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   [ˈ</a:t>
            </a:r>
            <a:r>
              <a:rPr lang="en-US" altLang="zh-CN" sz="2000" dirty="0" err="1"/>
              <a:t>ɪnpʊt</a:t>
            </a:r>
            <a:r>
              <a:rPr lang="en-US" altLang="zh-CN" sz="2000" dirty="0"/>
              <a:t>]</a:t>
            </a:r>
            <a:endParaRPr lang="zh-CN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5D1D3B-F30D-4D96-8C05-3D8FDF7FBCBA}"/>
              </a:ext>
            </a:extLst>
          </p:cNvPr>
          <p:cNvSpPr/>
          <p:nvPr/>
        </p:nvSpPr>
        <p:spPr>
          <a:xfrm>
            <a:off x="6035351" y="2303286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/>
              <a:t>input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813313-721B-4357-9521-9D577871EE37}"/>
              </a:ext>
            </a:extLst>
          </p:cNvPr>
          <p:cNvSpPr/>
          <p:nvPr/>
        </p:nvSpPr>
        <p:spPr>
          <a:xfrm>
            <a:off x="9064855" y="2202406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动词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0B7075-363D-41EC-A58F-80EBECCC6A20}"/>
              </a:ext>
            </a:extLst>
          </p:cNvPr>
          <p:cNvSpPr/>
          <p:nvPr/>
        </p:nvSpPr>
        <p:spPr>
          <a:xfrm>
            <a:off x="9095939" y="48496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输入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675E59B-5E76-4CE5-BC52-9A1492052352}"/>
              </a:ext>
            </a:extLst>
          </p:cNvPr>
          <p:cNvSpPr txBox="1"/>
          <p:nvPr/>
        </p:nvSpPr>
        <p:spPr>
          <a:xfrm>
            <a:off x="1181271" y="3150763"/>
            <a:ext cx="288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rgbClr val="60499B"/>
                </a:solidFill>
              </a:rPr>
              <a:t>input</a:t>
            </a:r>
            <a:r>
              <a:rPr lang="zh-CN" altLang="en-US" sz="3600" b="1" spc="300" dirty="0">
                <a:solidFill>
                  <a:srgbClr val="60499B"/>
                </a:solidFill>
              </a:rPr>
              <a:t>函数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8DFA96A-F18E-4F91-91A3-1E868774DA3C}"/>
              </a:ext>
            </a:extLst>
          </p:cNvPr>
          <p:cNvSpPr txBox="1"/>
          <p:nvPr/>
        </p:nvSpPr>
        <p:spPr>
          <a:xfrm>
            <a:off x="5087595" y="4849620"/>
            <a:ext cx="322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60499B"/>
                </a:solidFill>
              </a:rPr>
              <a:t>自我介绍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sp>
        <p:nvSpPr>
          <p:cNvPr id="3" name="矩形 2"/>
          <p:cNvSpPr/>
          <p:nvPr/>
        </p:nvSpPr>
        <p:spPr>
          <a:xfrm>
            <a:off x="1186914" y="1935348"/>
            <a:ext cx="41088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input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函数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的功能就是：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获取到同学们在键盘上输入的信息哦！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27969" y="2329270"/>
            <a:ext cx="6471093" cy="2641400"/>
            <a:chOff x="4377395" y="1761558"/>
            <a:chExt cx="6471093" cy="2641400"/>
          </a:xfrm>
        </p:grpSpPr>
        <p:sp>
          <p:nvSpPr>
            <p:cNvPr id="11" name="文本框 10"/>
            <p:cNvSpPr txBox="1"/>
            <p:nvPr/>
          </p:nvSpPr>
          <p:spPr>
            <a:xfrm>
              <a:off x="4858506" y="3263062"/>
              <a:ext cx="5989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name = input(“</a:t>
              </a:r>
              <a:r>
                <a:rPr lang="zh-CN" altLang="en-US" sz="2400" dirty="0"/>
                <a:t>请输入打招呼的姓名：</a:t>
              </a:r>
              <a:r>
                <a:rPr lang="en-US" altLang="zh-CN" sz="2400" dirty="0"/>
                <a:t>")</a:t>
              </a:r>
              <a:endParaRPr lang="zh-CN" altLang="en-US" sz="2400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249" y="1761558"/>
              <a:ext cx="1363244" cy="68162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132119" y="3803808"/>
              <a:ext cx="2531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可以更改为任意的提示</a:t>
              </a:r>
            </a:p>
          </p:txBody>
        </p:sp>
        <p:sp>
          <p:nvSpPr>
            <p:cNvPr id="15" name="箭头: 下弧形 14"/>
            <p:cNvSpPr/>
            <p:nvPr/>
          </p:nvSpPr>
          <p:spPr>
            <a:xfrm rot="13370899">
              <a:off x="7897857" y="2252642"/>
              <a:ext cx="1504515" cy="575643"/>
            </a:xfrm>
            <a:prstGeom prst="curvedUpArrow">
              <a:avLst>
                <a:gd name="adj1" fmla="val 25000"/>
                <a:gd name="adj2" fmla="val 57689"/>
                <a:gd name="adj3" fmla="val 431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箭头: 下弧形 15"/>
            <p:cNvSpPr/>
            <p:nvPr/>
          </p:nvSpPr>
          <p:spPr>
            <a:xfrm rot="18667937" flipH="1" flipV="1">
              <a:off x="4987865" y="2340771"/>
              <a:ext cx="1504515" cy="575643"/>
            </a:xfrm>
            <a:prstGeom prst="curvedUpArrow">
              <a:avLst>
                <a:gd name="adj1" fmla="val 25000"/>
                <a:gd name="adj2" fmla="val 57689"/>
                <a:gd name="adj3" fmla="val 431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021288" y="2522260"/>
              <a:ext cx="2531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0000"/>
                  </a:solidFill>
                </a:rPr>
                <a:t>将键盘输入的信息</a:t>
              </a:r>
              <a:endParaRPr lang="en-US" altLang="zh-CN" sz="1600" dirty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600" dirty="0">
                  <a:solidFill>
                    <a:srgbClr val="FF0000"/>
                  </a:solidFill>
                </a:rPr>
                <a:t>保存到</a:t>
              </a:r>
              <a:r>
                <a:rPr lang="en-US" altLang="zh-CN" sz="1600" dirty="0">
                  <a:solidFill>
                    <a:srgbClr val="FF0000"/>
                  </a:solidFill>
                </a:rPr>
                <a:t>a</a:t>
              </a:r>
              <a:r>
                <a:rPr lang="zh-CN" altLang="en-US" sz="1600" dirty="0">
                  <a:solidFill>
                    <a:srgbClr val="FF0000"/>
                  </a:solidFill>
                </a:rPr>
                <a:t>中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77395" y="3756627"/>
              <a:ext cx="1811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定义一个变量，</a:t>
              </a:r>
              <a:endParaRPr lang="en-US" altLang="zh-CN" dirty="0">
                <a:solidFill>
                  <a:srgbClr val="FF0000"/>
                </a:solidFill>
              </a:endParaRPr>
            </a:p>
            <a:p>
              <a:r>
                <a:rPr lang="zh-CN" altLang="en-US" dirty="0">
                  <a:solidFill>
                    <a:srgbClr val="FF0000"/>
                  </a:solidFill>
                </a:rPr>
                <a:t>接收输入的内容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87077" y="2630654"/>
            <a:ext cx="598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name = input("</a:t>
            </a:r>
            <a:r>
              <a:rPr lang="zh-CN" altLang="en-US" sz="2000" b="1" dirty="0"/>
              <a:t>请输入打招呼的姓名：</a:t>
            </a:r>
            <a:r>
              <a:rPr lang="en-US" altLang="zh-CN" sz="2000" b="1" dirty="0"/>
              <a:t>")</a:t>
            </a:r>
            <a:endParaRPr lang="zh-CN" altLang="en-US" sz="2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5587077" y="3315969"/>
            <a:ext cx="598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print("</a:t>
            </a:r>
            <a:r>
              <a:rPr lang="zh-CN" altLang="en-US" sz="2000" b="1" dirty="0"/>
              <a:t>早上好，</a:t>
            </a:r>
            <a:r>
              <a:rPr lang="en-US" altLang="zh-CN" sz="2000" b="1" dirty="0"/>
              <a:t>"+ name )</a:t>
            </a:r>
            <a:endParaRPr lang="zh-CN" altLang="en-US" sz="2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457939" y="4091589"/>
            <a:ext cx="2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拼接需要打印的内容</a:t>
            </a:r>
          </a:p>
        </p:txBody>
      </p:sp>
      <p:grpSp>
        <p:nvGrpSpPr>
          <p:cNvPr id="8" name="bb6ff23c-60f7-45de-b3a4-83d75092ab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27E94A8-9156-42C9-B208-F7BAE35F00D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40511" y="2038467"/>
            <a:ext cx="3030026" cy="2832208"/>
            <a:chOff x="3552825" y="1054101"/>
            <a:chExt cx="5057776" cy="4727575"/>
          </a:xfrm>
        </p:grpSpPr>
        <p:sp>
          <p:nvSpPr>
            <p:cNvPr id="9" name="ïṣlíḍe">
              <a:extLst>
                <a:ext uri="{FF2B5EF4-FFF2-40B4-BE49-F238E27FC236}">
                  <a16:creationId xmlns:a16="http://schemas.microsoft.com/office/drawing/2014/main" id="{AA3CBF36-BC44-4A2F-83D9-8ED874B6C7F8}"/>
                </a:ext>
              </a:extLst>
            </p:cNvPr>
            <p:cNvSpPr/>
            <p:nvPr/>
          </p:nvSpPr>
          <p:spPr bwMode="auto">
            <a:xfrm>
              <a:off x="6564313" y="3321051"/>
              <a:ext cx="0" cy="2411413"/>
            </a:xfrm>
            <a:prstGeom prst="line">
              <a:avLst/>
            </a:prstGeom>
            <a:noFill/>
            <a:ln w="57150" cap="flat">
              <a:solidFill>
                <a:srgbClr val="2A272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îṥḻíḓê">
              <a:extLst>
                <a:ext uri="{FF2B5EF4-FFF2-40B4-BE49-F238E27FC236}">
                  <a16:creationId xmlns:a16="http://schemas.microsoft.com/office/drawing/2014/main" id="{BD0C95C7-96BD-4373-9244-697F5BB86AC0}"/>
                </a:ext>
              </a:extLst>
            </p:cNvPr>
            <p:cNvSpPr/>
            <p:nvPr/>
          </p:nvSpPr>
          <p:spPr bwMode="auto">
            <a:xfrm>
              <a:off x="8308975" y="3321051"/>
              <a:ext cx="0" cy="2411413"/>
            </a:xfrm>
            <a:prstGeom prst="line">
              <a:avLst/>
            </a:prstGeom>
            <a:noFill/>
            <a:ln w="57150" cap="flat">
              <a:solidFill>
                <a:srgbClr val="2A272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íś1îďè">
              <a:extLst>
                <a:ext uri="{FF2B5EF4-FFF2-40B4-BE49-F238E27FC236}">
                  <a16:creationId xmlns:a16="http://schemas.microsoft.com/office/drawing/2014/main" id="{5A05BCD4-36FD-4905-8C87-397C34062BE3}"/>
                </a:ext>
              </a:extLst>
            </p:cNvPr>
            <p:cNvSpPr/>
            <p:nvPr/>
          </p:nvSpPr>
          <p:spPr bwMode="auto">
            <a:xfrm>
              <a:off x="3552825" y="2219326"/>
              <a:ext cx="2411413" cy="2217738"/>
            </a:xfrm>
            <a:custGeom>
              <a:avLst/>
              <a:gdLst>
                <a:gd name="T0" fmla="*/ 277 w 337"/>
                <a:gd name="T1" fmla="*/ 258 h 310"/>
                <a:gd name="T2" fmla="*/ 331 w 337"/>
                <a:gd name="T3" fmla="*/ 278 h 310"/>
                <a:gd name="T4" fmla="*/ 273 w 337"/>
                <a:gd name="T5" fmla="*/ 303 h 310"/>
                <a:gd name="T6" fmla="*/ 134 w 337"/>
                <a:gd name="T7" fmla="*/ 303 h 310"/>
                <a:gd name="T8" fmla="*/ 55 w 337"/>
                <a:gd name="T9" fmla="*/ 249 h 310"/>
                <a:gd name="T10" fmla="*/ 4 w 337"/>
                <a:gd name="T11" fmla="*/ 29 h 310"/>
                <a:gd name="T12" fmla="*/ 18 w 337"/>
                <a:gd name="T13" fmla="*/ 4 h 310"/>
                <a:gd name="T14" fmla="*/ 44 w 337"/>
                <a:gd name="T15" fmla="*/ 46 h 310"/>
                <a:gd name="T16" fmla="*/ 123 w 337"/>
                <a:gd name="T17" fmla="*/ 252 h 310"/>
                <a:gd name="T18" fmla="*/ 144 w 337"/>
                <a:gd name="T19" fmla="*/ 259 h 310"/>
                <a:gd name="T20" fmla="*/ 277 w 337"/>
                <a:gd name="T21" fmla="*/ 25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310">
                  <a:moveTo>
                    <a:pt x="277" y="258"/>
                  </a:moveTo>
                  <a:cubicBezTo>
                    <a:pt x="277" y="258"/>
                    <a:pt x="324" y="247"/>
                    <a:pt x="331" y="278"/>
                  </a:cubicBezTo>
                  <a:cubicBezTo>
                    <a:pt x="337" y="304"/>
                    <a:pt x="273" y="303"/>
                    <a:pt x="273" y="303"/>
                  </a:cubicBezTo>
                  <a:cubicBezTo>
                    <a:pt x="134" y="303"/>
                    <a:pt x="134" y="303"/>
                    <a:pt x="134" y="303"/>
                  </a:cubicBezTo>
                  <a:cubicBezTo>
                    <a:pt x="134" y="303"/>
                    <a:pt x="81" y="310"/>
                    <a:pt x="55" y="249"/>
                  </a:cubicBezTo>
                  <a:cubicBezTo>
                    <a:pt x="29" y="188"/>
                    <a:pt x="4" y="29"/>
                    <a:pt x="4" y="29"/>
                  </a:cubicBezTo>
                  <a:cubicBezTo>
                    <a:pt x="4" y="29"/>
                    <a:pt x="0" y="7"/>
                    <a:pt x="18" y="4"/>
                  </a:cubicBezTo>
                  <a:cubicBezTo>
                    <a:pt x="40" y="0"/>
                    <a:pt x="44" y="46"/>
                    <a:pt x="44" y="46"/>
                  </a:cubicBezTo>
                  <a:cubicBezTo>
                    <a:pt x="44" y="46"/>
                    <a:pt x="76" y="243"/>
                    <a:pt x="123" y="252"/>
                  </a:cubicBezTo>
                  <a:cubicBezTo>
                    <a:pt x="130" y="254"/>
                    <a:pt x="136" y="259"/>
                    <a:pt x="144" y="259"/>
                  </a:cubicBezTo>
                  <a:lnTo>
                    <a:pt x="277" y="258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îš1íḍê">
              <a:extLst>
                <a:ext uri="{FF2B5EF4-FFF2-40B4-BE49-F238E27FC236}">
                  <a16:creationId xmlns:a16="http://schemas.microsoft.com/office/drawing/2014/main" id="{FCE72C25-55FF-439C-AB1C-F614CE4AE275}"/>
                </a:ext>
              </a:extLst>
            </p:cNvPr>
            <p:cNvSpPr/>
            <p:nvPr/>
          </p:nvSpPr>
          <p:spPr bwMode="auto">
            <a:xfrm>
              <a:off x="6413500" y="2906713"/>
              <a:ext cx="565150" cy="307975"/>
            </a:xfrm>
            <a:custGeom>
              <a:avLst/>
              <a:gdLst>
                <a:gd name="T0" fmla="*/ 1 w 79"/>
                <a:gd name="T1" fmla="*/ 3 h 43"/>
                <a:gd name="T2" fmla="*/ 46 w 79"/>
                <a:gd name="T3" fmla="*/ 0 h 43"/>
                <a:gd name="T4" fmla="*/ 55 w 79"/>
                <a:gd name="T5" fmla="*/ 4 h 43"/>
                <a:gd name="T6" fmla="*/ 79 w 79"/>
                <a:gd name="T7" fmla="*/ 42 h 43"/>
                <a:gd name="T8" fmla="*/ 58 w 79"/>
                <a:gd name="T9" fmla="*/ 43 h 43"/>
                <a:gd name="T10" fmla="*/ 46 w 79"/>
                <a:gd name="T11" fmla="*/ 24 h 43"/>
                <a:gd name="T12" fmla="*/ 0 w 79"/>
                <a:gd name="T13" fmla="*/ 24 h 43"/>
                <a:gd name="T14" fmla="*/ 1 w 79"/>
                <a:gd name="T1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">
                  <a:moveTo>
                    <a:pt x="1" y="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3" y="1"/>
                    <a:pt x="55" y="4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12" y="33"/>
                    <a:pt x="0" y="2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2C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işḻiḍe">
              <a:extLst>
                <a:ext uri="{FF2B5EF4-FFF2-40B4-BE49-F238E27FC236}">
                  <a16:creationId xmlns:a16="http://schemas.microsoft.com/office/drawing/2014/main" id="{5A465715-EE45-4FC9-831F-94CA6271C768}"/>
                </a:ext>
              </a:extLst>
            </p:cNvPr>
            <p:cNvSpPr/>
            <p:nvPr/>
          </p:nvSpPr>
          <p:spPr bwMode="auto">
            <a:xfrm>
              <a:off x="4797425" y="2062163"/>
              <a:ext cx="1652588" cy="1144588"/>
            </a:xfrm>
            <a:custGeom>
              <a:avLst/>
              <a:gdLst>
                <a:gd name="T0" fmla="*/ 49 w 231"/>
                <a:gd name="T1" fmla="*/ 0 h 160"/>
                <a:gd name="T2" fmla="*/ 108 w 231"/>
                <a:gd name="T3" fmla="*/ 110 h 160"/>
                <a:gd name="T4" fmla="*/ 231 w 231"/>
                <a:gd name="T5" fmla="*/ 114 h 160"/>
                <a:gd name="T6" fmla="*/ 231 w 231"/>
                <a:gd name="T7" fmla="*/ 154 h 160"/>
                <a:gd name="T8" fmla="*/ 102 w 231"/>
                <a:gd name="T9" fmla="*/ 160 h 160"/>
                <a:gd name="T10" fmla="*/ 59 w 231"/>
                <a:gd name="T11" fmla="*/ 138 h 160"/>
                <a:gd name="T12" fmla="*/ 0 w 231"/>
                <a:gd name="T13" fmla="*/ 32 h 160"/>
                <a:gd name="T14" fmla="*/ 49 w 231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60">
                  <a:moveTo>
                    <a:pt x="49" y="0"/>
                  </a:moveTo>
                  <a:cubicBezTo>
                    <a:pt x="108" y="110"/>
                    <a:pt x="108" y="110"/>
                    <a:pt x="108" y="110"/>
                  </a:cubicBezTo>
                  <a:cubicBezTo>
                    <a:pt x="231" y="114"/>
                    <a:pt x="231" y="114"/>
                    <a:pt x="231" y="114"/>
                  </a:cubicBezTo>
                  <a:cubicBezTo>
                    <a:pt x="231" y="154"/>
                    <a:pt x="231" y="154"/>
                    <a:pt x="231" y="154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84" y="160"/>
                    <a:pt x="68" y="152"/>
                    <a:pt x="59" y="138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FC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iŝlíḍé">
              <a:extLst>
                <a:ext uri="{FF2B5EF4-FFF2-40B4-BE49-F238E27FC236}">
                  <a16:creationId xmlns:a16="http://schemas.microsoft.com/office/drawing/2014/main" id="{4CF01D7A-F32E-496B-A62D-D27296214260}"/>
                </a:ext>
              </a:extLst>
            </p:cNvPr>
            <p:cNvSpPr/>
            <p:nvPr/>
          </p:nvSpPr>
          <p:spPr bwMode="auto">
            <a:xfrm>
              <a:off x="6350000" y="2871788"/>
              <a:ext cx="100013" cy="300038"/>
            </a:xfrm>
            <a:custGeom>
              <a:avLst/>
              <a:gdLst>
                <a:gd name="T0" fmla="*/ 63 w 63"/>
                <a:gd name="T1" fmla="*/ 4 h 189"/>
                <a:gd name="T2" fmla="*/ 63 w 63"/>
                <a:gd name="T3" fmla="*/ 184 h 189"/>
                <a:gd name="T4" fmla="*/ 0 w 63"/>
                <a:gd name="T5" fmla="*/ 189 h 189"/>
                <a:gd name="T6" fmla="*/ 0 w 63"/>
                <a:gd name="T7" fmla="*/ 0 h 189"/>
                <a:gd name="T8" fmla="*/ 63 w 63"/>
                <a:gd name="T9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89">
                  <a:moveTo>
                    <a:pt x="63" y="4"/>
                  </a:moveTo>
                  <a:lnTo>
                    <a:pt x="63" y="184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F7E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îš1îďê">
              <a:extLst>
                <a:ext uri="{FF2B5EF4-FFF2-40B4-BE49-F238E27FC236}">
                  <a16:creationId xmlns:a16="http://schemas.microsoft.com/office/drawing/2014/main" id="{1C13E5CF-40FA-4C5F-AB17-BEAC2D75DB9D}"/>
                </a:ext>
              </a:extLst>
            </p:cNvPr>
            <p:cNvSpPr/>
            <p:nvPr/>
          </p:nvSpPr>
          <p:spPr bwMode="auto">
            <a:xfrm>
              <a:off x="5992813" y="5173663"/>
              <a:ext cx="300038" cy="373063"/>
            </a:xfrm>
            <a:custGeom>
              <a:avLst/>
              <a:gdLst>
                <a:gd name="T0" fmla="*/ 0 w 189"/>
                <a:gd name="T1" fmla="*/ 18 h 235"/>
                <a:gd name="T2" fmla="*/ 31 w 189"/>
                <a:gd name="T3" fmla="*/ 235 h 235"/>
                <a:gd name="T4" fmla="*/ 189 w 189"/>
                <a:gd name="T5" fmla="*/ 226 h 235"/>
                <a:gd name="T6" fmla="*/ 166 w 189"/>
                <a:gd name="T7" fmla="*/ 0 h 235"/>
                <a:gd name="T8" fmla="*/ 0 w 189"/>
                <a:gd name="T9" fmla="*/ 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35">
                  <a:moveTo>
                    <a:pt x="0" y="18"/>
                  </a:moveTo>
                  <a:lnTo>
                    <a:pt x="31" y="235"/>
                  </a:lnTo>
                  <a:lnTo>
                    <a:pt x="189" y="226"/>
                  </a:lnTo>
                  <a:lnTo>
                    <a:pt x="16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CC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ïślîďe">
              <a:extLst>
                <a:ext uri="{FF2B5EF4-FFF2-40B4-BE49-F238E27FC236}">
                  <a16:creationId xmlns:a16="http://schemas.microsoft.com/office/drawing/2014/main" id="{409342B8-1B4E-4CE7-8573-04EA06CCA03E}"/>
                </a:ext>
              </a:extLst>
            </p:cNvPr>
            <p:cNvSpPr/>
            <p:nvPr/>
          </p:nvSpPr>
          <p:spPr bwMode="auto">
            <a:xfrm>
              <a:off x="5970588" y="5438776"/>
              <a:ext cx="858838" cy="300038"/>
            </a:xfrm>
            <a:custGeom>
              <a:avLst/>
              <a:gdLst>
                <a:gd name="T0" fmla="*/ 2 w 120"/>
                <a:gd name="T1" fmla="*/ 10 h 42"/>
                <a:gd name="T2" fmla="*/ 7 w 120"/>
                <a:gd name="T3" fmla="*/ 8 h 42"/>
                <a:gd name="T4" fmla="*/ 28 w 120"/>
                <a:gd name="T5" fmla="*/ 13 h 42"/>
                <a:gd name="T6" fmla="*/ 43 w 120"/>
                <a:gd name="T7" fmla="*/ 3 h 42"/>
                <a:gd name="T8" fmla="*/ 47 w 120"/>
                <a:gd name="T9" fmla="*/ 0 h 42"/>
                <a:gd name="T10" fmla="*/ 110 w 120"/>
                <a:gd name="T11" fmla="*/ 25 h 42"/>
                <a:gd name="T12" fmla="*/ 119 w 120"/>
                <a:gd name="T13" fmla="*/ 33 h 42"/>
                <a:gd name="T14" fmla="*/ 119 w 120"/>
                <a:gd name="T15" fmla="*/ 33 h 42"/>
                <a:gd name="T16" fmla="*/ 114 w 120"/>
                <a:gd name="T17" fmla="*/ 41 h 42"/>
                <a:gd name="T18" fmla="*/ 7 w 120"/>
                <a:gd name="T19" fmla="*/ 42 h 42"/>
                <a:gd name="T20" fmla="*/ 0 w 120"/>
                <a:gd name="T21" fmla="*/ 35 h 42"/>
                <a:gd name="T22" fmla="*/ 1 w 120"/>
                <a:gd name="T23" fmla="*/ 14 h 42"/>
                <a:gd name="T24" fmla="*/ 1 w 120"/>
                <a:gd name="T25" fmla="*/ 13 h 42"/>
                <a:gd name="T26" fmla="*/ 2 w 120"/>
                <a:gd name="T27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42">
                  <a:moveTo>
                    <a:pt x="2" y="10"/>
                  </a:moveTo>
                  <a:cubicBezTo>
                    <a:pt x="3" y="8"/>
                    <a:pt x="5" y="7"/>
                    <a:pt x="7" y="8"/>
                  </a:cubicBezTo>
                  <a:cubicBezTo>
                    <a:pt x="11" y="11"/>
                    <a:pt x="18" y="14"/>
                    <a:pt x="28" y="13"/>
                  </a:cubicBezTo>
                  <a:cubicBezTo>
                    <a:pt x="38" y="12"/>
                    <a:pt x="41" y="6"/>
                    <a:pt x="43" y="3"/>
                  </a:cubicBezTo>
                  <a:cubicBezTo>
                    <a:pt x="43" y="1"/>
                    <a:pt x="45" y="0"/>
                    <a:pt x="47" y="0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4" y="27"/>
                    <a:pt x="117" y="29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20" y="37"/>
                    <a:pt x="118" y="41"/>
                    <a:pt x="114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3" y="42"/>
                    <a:pt x="0" y="39"/>
                    <a:pt x="0" y="3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1F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iŝļíďe">
              <a:extLst>
                <a:ext uri="{FF2B5EF4-FFF2-40B4-BE49-F238E27FC236}">
                  <a16:creationId xmlns:a16="http://schemas.microsoft.com/office/drawing/2014/main" id="{740A865A-08D1-4F6C-8E29-4E11249FCECF}"/>
                </a:ext>
              </a:extLst>
            </p:cNvPr>
            <p:cNvSpPr/>
            <p:nvPr/>
          </p:nvSpPr>
          <p:spPr bwMode="auto">
            <a:xfrm>
              <a:off x="5205413" y="1998663"/>
              <a:ext cx="107950" cy="177800"/>
            </a:xfrm>
            <a:custGeom>
              <a:avLst/>
              <a:gdLst>
                <a:gd name="T0" fmla="*/ 4 w 15"/>
                <a:gd name="T1" fmla="*/ 0 h 25"/>
                <a:gd name="T2" fmla="*/ 14 w 15"/>
                <a:gd name="T3" fmla="*/ 16 h 25"/>
                <a:gd name="T4" fmla="*/ 12 w 15"/>
                <a:gd name="T5" fmla="*/ 22 h 25"/>
                <a:gd name="T6" fmla="*/ 8 w 15"/>
                <a:gd name="T7" fmla="*/ 25 h 25"/>
                <a:gd name="T8" fmla="*/ 0 w 15"/>
                <a:gd name="T9" fmla="*/ 12 h 25"/>
                <a:gd name="T10" fmla="*/ 4 w 1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4" y="0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5" y="21"/>
                    <a:pt x="12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iṥ1îdè">
              <a:extLst>
                <a:ext uri="{FF2B5EF4-FFF2-40B4-BE49-F238E27FC236}">
                  <a16:creationId xmlns:a16="http://schemas.microsoft.com/office/drawing/2014/main" id="{F67D9A31-CF49-454D-8997-0D9E8D2D7091}"/>
                </a:ext>
              </a:extLst>
            </p:cNvPr>
            <p:cNvSpPr/>
            <p:nvPr/>
          </p:nvSpPr>
          <p:spPr bwMode="auto">
            <a:xfrm>
              <a:off x="4968875" y="1411288"/>
              <a:ext cx="550863" cy="744538"/>
            </a:xfrm>
            <a:custGeom>
              <a:avLst/>
              <a:gdLst>
                <a:gd name="T0" fmla="*/ 18 w 77"/>
                <a:gd name="T1" fmla="*/ 99 h 104"/>
                <a:gd name="T2" fmla="*/ 15 w 77"/>
                <a:gd name="T3" fmla="*/ 97 h 104"/>
                <a:gd name="T4" fmla="*/ 5 w 77"/>
                <a:gd name="T5" fmla="*/ 69 h 104"/>
                <a:gd name="T6" fmla="*/ 39 w 77"/>
                <a:gd name="T7" fmla="*/ 0 h 104"/>
                <a:gd name="T8" fmla="*/ 77 w 77"/>
                <a:gd name="T9" fmla="*/ 18 h 104"/>
                <a:gd name="T10" fmla="*/ 38 w 77"/>
                <a:gd name="T11" fmla="*/ 96 h 104"/>
                <a:gd name="T12" fmla="*/ 18 w 77"/>
                <a:gd name="T1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04">
                  <a:moveTo>
                    <a:pt x="18" y="99"/>
                  </a:moveTo>
                  <a:cubicBezTo>
                    <a:pt x="15" y="97"/>
                    <a:pt x="15" y="97"/>
                    <a:pt x="15" y="97"/>
                  </a:cubicBezTo>
                  <a:cubicBezTo>
                    <a:pt x="5" y="92"/>
                    <a:pt x="0" y="80"/>
                    <a:pt x="5" y="6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3" y="104"/>
                    <a:pt x="27" y="103"/>
                    <a:pt x="18" y="99"/>
                  </a:cubicBezTo>
                  <a:close/>
                </a:path>
              </a:pathLst>
            </a:custGeom>
            <a:solidFill>
              <a:srgbClr val="FCC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iṩ1îde">
              <a:extLst>
                <a:ext uri="{FF2B5EF4-FFF2-40B4-BE49-F238E27FC236}">
                  <a16:creationId xmlns:a16="http://schemas.microsoft.com/office/drawing/2014/main" id="{DFC24B64-79DE-4B21-B1F9-143D7ADD2F58}"/>
                </a:ext>
              </a:extLst>
            </p:cNvPr>
            <p:cNvSpPr/>
            <p:nvPr/>
          </p:nvSpPr>
          <p:spPr bwMode="auto">
            <a:xfrm>
              <a:off x="5054600" y="1125538"/>
              <a:ext cx="744538" cy="744538"/>
            </a:xfrm>
            <a:custGeom>
              <a:avLst/>
              <a:gdLst>
                <a:gd name="T0" fmla="*/ 93 w 104"/>
                <a:gd name="T1" fmla="*/ 72 h 104"/>
                <a:gd name="T2" fmla="*/ 32 w 104"/>
                <a:gd name="T3" fmla="*/ 93 h 104"/>
                <a:gd name="T4" fmla="*/ 11 w 104"/>
                <a:gd name="T5" fmla="*/ 32 h 104"/>
                <a:gd name="T6" fmla="*/ 72 w 104"/>
                <a:gd name="T7" fmla="*/ 11 h 104"/>
                <a:gd name="T8" fmla="*/ 93 w 104"/>
                <a:gd name="T9" fmla="*/ 7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3" y="72"/>
                  </a:moveTo>
                  <a:cubicBezTo>
                    <a:pt x="82" y="95"/>
                    <a:pt x="55" y="104"/>
                    <a:pt x="32" y="93"/>
                  </a:cubicBezTo>
                  <a:cubicBezTo>
                    <a:pt x="10" y="82"/>
                    <a:pt x="0" y="55"/>
                    <a:pt x="11" y="32"/>
                  </a:cubicBezTo>
                  <a:cubicBezTo>
                    <a:pt x="22" y="10"/>
                    <a:pt x="49" y="0"/>
                    <a:pt x="72" y="11"/>
                  </a:cubicBezTo>
                  <a:cubicBezTo>
                    <a:pt x="94" y="22"/>
                    <a:pt x="104" y="50"/>
                    <a:pt x="93" y="72"/>
                  </a:cubicBezTo>
                  <a:close/>
                </a:path>
              </a:pathLst>
            </a:custGeom>
            <a:solidFill>
              <a:srgbClr val="FCC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îṧḷîḓe">
              <a:extLst>
                <a:ext uri="{FF2B5EF4-FFF2-40B4-BE49-F238E27FC236}">
                  <a16:creationId xmlns:a16="http://schemas.microsoft.com/office/drawing/2014/main" id="{806EDE9D-7DC1-4E50-B1C1-7F93035173EA}"/>
                </a:ext>
              </a:extLst>
            </p:cNvPr>
            <p:cNvSpPr/>
            <p:nvPr/>
          </p:nvSpPr>
          <p:spPr bwMode="auto">
            <a:xfrm>
              <a:off x="5219700" y="1476376"/>
              <a:ext cx="500063" cy="536575"/>
            </a:xfrm>
            <a:custGeom>
              <a:avLst/>
              <a:gdLst>
                <a:gd name="T0" fmla="*/ 15 w 70"/>
                <a:gd name="T1" fmla="*/ 68 h 75"/>
                <a:gd name="T2" fmla="*/ 15 w 70"/>
                <a:gd name="T3" fmla="*/ 68 h 75"/>
                <a:gd name="T4" fmla="*/ 5 w 70"/>
                <a:gd name="T5" fmla="*/ 39 h 75"/>
                <a:gd name="T6" fmla="*/ 24 w 70"/>
                <a:gd name="T7" fmla="*/ 0 h 75"/>
                <a:gd name="T8" fmla="*/ 70 w 70"/>
                <a:gd name="T9" fmla="*/ 22 h 75"/>
                <a:gd name="T10" fmla="*/ 54 w 70"/>
                <a:gd name="T11" fmla="*/ 54 h 75"/>
                <a:gd name="T12" fmla="*/ 15 w 70"/>
                <a:gd name="T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5">
                  <a:moveTo>
                    <a:pt x="15" y="68"/>
                  </a:moveTo>
                  <a:cubicBezTo>
                    <a:pt x="15" y="68"/>
                    <a:pt x="15" y="68"/>
                    <a:pt x="15" y="68"/>
                  </a:cubicBezTo>
                  <a:cubicBezTo>
                    <a:pt x="4" y="63"/>
                    <a:pt x="0" y="50"/>
                    <a:pt x="5" y="3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47" y="69"/>
                    <a:pt x="30" y="75"/>
                    <a:pt x="15" y="68"/>
                  </a:cubicBezTo>
                  <a:close/>
                </a:path>
              </a:pathLst>
            </a:custGeom>
            <a:solidFill>
              <a:srgbClr val="FCC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iSḻiḑe">
              <a:extLst>
                <a:ext uri="{FF2B5EF4-FFF2-40B4-BE49-F238E27FC236}">
                  <a16:creationId xmlns:a16="http://schemas.microsoft.com/office/drawing/2014/main" id="{58F8F7AF-79A0-4467-BB96-BA6FB88FBF4D}"/>
                </a:ext>
              </a:extLst>
            </p:cNvPr>
            <p:cNvSpPr/>
            <p:nvPr/>
          </p:nvSpPr>
          <p:spPr bwMode="auto">
            <a:xfrm>
              <a:off x="5576888" y="1704976"/>
              <a:ext cx="122238" cy="157163"/>
            </a:xfrm>
            <a:custGeom>
              <a:avLst/>
              <a:gdLst>
                <a:gd name="T0" fmla="*/ 14 w 17"/>
                <a:gd name="T1" fmla="*/ 0 h 22"/>
                <a:gd name="T2" fmla="*/ 17 w 17"/>
                <a:gd name="T3" fmla="*/ 17 h 22"/>
                <a:gd name="T4" fmla="*/ 11 w 17"/>
                <a:gd name="T5" fmla="*/ 20 h 22"/>
                <a:gd name="T6" fmla="*/ 0 w 17"/>
                <a:gd name="T7" fmla="*/ 17 h 22"/>
                <a:gd name="T8" fmla="*/ 14 w 1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0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20"/>
                    <a:pt x="14" y="22"/>
                    <a:pt x="11" y="20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CC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íṥ1ïdé">
              <a:extLst>
                <a:ext uri="{FF2B5EF4-FFF2-40B4-BE49-F238E27FC236}">
                  <a16:creationId xmlns:a16="http://schemas.microsoft.com/office/drawing/2014/main" id="{0F9C3548-8BEB-43AC-8584-7B795A4D9BB9}"/>
                </a:ext>
              </a:extLst>
            </p:cNvPr>
            <p:cNvSpPr/>
            <p:nvPr/>
          </p:nvSpPr>
          <p:spPr bwMode="auto">
            <a:xfrm>
              <a:off x="4976813" y="1054101"/>
              <a:ext cx="850900" cy="679450"/>
            </a:xfrm>
            <a:custGeom>
              <a:avLst/>
              <a:gdLst>
                <a:gd name="T0" fmla="*/ 58 w 119"/>
                <a:gd name="T1" fmla="*/ 82 h 95"/>
                <a:gd name="T2" fmla="*/ 77 w 119"/>
                <a:gd name="T3" fmla="*/ 58 h 95"/>
                <a:gd name="T4" fmla="*/ 116 w 119"/>
                <a:gd name="T5" fmla="*/ 69 h 95"/>
                <a:gd name="T6" fmla="*/ 62 w 119"/>
                <a:gd name="T7" fmla="*/ 2 h 95"/>
                <a:gd name="T8" fmla="*/ 0 w 119"/>
                <a:gd name="T9" fmla="*/ 66 h 95"/>
                <a:gd name="T10" fmla="*/ 32 w 119"/>
                <a:gd name="T11" fmla="*/ 95 h 95"/>
                <a:gd name="T12" fmla="*/ 58 w 119"/>
                <a:gd name="T13" fmla="*/ 8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95">
                  <a:moveTo>
                    <a:pt x="58" y="82"/>
                  </a:moveTo>
                  <a:cubicBezTo>
                    <a:pt x="58" y="82"/>
                    <a:pt x="74" y="83"/>
                    <a:pt x="77" y="58"/>
                  </a:cubicBezTo>
                  <a:cubicBezTo>
                    <a:pt x="77" y="58"/>
                    <a:pt x="104" y="76"/>
                    <a:pt x="116" y="69"/>
                  </a:cubicBezTo>
                  <a:cubicBezTo>
                    <a:pt x="116" y="69"/>
                    <a:pt x="119" y="0"/>
                    <a:pt x="62" y="2"/>
                  </a:cubicBezTo>
                  <a:cubicBezTo>
                    <a:pt x="4" y="4"/>
                    <a:pt x="0" y="66"/>
                    <a:pt x="0" y="66"/>
                  </a:cubicBezTo>
                  <a:cubicBezTo>
                    <a:pt x="32" y="95"/>
                    <a:pt x="32" y="95"/>
                    <a:pt x="32" y="95"/>
                  </a:cubicBezTo>
                  <a:lnTo>
                    <a:pt x="58" y="82"/>
                  </a:lnTo>
                  <a:close/>
                </a:path>
              </a:pathLst>
            </a:custGeom>
            <a:solidFill>
              <a:srgbClr val="1C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îšḻiḍê">
              <a:extLst>
                <a:ext uri="{FF2B5EF4-FFF2-40B4-BE49-F238E27FC236}">
                  <a16:creationId xmlns:a16="http://schemas.microsoft.com/office/drawing/2014/main" id="{EA912940-4E2A-45E4-81BB-B27CEB79E2DA}"/>
                </a:ext>
              </a:extLst>
            </p:cNvPr>
            <p:cNvSpPr/>
            <p:nvPr/>
          </p:nvSpPr>
          <p:spPr bwMode="auto">
            <a:xfrm>
              <a:off x="5227638" y="1504951"/>
              <a:ext cx="206375" cy="207963"/>
            </a:xfrm>
            <a:custGeom>
              <a:avLst/>
              <a:gdLst>
                <a:gd name="T0" fmla="*/ 26 w 29"/>
                <a:gd name="T1" fmla="*/ 20 h 29"/>
                <a:gd name="T2" fmla="*/ 9 w 29"/>
                <a:gd name="T3" fmla="*/ 26 h 29"/>
                <a:gd name="T4" fmla="*/ 3 w 29"/>
                <a:gd name="T5" fmla="*/ 9 h 29"/>
                <a:gd name="T6" fmla="*/ 20 w 29"/>
                <a:gd name="T7" fmla="*/ 3 h 29"/>
                <a:gd name="T8" fmla="*/ 26 w 29"/>
                <a:gd name="T9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20"/>
                  </a:moveTo>
                  <a:cubicBezTo>
                    <a:pt x="23" y="26"/>
                    <a:pt x="15" y="29"/>
                    <a:pt x="9" y="26"/>
                  </a:cubicBezTo>
                  <a:cubicBezTo>
                    <a:pt x="3" y="23"/>
                    <a:pt x="0" y="15"/>
                    <a:pt x="3" y="9"/>
                  </a:cubicBezTo>
                  <a:cubicBezTo>
                    <a:pt x="6" y="3"/>
                    <a:pt x="14" y="0"/>
                    <a:pt x="20" y="3"/>
                  </a:cubicBezTo>
                  <a:cubicBezTo>
                    <a:pt x="26" y="6"/>
                    <a:pt x="29" y="14"/>
                    <a:pt x="26" y="20"/>
                  </a:cubicBezTo>
                  <a:close/>
                </a:path>
              </a:pathLst>
            </a:custGeom>
            <a:solidFill>
              <a:srgbClr val="FCC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í$ḷïḍè">
              <a:extLst>
                <a:ext uri="{FF2B5EF4-FFF2-40B4-BE49-F238E27FC236}">
                  <a16:creationId xmlns:a16="http://schemas.microsoft.com/office/drawing/2014/main" id="{D98A3A49-4FC0-489C-98BF-BCA576B8D73C}"/>
                </a:ext>
              </a:extLst>
            </p:cNvPr>
            <p:cNvSpPr/>
            <p:nvPr/>
          </p:nvSpPr>
          <p:spPr bwMode="auto">
            <a:xfrm>
              <a:off x="5097463" y="1582738"/>
              <a:ext cx="201613" cy="244475"/>
            </a:xfrm>
            <a:custGeom>
              <a:avLst/>
              <a:gdLst>
                <a:gd name="T0" fmla="*/ 9 w 28"/>
                <a:gd name="T1" fmla="*/ 0 h 34"/>
                <a:gd name="T2" fmla="*/ 0 w 28"/>
                <a:gd name="T3" fmla="*/ 19 h 34"/>
                <a:gd name="T4" fmla="*/ 28 w 28"/>
                <a:gd name="T5" fmla="*/ 15 h 34"/>
                <a:gd name="T6" fmla="*/ 15 w 28"/>
                <a:gd name="T7" fmla="*/ 11 h 34"/>
                <a:gd name="T8" fmla="*/ 9 w 2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9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9" y="34"/>
                    <a:pt x="28" y="15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1C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ïslíďe">
              <a:extLst>
                <a:ext uri="{FF2B5EF4-FFF2-40B4-BE49-F238E27FC236}">
                  <a16:creationId xmlns:a16="http://schemas.microsoft.com/office/drawing/2014/main" id="{527152D7-9B45-4AE1-8BC9-CB9B0BADE402}"/>
                </a:ext>
              </a:extLst>
            </p:cNvPr>
            <p:cNvSpPr/>
            <p:nvPr/>
          </p:nvSpPr>
          <p:spPr bwMode="auto">
            <a:xfrm>
              <a:off x="5527675" y="1239838"/>
              <a:ext cx="457200" cy="436563"/>
            </a:xfrm>
            <a:custGeom>
              <a:avLst/>
              <a:gdLst>
                <a:gd name="T0" fmla="*/ 0 w 64"/>
                <a:gd name="T1" fmla="*/ 32 h 61"/>
                <a:gd name="T2" fmla="*/ 52 w 64"/>
                <a:gd name="T3" fmla="*/ 37 h 61"/>
                <a:gd name="T4" fmla="*/ 32 w 64"/>
                <a:gd name="T5" fmla="*/ 8 h 61"/>
                <a:gd name="T6" fmla="*/ 13 w 64"/>
                <a:gd name="T7" fmla="*/ 0 h 61"/>
                <a:gd name="T8" fmla="*/ 0 w 64"/>
                <a:gd name="T9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1">
                  <a:moveTo>
                    <a:pt x="0" y="32"/>
                  </a:moveTo>
                  <a:cubicBezTo>
                    <a:pt x="0" y="32"/>
                    <a:pt x="37" y="61"/>
                    <a:pt x="52" y="37"/>
                  </a:cubicBezTo>
                  <a:cubicBezTo>
                    <a:pt x="64" y="18"/>
                    <a:pt x="51" y="5"/>
                    <a:pt x="32" y="8"/>
                  </a:cubicBezTo>
                  <a:cubicBezTo>
                    <a:pt x="23" y="10"/>
                    <a:pt x="19" y="4"/>
                    <a:pt x="13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íṣḻîdê">
              <a:extLst>
                <a:ext uri="{FF2B5EF4-FFF2-40B4-BE49-F238E27FC236}">
                  <a16:creationId xmlns:a16="http://schemas.microsoft.com/office/drawing/2014/main" id="{94A12C9F-3B74-40E3-A289-A338EBEE6CBD}"/>
                </a:ext>
              </a:extLst>
            </p:cNvPr>
            <p:cNvSpPr/>
            <p:nvPr/>
          </p:nvSpPr>
          <p:spPr bwMode="auto">
            <a:xfrm>
              <a:off x="4203700" y="1912938"/>
              <a:ext cx="1109663" cy="1530350"/>
            </a:xfrm>
            <a:custGeom>
              <a:avLst/>
              <a:gdLst>
                <a:gd name="T0" fmla="*/ 151 w 155"/>
                <a:gd name="T1" fmla="*/ 47 h 214"/>
                <a:gd name="T2" fmla="*/ 145 w 155"/>
                <a:gd name="T3" fmla="*/ 23 h 214"/>
                <a:gd name="T4" fmla="*/ 109 w 155"/>
                <a:gd name="T5" fmla="*/ 0 h 214"/>
                <a:gd name="T6" fmla="*/ 40 w 155"/>
                <a:gd name="T7" fmla="*/ 62 h 214"/>
                <a:gd name="T8" fmla="*/ 0 w 155"/>
                <a:gd name="T9" fmla="*/ 196 h 214"/>
                <a:gd name="T10" fmla="*/ 124 w 155"/>
                <a:gd name="T11" fmla="*/ 214 h 214"/>
                <a:gd name="T12" fmla="*/ 151 w 155"/>
                <a:gd name="T13" fmla="*/ 4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14">
                  <a:moveTo>
                    <a:pt x="151" y="47"/>
                  </a:moveTo>
                  <a:cubicBezTo>
                    <a:pt x="151" y="47"/>
                    <a:pt x="150" y="29"/>
                    <a:pt x="145" y="23"/>
                  </a:cubicBezTo>
                  <a:cubicBezTo>
                    <a:pt x="139" y="17"/>
                    <a:pt x="109" y="0"/>
                    <a:pt x="109" y="0"/>
                  </a:cubicBezTo>
                  <a:cubicBezTo>
                    <a:pt x="109" y="0"/>
                    <a:pt x="66" y="13"/>
                    <a:pt x="40" y="62"/>
                  </a:cubicBezTo>
                  <a:cubicBezTo>
                    <a:pt x="19" y="100"/>
                    <a:pt x="0" y="196"/>
                    <a:pt x="0" y="196"/>
                  </a:cubicBezTo>
                  <a:cubicBezTo>
                    <a:pt x="124" y="214"/>
                    <a:pt x="124" y="214"/>
                    <a:pt x="124" y="214"/>
                  </a:cubicBezTo>
                  <a:cubicBezTo>
                    <a:pt x="135" y="142"/>
                    <a:pt x="155" y="109"/>
                    <a:pt x="151" y="47"/>
                  </a:cubicBezTo>
                  <a:close/>
                </a:path>
              </a:pathLst>
            </a:custGeom>
            <a:solidFill>
              <a:srgbClr val="FFD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išḻïdé">
              <a:extLst>
                <a:ext uri="{FF2B5EF4-FFF2-40B4-BE49-F238E27FC236}">
                  <a16:creationId xmlns:a16="http://schemas.microsoft.com/office/drawing/2014/main" id="{D1838593-E10D-44E3-8B98-47F30DA40125}"/>
                </a:ext>
              </a:extLst>
            </p:cNvPr>
            <p:cNvSpPr/>
            <p:nvPr/>
          </p:nvSpPr>
          <p:spPr bwMode="auto">
            <a:xfrm>
              <a:off x="4948238" y="1884363"/>
              <a:ext cx="307975" cy="271463"/>
            </a:xfrm>
            <a:custGeom>
              <a:avLst/>
              <a:gdLst>
                <a:gd name="T0" fmla="*/ 7 w 43"/>
                <a:gd name="T1" fmla="*/ 1 h 38"/>
                <a:gd name="T2" fmla="*/ 2 w 43"/>
                <a:gd name="T3" fmla="*/ 3 h 38"/>
                <a:gd name="T4" fmla="*/ 1 w 43"/>
                <a:gd name="T5" fmla="*/ 8 h 38"/>
                <a:gd name="T6" fmla="*/ 34 w 43"/>
                <a:gd name="T7" fmla="*/ 37 h 38"/>
                <a:gd name="T8" fmla="*/ 39 w 43"/>
                <a:gd name="T9" fmla="*/ 36 h 38"/>
                <a:gd name="T10" fmla="*/ 42 w 43"/>
                <a:gd name="T11" fmla="*/ 30 h 38"/>
                <a:gd name="T12" fmla="*/ 42 w 43"/>
                <a:gd name="T13" fmla="*/ 26 h 38"/>
                <a:gd name="T14" fmla="*/ 10 w 43"/>
                <a:gd name="T15" fmla="*/ 1 h 38"/>
                <a:gd name="T16" fmla="*/ 7 w 43"/>
                <a:gd name="T1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8">
                  <a:moveTo>
                    <a:pt x="7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6" y="38"/>
                    <a:pt x="38" y="38"/>
                    <a:pt x="39" y="36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29"/>
                    <a:pt x="43" y="27"/>
                    <a:pt x="42" y="2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íśľíde">
              <a:extLst>
                <a:ext uri="{FF2B5EF4-FFF2-40B4-BE49-F238E27FC236}">
                  <a16:creationId xmlns:a16="http://schemas.microsoft.com/office/drawing/2014/main" id="{068B327B-58BD-47F2-8220-96FB808D9D49}"/>
                </a:ext>
              </a:extLst>
            </p:cNvPr>
            <p:cNvSpPr/>
            <p:nvPr/>
          </p:nvSpPr>
          <p:spPr bwMode="auto">
            <a:xfrm>
              <a:off x="6313488" y="2949576"/>
              <a:ext cx="558800" cy="285750"/>
            </a:xfrm>
            <a:custGeom>
              <a:avLst/>
              <a:gdLst>
                <a:gd name="T0" fmla="*/ 2 w 78"/>
                <a:gd name="T1" fmla="*/ 4 h 40"/>
                <a:gd name="T2" fmla="*/ 46 w 78"/>
                <a:gd name="T3" fmla="*/ 1 h 40"/>
                <a:gd name="T4" fmla="*/ 55 w 78"/>
                <a:gd name="T5" fmla="*/ 5 h 40"/>
                <a:gd name="T6" fmla="*/ 78 w 78"/>
                <a:gd name="T7" fmla="*/ 37 h 40"/>
                <a:gd name="T8" fmla="*/ 56 w 78"/>
                <a:gd name="T9" fmla="*/ 40 h 40"/>
                <a:gd name="T10" fmla="*/ 47 w 78"/>
                <a:gd name="T11" fmla="*/ 25 h 40"/>
                <a:gd name="T12" fmla="*/ 0 w 78"/>
                <a:gd name="T13" fmla="*/ 25 h 40"/>
                <a:gd name="T14" fmla="*/ 2 w 78"/>
                <a:gd name="T1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0">
                  <a:moveTo>
                    <a:pt x="2" y="4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53" y="2"/>
                    <a:pt x="55" y="5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13" y="34"/>
                    <a:pt x="0" y="25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FCC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iṣľïdé">
              <a:extLst>
                <a:ext uri="{FF2B5EF4-FFF2-40B4-BE49-F238E27FC236}">
                  <a16:creationId xmlns:a16="http://schemas.microsoft.com/office/drawing/2014/main" id="{0620951D-4396-4189-AB68-D0088DFCA4B8}"/>
                </a:ext>
              </a:extLst>
            </p:cNvPr>
            <p:cNvSpPr/>
            <p:nvPr/>
          </p:nvSpPr>
          <p:spPr bwMode="auto">
            <a:xfrm>
              <a:off x="4619625" y="2119313"/>
              <a:ext cx="1730375" cy="1138238"/>
            </a:xfrm>
            <a:custGeom>
              <a:avLst/>
              <a:gdLst>
                <a:gd name="T0" fmla="*/ 49 w 242"/>
                <a:gd name="T1" fmla="*/ 0 h 159"/>
                <a:gd name="T2" fmla="*/ 116 w 242"/>
                <a:gd name="T3" fmla="*/ 113 h 159"/>
                <a:gd name="T4" fmla="*/ 242 w 242"/>
                <a:gd name="T5" fmla="*/ 116 h 159"/>
                <a:gd name="T6" fmla="*/ 242 w 242"/>
                <a:gd name="T7" fmla="*/ 153 h 159"/>
                <a:gd name="T8" fmla="*/ 106 w 242"/>
                <a:gd name="T9" fmla="*/ 159 h 159"/>
                <a:gd name="T10" fmla="*/ 74 w 242"/>
                <a:gd name="T11" fmla="*/ 142 h 159"/>
                <a:gd name="T12" fmla="*/ 0 w 242"/>
                <a:gd name="T13" fmla="*/ 32 h 159"/>
                <a:gd name="T14" fmla="*/ 49 w 242"/>
                <a:gd name="T1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59">
                  <a:moveTo>
                    <a:pt x="49" y="0"/>
                  </a:moveTo>
                  <a:cubicBezTo>
                    <a:pt x="116" y="113"/>
                    <a:pt x="116" y="113"/>
                    <a:pt x="116" y="113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93" y="159"/>
                    <a:pt x="81" y="153"/>
                    <a:pt x="74" y="14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FD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íṩļîḍè">
              <a:extLst>
                <a:ext uri="{FF2B5EF4-FFF2-40B4-BE49-F238E27FC236}">
                  <a16:creationId xmlns:a16="http://schemas.microsoft.com/office/drawing/2014/main" id="{356DD7EB-B230-426E-9738-0CE9BF8F160F}"/>
                </a:ext>
              </a:extLst>
            </p:cNvPr>
            <p:cNvSpPr/>
            <p:nvPr/>
          </p:nvSpPr>
          <p:spPr bwMode="auto">
            <a:xfrm>
              <a:off x="6256338" y="2949576"/>
              <a:ext cx="93663" cy="265113"/>
            </a:xfrm>
            <a:prstGeom prst="rect">
              <a:avLst/>
            </a:prstGeom>
            <a:solidFill>
              <a:srgbClr val="FF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ï$ļïḑè">
              <a:extLst>
                <a:ext uri="{FF2B5EF4-FFF2-40B4-BE49-F238E27FC236}">
                  <a16:creationId xmlns:a16="http://schemas.microsoft.com/office/drawing/2014/main" id="{85B67368-12DD-47B3-A30F-9796B0800989}"/>
                </a:ext>
              </a:extLst>
            </p:cNvPr>
            <p:cNvSpPr/>
            <p:nvPr/>
          </p:nvSpPr>
          <p:spPr bwMode="auto">
            <a:xfrm>
              <a:off x="4132263" y="3314701"/>
              <a:ext cx="2195513" cy="2024063"/>
            </a:xfrm>
            <a:custGeom>
              <a:avLst/>
              <a:gdLst>
                <a:gd name="T0" fmla="*/ 10 w 307"/>
                <a:gd name="T1" fmla="*/ 0 h 283"/>
                <a:gd name="T2" fmla="*/ 254 w 307"/>
                <a:gd name="T3" fmla="*/ 36 h 283"/>
                <a:gd name="T4" fmla="*/ 289 w 307"/>
                <a:gd name="T5" fmla="*/ 72 h 283"/>
                <a:gd name="T6" fmla="*/ 307 w 307"/>
                <a:gd name="T7" fmla="*/ 280 h 283"/>
                <a:gd name="T8" fmla="*/ 252 w 307"/>
                <a:gd name="T9" fmla="*/ 283 h 283"/>
                <a:gd name="T10" fmla="*/ 226 w 307"/>
                <a:gd name="T11" fmla="*/ 104 h 283"/>
                <a:gd name="T12" fmla="*/ 73 w 307"/>
                <a:gd name="T13" fmla="*/ 107 h 283"/>
                <a:gd name="T14" fmla="*/ 6 w 307"/>
                <a:gd name="T15" fmla="*/ 30 h 283"/>
                <a:gd name="T16" fmla="*/ 10 w 307"/>
                <a:gd name="T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83">
                  <a:moveTo>
                    <a:pt x="10" y="0"/>
                  </a:moveTo>
                  <a:cubicBezTo>
                    <a:pt x="254" y="36"/>
                    <a:pt x="254" y="36"/>
                    <a:pt x="254" y="36"/>
                  </a:cubicBezTo>
                  <a:cubicBezTo>
                    <a:pt x="272" y="38"/>
                    <a:pt x="287" y="54"/>
                    <a:pt x="289" y="72"/>
                  </a:cubicBezTo>
                  <a:cubicBezTo>
                    <a:pt x="307" y="280"/>
                    <a:pt x="307" y="280"/>
                    <a:pt x="307" y="280"/>
                  </a:cubicBezTo>
                  <a:cubicBezTo>
                    <a:pt x="252" y="283"/>
                    <a:pt x="252" y="283"/>
                    <a:pt x="252" y="283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32" y="107"/>
                    <a:pt x="0" y="71"/>
                    <a:pt x="6" y="3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4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îsḷiďé">
              <a:extLst>
                <a:ext uri="{FF2B5EF4-FFF2-40B4-BE49-F238E27FC236}">
                  <a16:creationId xmlns:a16="http://schemas.microsoft.com/office/drawing/2014/main" id="{6E92E30E-E977-4B5C-8FD9-DC47CD87F0E3}"/>
                </a:ext>
              </a:extLst>
            </p:cNvPr>
            <p:cNvSpPr/>
            <p:nvPr/>
          </p:nvSpPr>
          <p:spPr bwMode="auto">
            <a:xfrm>
              <a:off x="6370638" y="3206751"/>
              <a:ext cx="923925" cy="57150"/>
            </a:xfrm>
            <a:prstGeom prst="rect">
              <a:avLst/>
            </a:prstGeom>
            <a:solidFill>
              <a:srgbClr val="2A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ïṩ1iḍe">
              <a:extLst>
                <a:ext uri="{FF2B5EF4-FFF2-40B4-BE49-F238E27FC236}">
                  <a16:creationId xmlns:a16="http://schemas.microsoft.com/office/drawing/2014/main" id="{9378C216-5A93-4789-9A8F-A3646C02F0E2}"/>
                </a:ext>
              </a:extLst>
            </p:cNvPr>
            <p:cNvSpPr/>
            <p:nvPr/>
          </p:nvSpPr>
          <p:spPr bwMode="auto">
            <a:xfrm>
              <a:off x="7237413" y="2384426"/>
              <a:ext cx="357188" cy="879475"/>
            </a:xfrm>
            <a:custGeom>
              <a:avLst/>
              <a:gdLst>
                <a:gd name="T0" fmla="*/ 36 w 225"/>
                <a:gd name="T1" fmla="*/ 554 h 554"/>
                <a:gd name="T2" fmla="*/ 225 w 225"/>
                <a:gd name="T3" fmla="*/ 9 h 554"/>
                <a:gd name="T4" fmla="*/ 184 w 225"/>
                <a:gd name="T5" fmla="*/ 0 h 554"/>
                <a:gd name="T6" fmla="*/ 0 w 225"/>
                <a:gd name="T7" fmla="*/ 523 h 554"/>
                <a:gd name="T8" fmla="*/ 36 w 22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554">
                  <a:moveTo>
                    <a:pt x="36" y="554"/>
                  </a:moveTo>
                  <a:lnTo>
                    <a:pt x="225" y="9"/>
                  </a:lnTo>
                  <a:lnTo>
                    <a:pt x="184" y="0"/>
                  </a:lnTo>
                  <a:lnTo>
                    <a:pt x="0" y="523"/>
                  </a:lnTo>
                  <a:lnTo>
                    <a:pt x="36" y="554"/>
                  </a:lnTo>
                  <a:close/>
                </a:path>
              </a:pathLst>
            </a:custGeom>
            <a:solidFill>
              <a:srgbClr val="2A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iṡ1ïdè">
              <a:extLst>
                <a:ext uri="{FF2B5EF4-FFF2-40B4-BE49-F238E27FC236}">
                  <a16:creationId xmlns:a16="http://schemas.microsoft.com/office/drawing/2014/main" id="{199465E6-7CB9-427C-9AEC-9D71D749A056}"/>
                </a:ext>
              </a:extLst>
            </p:cNvPr>
            <p:cNvSpPr/>
            <p:nvPr/>
          </p:nvSpPr>
          <p:spPr bwMode="auto">
            <a:xfrm>
              <a:off x="5176838" y="1798638"/>
              <a:ext cx="136525" cy="214313"/>
            </a:xfrm>
            <a:custGeom>
              <a:avLst/>
              <a:gdLst>
                <a:gd name="T0" fmla="*/ 19 w 19"/>
                <a:gd name="T1" fmla="*/ 22 h 30"/>
                <a:gd name="T2" fmla="*/ 7 w 19"/>
                <a:gd name="T3" fmla="*/ 0 h 30"/>
                <a:gd name="T4" fmla="*/ 15 w 19"/>
                <a:gd name="T5" fmla="*/ 30 h 30"/>
                <a:gd name="T6" fmla="*/ 19 w 19"/>
                <a:gd name="T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0">
                  <a:moveTo>
                    <a:pt x="19" y="22"/>
                  </a:moveTo>
                  <a:cubicBezTo>
                    <a:pt x="19" y="22"/>
                    <a:pt x="7" y="15"/>
                    <a:pt x="7" y="0"/>
                  </a:cubicBezTo>
                  <a:cubicBezTo>
                    <a:pt x="7" y="0"/>
                    <a:pt x="0" y="16"/>
                    <a:pt x="15" y="30"/>
                  </a:cubicBezTo>
                  <a:lnTo>
                    <a:pt x="19" y="22"/>
                  </a:lnTo>
                  <a:close/>
                </a:path>
              </a:pathLst>
            </a:custGeom>
            <a:solidFill>
              <a:srgbClr val="F2C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îṩľíḋé">
              <a:extLst>
                <a:ext uri="{FF2B5EF4-FFF2-40B4-BE49-F238E27FC236}">
                  <a16:creationId xmlns:a16="http://schemas.microsoft.com/office/drawing/2014/main" id="{2DE4821A-A7B9-45F6-BE66-1BB6783F04B5}"/>
                </a:ext>
              </a:extLst>
            </p:cNvPr>
            <p:cNvSpPr/>
            <p:nvPr/>
          </p:nvSpPr>
          <p:spPr bwMode="auto">
            <a:xfrm>
              <a:off x="3917950" y="3651251"/>
              <a:ext cx="1766888" cy="2130425"/>
            </a:xfrm>
            <a:custGeom>
              <a:avLst/>
              <a:gdLst>
                <a:gd name="T0" fmla="*/ 5 w 247"/>
                <a:gd name="T1" fmla="*/ 298 h 298"/>
                <a:gd name="T2" fmla="*/ 9 w 247"/>
                <a:gd name="T3" fmla="*/ 295 h 298"/>
                <a:gd name="T4" fmla="*/ 73 w 247"/>
                <a:gd name="T5" fmla="*/ 44 h 298"/>
                <a:gd name="T6" fmla="*/ 118 w 247"/>
                <a:gd name="T7" fmla="*/ 9 h 298"/>
                <a:gd name="T8" fmla="*/ 163 w 247"/>
                <a:gd name="T9" fmla="*/ 43 h 298"/>
                <a:gd name="T10" fmla="*/ 238 w 247"/>
                <a:gd name="T11" fmla="*/ 294 h 298"/>
                <a:gd name="T12" fmla="*/ 243 w 247"/>
                <a:gd name="T13" fmla="*/ 297 h 298"/>
                <a:gd name="T14" fmla="*/ 246 w 247"/>
                <a:gd name="T15" fmla="*/ 292 h 298"/>
                <a:gd name="T16" fmla="*/ 172 w 247"/>
                <a:gd name="T17" fmla="*/ 41 h 298"/>
                <a:gd name="T18" fmla="*/ 118 w 247"/>
                <a:gd name="T19" fmla="*/ 0 h 298"/>
                <a:gd name="T20" fmla="*/ 65 w 247"/>
                <a:gd name="T21" fmla="*/ 42 h 298"/>
                <a:gd name="T22" fmla="*/ 1 w 247"/>
                <a:gd name="T23" fmla="*/ 293 h 298"/>
                <a:gd name="T24" fmla="*/ 4 w 247"/>
                <a:gd name="T25" fmla="*/ 298 h 298"/>
                <a:gd name="T26" fmla="*/ 5 w 247"/>
                <a:gd name="T2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98">
                  <a:moveTo>
                    <a:pt x="5" y="298"/>
                  </a:moveTo>
                  <a:cubicBezTo>
                    <a:pt x="7" y="298"/>
                    <a:pt x="9" y="297"/>
                    <a:pt x="9" y="295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8" y="24"/>
                    <a:pt x="97" y="9"/>
                    <a:pt x="118" y="9"/>
                  </a:cubicBezTo>
                  <a:cubicBezTo>
                    <a:pt x="139" y="9"/>
                    <a:pt x="158" y="23"/>
                    <a:pt x="163" y="43"/>
                  </a:cubicBezTo>
                  <a:cubicBezTo>
                    <a:pt x="186" y="121"/>
                    <a:pt x="237" y="292"/>
                    <a:pt x="238" y="294"/>
                  </a:cubicBezTo>
                  <a:cubicBezTo>
                    <a:pt x="239" y="296"/>
                    <a:pt x="241" y="298"/>
                    <a:pt x="243" y="297"/>
                  </a:cubicBezTo>
                  <a:cubicBezTo>
                    <a:pt x="246" y="296"/>
                    <a:pt x="247" y="294"/>
                    <a:pt x="246" y="292"/>
                  </a:cubicBezTo>
                  <a:cubicBezTo>
                    <a:pt x="246" y="290"/>
                    <a:pt x="194" y="119"/>
                    <a:pt x="172" y="41"/>
                  </a:cubicBezTo>
                  <a:cubicBezTo>
                    <a:pt x="165" y="17"/>
                    <a:pt x="143" y="0"/>
                    <a:pt x="118" y="0"/>
                  </a:cubicBezTo>
                  <a:cubicBezTo>
                    <a:pt x="93" y="0"/>
                    <a:pt x="71" y="18"/>
                    <a:pt x="65" y="42"/>
                  </a:cubicBezTo>
                  <a:cubicBezTo>
                    <a:pt x="1" y="293"/>
                    <a:pt x="1" y="293"/>
                    <a:pt x="1" y="293"/>
                  </a:cubicBezTo>
                  <a:cubicBezTo>
                    <a:pt x="0" y="295"/>
                    <a:pt x="2" y="298"/>
                    <a:pt x="4" y="298"/>
                  </a:cubicBezTo>
                  <a:cubicBezTo>
                    <a:pt x="5" y="298"/>
                    <a:pt x="5" y="298"/>
                    <a:pt x="5" y="298"/>
                  </a:cubicBezTo>
                  <a:close/>
                </a:path>
              </a:pathLst>
            </a:custGeom>
            <a:solidFill>
              <a:srgbClr val="1F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iṣľídê">
              <a:extLst>
                <a:ext uri="{FF2B5EF4-FFF2-40B4-BE49-F238E27FC236}">
                  <a16:creationId xmlns:a16="http://schemas.microsoft.com/office/drawing/2014/main" id="{D5775BD5-6C8B-4851-BB85-C9306EBE8A11}"/>
                </a:ext>
              </a:extLst>
            </p:cNvPr>
            <p:cNvSpPr/>
            <p:nvPr/>
          </p:nvSpPr>
          <p:spPr bwMode="auto">
            <a:xfrm flipH="1" flipV="1">
              <a:off x="4876800" y="2735263"/>
              <a:ext cx="271463" cy="400050"/>
            </a:xfrm>
            <a:prstGeom prst="line">
              <a:avLst/>
            </a:prstGeom>
            <a:noFill/>
            <a:ln w="22225" cap="rnd">
              <a:solidFill>
                <a:srgbClr val="EFC37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ïṡḷiḑê">
              <a:extLst>
                <a:ext uri="{FF2B5EF4-FFF2-40B4-BE49-F238E27FC236}">
                  <a16:creationId xmlns:a16="http://schemas.microsoft.com/office/drawing/2014/main" id="{E2365030-8465-468D-BC18-0846EB6EA60B}"/>
                </a:ext>
              </a:extLst>
            </p:cNvPr>
            <p:cNvSpPr/>
            <p:nvPr/>
          </p:nvSpPr>
          <p:spPr bwMode="auto">
            <a:xfrm>
              <a:off x="6227763" y="3263901"/>
              <a:ext cx="2382838" cy="107950"/>
            </a:xfrm>
            <a:prstGeom prst="rect">
              <a:avLst/>
            </a:prstGeom>
            <a:solidFill>
              <a:srgbClr val="FF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íSḷïďé">
              <a:extLst>
                <a:ext uri="{FF2B5EF4-FFF2-40B4-BE49-F238E27FC236}">
                  <a16:creationId xmlns:a16="http://schemas.microsoft.com/office/drawing/2014/main" id="{9C1B134A-F42D-4389-BBE0-ADEFF644B116}"/>
                </a:ext>
              </a:extLst>
            </p:cNvPr>
            <p:cNvSpPr/>
            <p:nvPr/>
          </p:nvSpPr>
          <p:spPr bwMode="auto">
            <a:xfrm>
              <a:off x="6564313" y="3629026"/>
              <a:ext cx="1744663" cy="0"/>
            </a:xfrm>
            <a:prstGeom prst="line">
              <a:avLst/>
            </a:prstGeom>
            <a:noFill/>
            <a:ln w="57150" cap="flat">
              <a:solidFill>
                <a:srgbClr val="2A272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d6ff897d-0a99-4723-a637-f2fce4a176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33DEFB8-D3F6-4D7A-9886-76BC1554A9B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827737" y="1798862"/>
            <a:ext cx="5897563" cy="3806825"/>
            <a:chOff x="3155950" y="1543051"/>
            <a:chExt cx="5897563" cy="3806825"/>
          </a:xfrm>
        </p:grpSpPr>
        <p:sp>
          <p:nvSpPr>
            <p:cNvPr id="43" name="î$ḻîḑe">
              <a:extLst>
                <a:ext uri="{FF2B5EF4-FFF2-40B4-BE49-F238E27FC236}">
                  <a16:creationId xmlns:a16="http://schemas.microsoft.com/office/drawing/2014/main" id="{245F1AFA-F680-41BA-9691-8008DC39A5AA}"/>
                </a:ext>
              </a:extLst>
            </p:cNvPr>
            <p:cNvSpPr/>
            <p:nvPr/>
          </p:nvSpPr>
          <p:spPr bwMode="auto">
            <a:xfrm>
              <a:off x="3209925" y="4964113"/>
              <a:ext cx="5788025" cy="331788"/>
            </a:xfrm>
            <a:custGeom>
              <a:avLst/>
              <a:gdLst>
                <a:gd name="T0" fmla="*/ 316 w 316"/>
                <a:gd name="T1" fmla="*/ 0 h 18"/>
                <a:gd name="T2" fmla="*/ 316 w 316"/>
                <a:gd name="T3" fmla="*/ 6 h 18"/>
                <a:gd name="T4" fmla="*/ 316 w 316"/>
                <a:gd name="T5" fmla="*/ 6 h 18"/>
                <a:gd name="T6" fmla="*/ 313 w 316"/>
                <a:gd name="T7" fmla="*/ 13 h 18"/>
                <a:gd name="T8" fmla="*/ 304 w 316"/>
                <a:gd name="T9" fmla="*/ 18 h 18"/>
                <a:gd name="T10" fmla="*/ 12 w 316"/>
                <a:gd name="T11" fmla="*/ 18 h 18"/>
                <a:gd name="T12" fmla="*/ 2 w 316"/>
                <a:gd name="T13" fmla="*/ 13 h 18"/>
                <a:gd name="T14" fmla="*/ 0 w 316"/>
                <a:gd name="T15" fmla="*/ 6 h 18"/>
                <a:gd name="T16" fmla="*/ 0 w 316"/>
                <a:gd name="T17" fmla="*/ 0 h 18"/>
                <a:gd name="T18" fmla="*/ 38 w 316"/>
                <a:gd name="T19" fmla="*/ 0 h 18"/>
                <a:gd name="T20" fmla="*/ 278 w 316"/>
                <a:gd name="T21" fmla="*/ 0 h 18"/>
                <a:gd name="T22" fmla="*/ 316 w 316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18">
                  <a:moveTo>
                    <a:pt x="316" y="0"/>
                  </a:moveTo>
                  <a:cubicBezTo>
                    <a:pt x="316" y="6"/>
                    <a:pt x="316" y="6"/>
                    <a:pt x="316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9"/>
                    <a:pt x="315" y="11"/>
                    <a:pt x="313" y="13"/>
                  </a:cubicBezTo>
                  <a:cubicBezTo>
                    <a:pt x="311" y="16"/>
                    <a:pt x="308" y="18"/>
                    <a:pt x="30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18"/>
                    <a:pt x="5" y="16"/>
                    <a:pt x="2" y="13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78" y="0"/>
                    <a:pt x="278" y="0"/>
                    <a:pt x="278" y="0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ṧľíde">
              <a:extLst>
                <a:ext uri="{FF2B5EF4-FFF2-40B4-BE49-F238E27FC236}">
                  <a16:creationId xmlns:a16="http://schemas.microsoft.com/office/drawing/2014/main" id="{DCE887DB-A017-4645-ACBD-E60C817F537F}"/>
                </a:ext>
              </a:extLst>
            </p:cNvPr>
            <p:cNvSpPr/>
            <p:nvPr/>
          </p:nvSpPr>
          <p:spPr bwMode="auto">
            <a:xfrm>
              <a:off x="3595688" y="1598613"/>
              <a:ext cx="5000625" cy="3163888"/>
            </a:xfrm>
            <a:custGeom>
              <a:avLst/>
              <a:gdLst>
                <a:gd name="T0" fmla="*/ 131 w 273"/>
                <a:gd name="T1" fmla="*/ 6 h 172"/>
                <a:gd name="T2" fmla="*/ 137 w 273"/>
                <a:gd name="T3" fmla="*/ 12 h 172"/>
                <a:gd name="T4" fmla="*/ 143 w 273"/>
                <a:gd name="T5" fmla="*/ 6 h 172"/>
                <a:gd name="T6" fmla="*/ 137 w 273"/>
                <a:gd name="T7" fmla="*/ 0 h 172"/>
                <a:gd name="T8" fmla="*/ 131 w 273"/>
                <a:gd name="T9" fmla="*/ 6 h 172"/>
                <a:gd name="T10" fmla="*/ 8 w 273"/>
                <a:gd name="T11" fmla="*/ 151 h 172"/>
                <a:gd name="T12" fmla="*/ 22 w 273"/>
                <a:gd name="T13" fmla="*/ 164 h 172"/>
                <a:gd name="T14" fmla="*/ 252 w 273"/>
                <a:gd name="T15" fmla="*/ 164 h 172"/>
                <a:gd name="T16" fmla="*/ 266 w 273"/>
                <a:gd name="T17" fmla="*/ 151 h 172"/>
                <a:gd name="T18" fmla="*/ 266 w 273"/>
                <a:gd name="T19" fmla="*/ 25 h 172"/>
                <a:gd name="T20" fmla="*/ 252 w 273"/>
                <a:gd name="T21" fmla="*/ 12 h 172"/>
                <a:gd name="T22" fmla="*/ 22 w 273"/>
                <a:gd name="T23" fmla="*/ 12 h 172"/>
                <a:gd name="T24" fmla="*/ 8 w 273"/>
                <a:gd name="T25" fmla="*/ 25 h 172"/>
                <a:gd name="T26" fmla="*/ 8 w 273"/>
                <a:gd name="T27" fmla="*/ 151 h 172"/>
                <a:gd name="T28" fmla="*/ 0 w 273"/>
                <a:gd name="T29" fmla="*/ 160 h 172"/>
                <a:gd name="T30" fmla="*/ 0 w 273"/>
                <a:gd name="T31" fmla="*/ 12 h 172"/>
                <a:gd name="T32" fmla="*/ 12 w 273"/>
                <a:gd name="T33" fmla="*/ 0 h 172"/>
                <a:gd name="T34" fmla="*/ 261 w 273"/>
                <a:gd name="T35" fmla="*/ 0 h 172"/>
                <a:gd name="T36" fmla="*/ 273 w 273"/>
                <a:gd name="T37" fmla="*/ 12 h 172"/>
                <a:gd name="T38" fmla="*/ 273 w 273"/>
                <a:gd name="T39" fmla="*/ 160 h 172"/>
                <a:gd name="T40" fmla="*/ 261 w 273"/>
                <a:gd name="T41" fmla="*/ 172 h 172"/>
                <a:gd name="T42" fmla="*/ 257 w 273"/>
                <a:gd name="T43" fmla="*/ 172 h 172"/>
                <a:gd name="T44" fmla="*/ 17 w 273"/>
                <a:gd name="T45" fmla="*/ 172 h 172"/>
                <a:gd name="T46" fmla="*/ 12 w 273"/>
                <a:gd name="T47" fmla="*/ 172 h 172"/>
                <a:gd name="T48" fmla="*/ 0 w 273"/>
                <a:gd name="T49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172">
                  <a:moveTo>
                    <a:pt x="131" y="6"/>
                  </a:moveTo>
                  <a:cubicBezTo>
                    <a:pt x="131" y="9"/>
                    <a:pt x="134" y="12"/>
                    <a:pt x="137" y="12"/>
                  </a:cubicBezTo>
                  <a:cubicBezTo>
                    <a:pt x="140" y="12"/>
                    <a:pt x="143" y="9"/>
                    <a:pt x="143" y="6"/>
                  </a:cubicBezTo>
                  <a:cubicBezTo>
                    <a:pt x="143" y="3"/>
                    <a:pt x="140" y="0"/>
                    <a:pt x="137" y="0"/>
                  </a:cubicBezTo>
                  <a:cubicBezTo>
                    <a:pt x="134" y="0"/>
                    <a:pt x="131" y="3"/>
                    <a:pt x="131" y="6"/>
                  </a:cubicBezTo>
                  <a:close/>
                  <a:moveTo>
                    <a:pt x="8" y="151"/>
                  </a:moveTo>
                  <a:cubicBezTo>
                    <a:pt x="8" y="158"/>
                    <a:pt x="14" y="164"/>
                    <a:pt x="2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60" y="164"/>
                    <a:pt x="266" y="158"/>
                    <a:pt x="266" y="151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6" y="18"/>
                    <a:pt x="260" y="12"/>
                    <a:pt x="25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4" y="12"/>
                    <a:pt x="8" y="18"/>
                    <a:pt x="8" y="25"/>
                  </a:cubicBezTo>
                  <a:lnTo>
                    <a:pt x="8" y="151"/>
                  </a:lnTo>
                  <a:close/>
                  <a:moveTo>
                    <a:pt x="0" y="16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8" y="0"/>
                    <a:pt x="273" y="5"/>
                    <a:pt x="273" y="12"/>
                  </a:cubicBezTo>
                  <a:cubicBezTo>
                    <a:pt x="273" y="160"/>
                    <a:pt x="273" y="160"/>
                    <a:pt x="273" y="160"/>
                  </a:cubicBezTo>
                  <a:cubicBezTo>
                    <a:pt x="273" y="166"/>
                    <a:pt x="268" y="172"/>
                    <a:pt x="261" y="172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6" y="172"/>
                    <a:pt x="0" y="166"/>
                    <a:pt x="0" y="160"/>
                  </a:cubicBez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5" name="íṧ1íḋe">
              <a:extLst>
                <a:ext uri="{FF2B5EF4-FFF2-40B4-BE49-F238E27FC236}">
                  <a16:creationId xmlns:a16="http://schemas.microsoft.com/office/drawing/2014/main" id="{9A57AEDC-B913-4F84-84A3-A58100AD9506}"/>
                </a:ext>
              </a:extLst>
            </p:cNvPr>
            <p:cNvSpPr/>
            <p:nvPr/>
          </p:nvSpPr>
          <p:spPr bwMode="auto">
            <a:xfrm>
              <a:off x="5994400" y="1598613"/>
              <a:ext cx="220663" cy="220663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9 w 12"/>
                <a:gd name="T13" fmla="*/ 6 h 12"/>
                <a:gd name="T14" fmla="*/ 6 w 12"/>
                <a:gd name="T15" fmla="*/ 9 h 12"/>
                <a:gd name="T16" fmla="*/ 3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3"/>
                  </a:moveTo>
                  <a:cubicBezTo>
                    <a:pt x="7" y="3"/>
                    <a:pt x="9" y="5"/>
                    <a:pt x="9" y="6"/>
                  </a:cubicBezTo>
                  <a:cubicBezTo>
                    <a:pt x="9" y="8"/>
                    <a:pt x="7" y="9"/>
                    <a:pt x="6" y="9"/>
                  </a:cubicBezTo>
                  <a:cubicBezTo>
                    <a:pt x="4" y="9"/>
                    <a:pt x="3" y="8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slidê">
              <a:extLst>
                <a:ext uri="{FF2B5EF4-FFF2-40B4-BE49-F238E27FC236}">
                  <a16:creationId xmlns:a16="http://schemas.microsoft.com/office/drawing/2014/main" id="{260DBCD3-9C84-4D06-8AA6-119961E86269}"/>
                </a:ext>
              </a:extLst>
            </p:cNvPr>
            <p:cNvSpPr/>
            <p:nvPr/>
          </p:nvSpPr>
          <p:spPr bwMode="auto">
            <a:xfrm>
              <a:off x="3741738" y="1819276"/>
              <a:ext cx="4725988" cy="2795588"/>
            </a:xfrm>
            <a:custGeom>
              <a:avLst/>
              <a:gdLst>
                <a:gd name="T0" fmla="*/ 244 w 258"/>
                <a:gd name="T1" fmla="*/ 152 h 152"/>
                <a:gd name="T2" fmla="*/ 258 w 258"/>
                <a:gd name="T3" fmla="*/ 139 h 152"/>
                <a:gd name="T4" fmla="*/ 258 w 258"/>
                <a:gd name="T5" fmla="*/ 13 h 152"/>
                <a:gd name="T6" fmla="*/ 244 w 258"/>
                <a:gd name="T7" fmla="*/ 0 h 152"/>
                <a:gd name="T8" fmla="*/ 14 w 258"/>
                <a:gd name="T9" fmla="*/ 0 h 152"/>
                <a:gd name="T10" fmla="*/ 0 w 258"/>
                <a:gd name="T11" fmla="*/ 13 h 152"/>
                <a:gd name="T12" fmla="*/ 0 w 258"/>
                <a:gd name="T13" fmla="*/ 139 h 152"/>
                <a:gd name="T14" fmla="*/ 14 w 258"/>
                <a:gd name="T15" fmla="*/ 152 h 152"/>
                <a:gd name="T16" fmla="*/ 244 w 258"/>
                <a:gd name="T17" fmla="*/ 152 h 152"/>
                <a:gd name="T18" fmla="*/ 3 w 258"/>
                <a:gd name="T19" fmla="*/ 139 h 152"/>
                <a:gd name="T20" fmla="*/ 3 w 258"/>
                <a:gd name="T21" fmla="*/ 13 h 152"/>
                <a:gd name="T22" fmla="*/ 14 w 258"/>
                <a:gd name="T23" fmla="*/ 3 h 152"/>
                <a:gd name="T24" fmla="*/ 244 w 258"/>
                <a:gd name="T25" fmla="*/ 3 h 152"/>
                <a:gd name="T26" fmla="*/ 255 w 258"/>
                <a:gd name="T27" fmla="*/ 13 h 152"/>
                <a:gd name="T28" fmla="*/ 255 w 258"/>
                <a:gd name="T29" fmla="*/ 139 h 152"/>
                <a:gd name="T30" fmla="*/ 244 w 258"/>
                <a:gd name="T31" fmla="*/ 149 h 152"/>
                <a:gd name="T32" fmla="*/ 14 w 258"/>
                <a:gd name="T33" fmla="*/ 149 h 152"/>
                <a:gd name="T34" fmla="*/ 3 w 258"/>
                <a:gd name="T35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152">
                  <a:moveTo>
                    <a:pt x="244" y="152"/>
                  </a:moveTo>
                  <a:cubicBezTo>
                    <a:pt x="252" y="152"/>
                    <a:pt x="258" y="146"/>
                    <a:pt x="258" y="139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8" y="6"/>
                    <a:pt x="252" y="0"/>
                    <a:pt x="24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6"/>
                    <a:pt x="6" y="152"/>
                    <a:pt x="14" y="152"/>
                  </a:cubicBezTo>
                  <a:lnTo>
                    <a:pt x="244" y="152"/>
                  </a:lnTo>
                  <a:close/>
                  <a:moveTo>
                    <a:pt x="3" y="139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7"/>
                    <a:pt x="8" y="3"/>
                    <a:pt x="14" y="3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50" y="3"/>
                    <a:pt x="255" y="7"/>
                    <a:pt x="255" y="13"/>
                  </a:cubicBezTo>
                  <a:cubicBezTo>
                    <a:pt x="255" y="139"/>
                    <a:pt x="255" y="139"/>
                    <a:pt x="255" y="139"/>
                  </a:cubicBezTo>
                  <a:cubicBezTo>
                    <a:pt x="255" y="145"/>
                    <a:pt x="250" y="149"/>
                    <a:pt x="24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8" y="149"/>
                    <a:pt x="3" y="145"/>
                    <a:pt x="3" y="1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ślíḍè">
              <a:extLst>
                <a:ext uri="{FF2B5EF4-FFF2-40B4-BE49-F238E27FC236}">
                  <a16:creationId xmlns:a16="http://schemas.microsoft.com/office/drawing/2014/main" id="{D1496318-66E2-4A0E-9B9B-093DC9F029FE}"/>
                </a:ext>
              </a:extLst>
            </p:cNvPr>
            <p:cNvSpPr/>
            <p:nvPr/>
          </p:nvSpPr>
          <p:spPr bwMode="auto">
            <a:xfrm>
              <a:off x="3155950" y="1543051"/>
              <a:ext cx="5897563" cy="3806825"/>
            </a:xfrm>
            <a:custGeom>
              <a:avLst/>
              <a:gdLst>
                <a:gd name="T0" fmla="*/ 321 w 322"/>
                <a:gd name="T1" fmla="*/ 183 h 207"/>
                <a:gd name="T2" fmla="*/ 282 w 322"/>
                <a:gd name="T3" fmla="*/ 183 h 207"/>
                <a:gd name="T4" fmla="*/ 282 w 322"/>
                <a:gd name="T5" fmla="*/ 178 h 207"/>
                <a:gd name="T6" fmla="*/ 285 w 322"/>
                <a:gd name="T7" fmla="*/ 178 h 207"/>
                <a:gd name="T8" fmla="*/ 300 w 322"/>
                <a:gd name="T9" fmla="*/ 163 h 207"/>
                <a:gd name="T10" fmla="*/ 300 w 322"/>
                <a:gd name="T11" fmla="*/ 15 h 207"/>
                <a:gd name="T12" fmla="*/ 285 w 322"/>
                <a:gd name="T13" fmla="*/ 0 h 207"/>
                <a:gd name="T14" fmla="*/ 36 w 322"/>
                <a:gd name="T15" fmla="*/ 0 h 207"/>
                <a:gd name="T16" fmla="*/ 22 w 322"/>
                <a:gd name="T17" fmla="*/ 15 h 207"/>
                <a:gd name="T18" fmla="*/ 22 w 322"/>
                <a:gd name="T19" fmla="*/ 163 h 207"/>
                <a:gd name="T20" fmla="*/ 36 w 322"/>
                <a:gd name="T21" fmla="*/ 178 h 207"/>
                <a:gd name="T22" fmla="*/ 39 w 322"/>
                <a:gd name="T23" fmla="*/ 178 h 207"/>
                <a:gd name="T24" fmla="*/ 39 w 322"/>
                <a:gd name="T25" fmla="*/ 183 h 207"/>
                <a:gd name="T26" fmla="*/ 1 w 322"/>
                <a:gd name="T27" fmla="*/ 183 h 207"/>
                <a:gd name="T28" fmla="*/ 0 w 322"/>
                <a:gd name="T29" fmla="*/ 185 h 207"/>
                <a:gd name="T30" fmla="*/ 0 w 322"/>
                <a:gd name="T31" fmla="*/ 192 h 207"/>
                <a:gd name="T32" fmla="*/ 3 w 322"/>
                <a:gd name="T33" fmla="*/ 201 h 207"/>
                <a:gd name="T34" fmla="*/ 15 w 322"/>
                <a:gd name="T35" fmla="*/ 207 h 207"/>
                <a:gd name="T36" fmla="*/ 307 w 322"/>
                <a:gd name="T37" fmla="*/ 207 h 207"/>
                <a:gd name="T38" fmla="*/ 319 w 322"/>
                <a:gd name="T39" fmla="*/ 201 h 207"/>
                <a:gd name="T40" fmla="*/ 322 w 322"/>
                <a:gd name="T41" fmla="*/ 192 h 207"/>
                <a:gd name="T42" fmla="*/ 322 w 322"/>
                <a:gd name="T43" fmla="*/ 192 h 207"/>
                <a:gd name="T44" fmla="*/ 322 w 322"/>
                <a:gd name="T45" fmla="*/ 185 h 207"/>
                <a:gd name="T46" fmla="*/ 322 w 322"/>
                <a:gd name="T47" fmla="*/ 184 h 207"/>
                <a:gd name="T48" fmla="*/ 321 w 322"/>
                <a:gd name="T49" fmla="*/ 183 h 207"/>
                <a:gd name="T50" fmla="*/ 36 w 322"/>
                <a:gd name="T51" fmla="*/ 175 h 207"/>
                <a:gd name="T52" fmla="*/ 24 w 322"/>
                <a:gd name="T53" fmla="*/ 163 h 207"/>
                <a:gd name="T54" fmla="*/ 24 w 322"/>
                <a:gd name="T55" fmla="*/ 15 h 207"/>
                <a:gd name="T56" fmla="*/ 36 w 322"/>
                <a:gd name="T57" fmla="*/ 3 h 207"/>
                <a:gd name="T58" fmla="*/ 285 w 322"/>
                <a:gd name="T59" fmla="*/ 3 h 207"/>
                <a:gd name="T60" fmla="*/ 297 w 322"/>
                <a:gd name="T61" fmla="*/ 15 h 207"/>
                <a:gd name="T62" fmla="*/ 297 w 322"/>
                <a:gd name="T63" fmla="*/ 163 h 207"/>
                <a:gd name="T64" fmla="*/ 285 w 322"/>
                <a:gd name="T65" fmla="*/ 175 h 207"/>
                <a:gd name="T66" fmla="*/ 281 w 322"/>
                <a:gd name="T67" fmla="*/ 175 h 207"/>
                <a:gd name="T68" fmla="*/ 41 w 322"/>
                <a:gd name="T69" fmla="*/ 175 h 207"/>
                <a:gd name="T70" fmla="*/ 36 w 322"/>
                <a:gd name="T71" fmla="*/ 175 h 207"/>
                <a:gd name="T72" fmla="*/ 42 w 322"/>
                <a:gd name="T73" fmla="*/ 178 h 207"/>
                <a:gd name="T74" fmla="*/ 279 w 322"/>
                <a:gd name="T75" fmla="*/ 178 h 207"/>
                <a:gd name="T76" fmla="*/ 279 w 322"/>
                <a:gd name="T77" fmla="*/ 183 h 207"/>
                <a:gd name="T78" fmla="*/ 42 w 322"/>
                <a:gd name="T79" fmla="*/ 183 h 207"/>
                <a:gd name="T80" fmla="*/ 42 w 322"/>
                <a:gd name="T81" fmla="*/ 178 h 207"/>
                <a:gd name="T82" fmla="*/ 319 w 322"/>
                <a:gd name="T83" fmla="*/ 192 h 207"/>
                <a:gd name="T84" fmla="*/ 319 w 322"/>
                <a:gd name="T85" fmla="*/ 192 h 207"/>
                <a:gd name="T86" fmla="*/ 316 w 322"/>
                <a:gd name="T87" fmla="*/ 199 h 207"/>
                <a:gd name="T88" fmla="*/ 307 w 322"/>
                <a:gd name="T89" fmla="*/ 204 h 207"/>
                <a:gd name="T90" fmla="*/ 15 w 322"/>
                <a:gd name="T91" fmla="*/ 204 h 207"/>
                <a:gd name="T92" fmla="*/ 5 w 322"/>
                <a:gd name="T93" fmla="*/ 199 h 207"/>
                <a:gd name="T94" fmla="*/ 3 w 322"/>
                <a:gd name="T95" fmla="*/ 192 h 207"/>
                <a:gd name="T96" fmla="*/ 3 w 322"/>
                <a:gd name="T97" fmla="*/ 186 h 207"/>
                <a:gd name="T98" fmla="*/ 41 w 322"/>
                <a:gd name="T99" fmla="*/ 186 h 207"/>
                <a:gd name="T100" fmla="*/ 281 w 322"/>
                <a:gd name="T101" fmla="*/ 186 h 207"/>
                <a:gd name="T102" fmla="*/ 319 w 322"/>
                <a:gd name="T103" fmla="*/ 186 h 207"/>
                <a:gd name="T104" fmla="*/ 319 w 322"/>
                <a:gd name="T105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207">
                  <a:moveTo>
                    <a:pt x="321" y="183"/>
                  </a:moveTo>
                  <a:cubicBezTo>
                    <a:pt x="282" y="183"/>
                    <a:pt x="282" y="183"/>
                    <a:pt x="282" y="183"/>
                  </a:cubicBezTo>
                  <a:cubicBezTo>
                    <a:pt x="282" y="178"/>
                    <a:pt x="282" y="178"/>
                    <a:pt x="282" y="178"/>
                  </a:cubicBezTo>
                  <a:cubicBezTo>
                    <a:pt x="285" y="178"/>
                    <a:pt x="285" y="178"/>
                    <a:pt x="285" y="178"/>
                  </a:cubicBezTo>
                  <a:cubicBezTo>
                    <a:pt x="293" y="178"/>
                    <a:pt x="300" y="171"/>
                    <a:pt x="300" y="163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0" y="7"/>
                    <a:pt x="293" y="0"/>
                    <a:pt x="2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2" y="7"/>
                    <a:pt x="22" y="15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22" y="171"/>
                    <a:pt x="28" y="178"/>
                    <a:pt x="36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5"/>
                    <a:pt x="1" y="198"/>
                    <a:pt x="3" y="201"/>
                  </a:cubicBezTo>
                  <a:cubicBezTo>
                    <a:pt x="6" y="205"/>
                    <a:pt x="10" y="207"/>
                    <a:pt x="15" y="207"/>
                  </a:cubicBezTo>
                  <a:cubicBezTo>
                    <a:pt x="307" y="207"/>
                    <a:pt x="307" y="207"/>
                    <a:pt x="307" y="207"/>
                  </a:cubicBezTo>
                  <a:cubicBezTo>
                    <a:pt x="311" y="207"/>
                    <a:pt x="316" y="205"/>
                    <a:pt x="319" y="201"/>
                  </a:cubicBezTo>
                  <a:cubicBezTo>
                    <a:pt x="321" y="199"/>
                    <a:pt x="322" y="195"/>
                    <a:pt x="322" y="192"/>
                  </a:cubicBezTo>
                  <a:cubicBezTo>
                    <a:pt x="322" y="192"/>
                    <a:pt x="322" y="192"/>
                    <a:pt x="322" y="192"/>
                  </a:cubicBezTo>
                  <a:cubicBezTo>
                    <a:pt x="322" y="185"/>
                    <a:pt x="322" y="185"/>
                    <a:pt x="322" y="185"/>
                  </a:cubicBezTo>
                  <a:cubicBezTo>
                    <a:pt x="322" y="184"/>
                    <a:pt x="322" y="184"/>
                    <a:pt x="322" y="184"/>
                  </a:cubicBezTo>
                  <a:cubicBezTo>
                    <a:pt x="321" y="183"/>
                    <a:pt x="321" y="183"/>
                    <a:pt x="321" y="183"/>
                  </a:cubicBezTo>
                  <a:close/>
                  <a:moveTo>
                    <a:pt x="36" y="175"/>
                  </a:moveTo>
                  <a:cubicBezTo>
                    <a:pt x="30" y="175"/>
                    <a:pt x="24" y="169"/>
                    <a:pt x="24" y="16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8"/>
                    <a:pt x="30" y="3"/>
                    <a:pt x="36" y="3"/>
                  </a:cubicBezTo>
                  <a:cubicBezTo>
                    <a:pt x="285" y="3"/>
                    <a:pt x="285" y="3"/>
                    <a:pt x="285" y="3"/>
                  </a:cubicBezTo>
                  <a:cubicBezTo>
                    <a:pt x="292" y="3"/>
                    <a:pt x="297" y="8"/>
                    <a:pt x="297" y="15"/>
                  </a:cubicBezTo>
                  <a:cubicBezTo>
                    <a:pt x="297" y="163"/>
                    <a:pt x="297" y="163"/>
                    <a:pt x="297" y="163"/>
                  </a:cubicBezTo>
                  <a:cubicBezTo>
                    <a:pt x="297" y="169"/>
                    <a:pt x="292" y="175"/>
                    <a:pt x="285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41" y="175"/>
                    <a:pt x="41" y="175"/>
                    <a:pt x="41" y="175"/>
                  </a:cubicBezTo>
                  <a:lnTo>
                    <a:pt x="36" y="175"/>
                  </a:lnTo>
                  <a:close/>
                  <a:moveTo>
                    <a:pt x="42" y="178"/>
                  </a:moveTo>
                  <a:cubicBezTo>
                    <a:pt x="279" y="178"/>
                    <a:pt x="279" y="178"/>
                    <a:pt x="279" y="178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42" y="183"/>
                    <a:pt x="42" y="183"/>
                    <a:pt x="42" y="183"/>
                  </a:cubicBezTo>
                  <a:lnTo>
                    <a:pt x="42" y="178"/>
                  </a:lnTo>
                  <a:close/>
                  <a:moveTo>
                    <a:pt x="319" y="192"/>
                  </a:moveTo>
                  <a:cubicBezTo>
                    <a:pt x="319" y="192"/>
                    <a:pt x="319" y="192"/>
                    <a:pt x="319" y="192"/>
                  </a:cubicBezTo>
                  <a:cubicBezTo>
                    <a:pt x="319" y="195"/>
                    <a:pt x="318" y="197"/>
                    <a:pt x="316" y="199"/>
                  </a:cubicBezTo>
                  <a:cubicBezTo>
                    <a:pt x="314" y="202"/>
                    <a:pt x="311" y="204"/>
                    <a:pt x="307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1" y="204"/>
                    <a:pt x="8" y="202"/>
                    <a:pt x="5" y="199"/>
                  </a:cubicBezTo>
                  <a:cubicBezTo>
                    <a:pt x="3" y="197"/>
                    <a:pt x="3" y="195"/>
                    <a:pt x="3" y="192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281" y="186"/>
                    <a:pt x="281" y="186"/>
                    <a:pt x="281" y="186"/>
                  </a:cubicBezTo>
                  <a:cubicBezTo>
                    <a:pt x="319" y="186"/>
                    <a:pt x="319" y="186"/>
                    <a:pt x="319" y="186"/>
                  </a:cubicBezTo>
                  <a:lnTo>
                    <a:pt x="319" y="192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97C74A45-6177-423E-A07E-214C372F3598}"/>
              </a:ext>
            </a:extLst>
          </p:cNvPr>
          <p:cNvSpPr txBox="1"/>
          <p:nvPr/>
        </p:nvSpPr>
        <p:spPr>
          <a:xfrm>
            <a:off x="6687007" y="1061555"/>
            <a:ext cx="307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60499B"/>
                </a:solidFill>
              </a:rPr>
              <a:t>快动手试试吧！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2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课前回顾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7738" y="1745526"/>
            <a:ext cx="7858539" cy="378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、了解</a:t>
            </a:r>
            <a:r>
              <a:rPr lang="en-US" altLang="zh-CN" dirty="0"/>
              <a:t>Python</a:t>
            </a:r>
            <a:r>
              <a:rPr lang="zh-CN" altLang="en-US" dirty="0"/>
              <a:t>几种常见的编程环境</a:t>
            </a:r>
            <a:endParaRPr lang="en-US" altLang="zh-CN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答：</a:t>
            </a:r>
            <a:r>
              <a:rPr lang="en-US" altLang="zh-CN" dirty="0"/>
              <a:t>IDLE</a:t>
            </a:r>
            <a:r>
              <a:rPr lang="zh-CN" altLang="en-US" dirty="0"/>
              <a:t>，</a:t>
            </a:r>
            <a:r>
              <a:rPr lang="en-US" altLang="zh-CN" dirty="0" err="1"/>
              <a:t>pycharm</a:t>
            </a:r>
            <a:r>
              <a:rPr lang="zh-CN" altLang="en-US" dirty="0"/>
              <a:t>，</a:t>
            </a:r>
            <a:r>
              <a:rPr lang="en-US" altLang="zh-CN" dirty="0"/>
              <a:t>Visual Studio Code</a:t>
            </a:r>
            <a:r>
              <a:rPr lang="zh-CN" altLang="en-US" dirty="0"/>
              <a:t>，</a:t>
            </a:r>
            <a:r>
              <a:rPr lang="en-US" altLang="zh-CN" dirty="0" err="1"/>
              <a:t>JupyterNotebook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IDLE</a:t>
            </a:r>
            <a:r>
              <a:rPr lang="zh-CN" altLang="en-US" dirty="0"/>
              <a:t>的两种开发模式</a:t>
            </a:r>
            <a:endParaRPr lang="en-US" altLang="zh-CN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答：交互式；脚本式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、熟悉脚本模式下</a:t>
            </a:r>
            <a:r>
              <a:rPr lang="en-US" altLang="zh-CN" dirty="0"/>
              <a:t>IDLE</a:t>
            </a:r>
            <a:r>
              <a:rPr lang="zh-CN" altLang="en-US" dirty="0"/>
              <a:t>的操作，新建、打开、保存、运行文件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、了解</a:t>
            </a:r>
            <a:r>
              <a:rPr lang="en-US" altLang="zh-CN" dirty="0"/>
              <a:t>Python</a:t>
            </a:r>
            <a:r>
              <a:rPr lang="zh-CN" altLang="en-US" dirty="0"/>
              <a:t>版本号和基本格式用法</a:t>
            </a:r>
            <a:endParaRPr lang="en-US" altLang="zh-CN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答：</a:t>
            </a:r>
            <a:r>
              <a:rPr lang="en-US" altLang="zh-CN" dirty="0"/>
              <a:t>Python</a:t>
            </a:r>
            <a:r>
              <a:rPr lang="zh-CN" altLang="en-US" dirty="0"/>
              <a:t>有</a:t>
            </a:r>
            <a:r>
              <a:rPr lang="en-US" altLang="zh-CN" dirty="0" err="1"/>
              <a:t>2.X</a:t>
            </a:r>
            <a:r>
              <a:rPr lang="zh-CN" altLang="en-US" dirty="0"/>
              <a:t>和</a:t>
            </a:r>
            <a:r>
              <a:rPr lang="en-US" altLang="zh-CN" dirty="0" err="1"/>
              <a:t>3.X</a:t>
            </a:r>
            <a:r>
              <a:rPr lang="zh-CN" altLang="en-US" dirty="0"/>
              <a:t>两种版本，现在主流的是</a:t>
            </a:r>
            <a:r>
              <a:rPr lang="en-US" altLang="zh-CN" dirty="0" err="1"/>
              <a:t>3.X</a:t>
            </a:r>
            <a:r>
              <a:rPr lang="zh-CN" altLang="en-US" dirty="0"/>
              <a:t>版本，最新的稳定版本是</a:t>
            </a:r>
            <a:r>
              <a:rPr lang="en-US" altLang="zh-CN" dirty="0" err="1"/>
              <a:t>Python3.8</a:t>
            </a:r>
            <a:r>
              <a:rPr lang="zh-CN" altLang="en-US" dirty="0"/>
              <a:t>版本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4303" r="11611" b="29862"/>
          <a:stretch>
            <a:fillRect/>
          </a:stretch>
        </p:blipFill>
        <p:spPr>
          <a:xfrm>
            <a:off x="7500732" y="1110611"/>
            <a:ext cx="3233530" cy="10494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91269" y="3105834"/>
            <a:ext cx="438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600" dirty="0">
                <a:solidFill>
                  <a:srgbClr val="60499B"/>
                </a:solidFill>
              </a:rPr>
              <a:t>变量的命名规则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思维构建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716834" y="974779"/>
            <a:ext cx="267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ln w="0"/>
                <a:solidFill>
                  <a:srgbClr val="6049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变量的命名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276365" y="3141807"/>
            <a:ext cx="5639270" cy="2700433"/>
            <a:chOff x="2992922" y="3316957"/>
            <a:chExt cx="5639270" cy="270043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5600" y1="50600" x2="25600" y2="50600"/>
                          <a14:foregroundMark x1="34600" y1="34200" x2="34600" y2="34200"/>
                          <a14:foregroundMark x1="57600" y1="50400" x2="57600" y2="50400"/>
                          <a14:foregroundMark x1="50400" y1="33600" x2="50400" y2="33600"/>
                          <a14:foregroundMark x1="60000" y1="54600" x2="60000" y2="54600"/>
                          <a14:foregroundMark x1="71200" y1="42000" x2="71200" y2="42000"/>
                          <a14:foregroundMark x1="73800" y1="56800" x2="73800" y2="56800"/>
                          <a14:foregroundMark x1="29200" y1="46600" x2="29200" y2="46600"/>
                          <a14:foregroundMark x1="47600" y1="38600" x2="47600" y2="38600"/>
                          <a14:foregroundMark x1="34200" y1="26200" x2="34200" y2="26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8" t="19649" r="18492" b="35563"/>
            <a:stretch>
              <a:fillRect/>
            </a:stretch>
          </p:blipFill>
          <p:spPr>
            <a:xfrm>
              <a:off x="7044814" y="3493301"/>
              <a:ext cx="1401014" cy="1031195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75" b="90000" l="8500" r="90875">
                          <a14:foregroundMark x1="18125" y1="22125" x2="18375" y2="22375"/>
                          <a14:foregroundMark x1="23375" y1="9875" x2="23375" y2="9875"/>
                          <a14:foregroundMark x1="26375" y1="17125" x2="26375" y2="17125"/>
                          <a14:foregroundMark x1="14625" y1="11250" x2="14625" y2="11250"/>
                          <a14:foregroundMark x1="10000" y1="18000" x2="10000" y2="18000"/>
                          <a14:foregroundMark x1="45375" y1="49875" x2="45375" y2="49875"/>
                          <a14:foregroundMark x1="76875" y1="17125" x2="76875" y2="17125"/>
                          <a14:foregroundMark x1="89125" y1="14250" x2="89125" y2="14250"/>
                          <a14:foregroundMark x1="21875" y1="83250" x2="21875" y2="83250"/>
                          <a14:foregroundMark x1="10875" y1="76250" x2="10875" y2="76250"/>
                          <a14:foregroundMark x1="15250" y1="72375" x2="15250" y2="72375"/>
                          <a14:foregroundMark x1="23625" y1="75375" x2="23625" y2="75375"/>
                          <a14:foregroundMark x1="86500" y1="41750" x2="86500" y2="41750"/>
                          <a14:foregroundMark x1="76375" y1="48375" x2="90875" y2="56375"/>
                          <a14:foregroundMark x1="89125" y1="48125" x2="78375" y2="57500"/>
                          <a14:foregroundMark x1="9625" y1="48125" x2="27750" y2="53625"/>
                          <a14:foregroundMark x1="27500" y1="46125" x2="27500" y2="46125"/>
                          <a14:foregroundMark x1="8750" y1="40500" x2="8750" y2="40500"/>
                          <a14:foregroundMark x1="8500" y1="41750" x2="12336" y2="42527"/>
                          <a14:foregroundMark x1="21478" y1="46376" x2="24875" y2="49250"/>
                          <a14:foregroundMark x1="89500" y1="87875" x2="89500" y2="87875"/>
                          <a14:foregroundMark x1="82125" y1="78500" x2="82125" y2="78500"/>
                          <a14:backgroundMark x1="21000" y1="45500" x2="21000" y2="45500"/>
                          <a14:backgroundMark x1="18125" y1="46625" x2="18125" y2="46625"/>
                          <a14:backgroundMark x1="12625" y1="44375" x2="12625" y2="44375"/>
                          <a14:backgroundMark x1="17250" y1="44875" x2="20125" y2="47500"/>
                          <a14:backgroundMark x1="12250" y1="43750" x2="14375" y2="42000"/>
                          <a14:backgroundMark x1="15500" y1="42875" x2="18125" y2="46375"/>
                          <a14:backgroundMark x1="16125" y1="42000" x2="12000" y2="4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59" t="68129"/>
            <a:stretch>
              <a:fillRect/>
            </a:stretch>
          </p:blipFill>
          <p:spPr bwMode="auto">
            <a:xfrm>
              <a:off x="3042728" y="4884555"/>
              <a:ext cx="1195754" cy="113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75" b="90000" l="8500" r="90875">
                          <a14:foregroundMark x1="18125" y1="22125" x2="18375" y2="22375"/>
                          <a14:foregroundMark x1="23375" y1="9875" x2="23375" y2="9875"/>
                          <a14:foregroundMark x1="26375" y1="17125" x2="26375" y2="17125"/>
                          <a14:foregroundMark x1="14625" y1="11250" x2="14625" y2="11250"/>
                          <a14:foregroundMark x1="10000" y1="18000" x2="10000" y2="18000"/>
                          <a14:foregroundMark x1="45375" y1="49875" x2="45375" y2="49875"/>
                          <a14:foregroundMark x1="76875" y1="17125" x2="76875" y2="17125"/>
                          <a14:foregroundMark x1="89125" y1="14250" x2="89125" y2="14250"/>
                          <a14:foregroundMark x1="21875" y1="83250" x2="21875" y2="83250"/>
                          <a14:foregroundMark x1="10875" y1="76250" x2="10875" y2="76250"/>
                          <a14:foregroundMark x1="15250" y1="72375" x2="15250" y2="72375"/>
                          <a14:foregroundMark x1="23625" y1="75375" x2="23625" y2="75375"/>
                          <a14:foregroundMark x1="86500" y1="41750" x2="86500" y2="41750"/>
                          <a14:foregroundMark x1="76375" y1="48375" x2="90875" y2="56375"/>
                          <a14:foregroundMark x1="89125" y1="48125" x2="78375" y2="57500"/>
                          <a14:foregroundMark x1="9625" y1="48125" x2="27750" y2="53625"/>
                          <a14:foregroundMark x1="27500" y1="46125" x2="27500" y2="46125"/>
                          <a14:foregroundMark x1="8750" y1="40500" x2="8750" y2="40500"/>
                          <a14:foregroundMark x1="8500" y1="41750" x2="12336" y2="42527"/>
                          <a14:foregroundMark x1="21478" y1="46376" x2="24875" y2="49250"/>
                          <a14:foregroundMark x1="89500" y1="87875" x2="89500" y2="87875"/>
                          <a14:foregroundMark x1="82125" y1="78500" x2="82125" y2="78500"/>
                          <a14:backgroundMark x1="21000" y1="45500" x2="21000" y2="45500"/>
                          <a14:backgroundMark x1="18125" y1="46625" x2="18125" y2="46625"/>
                          <a14:backgroundMark x1="12625" y1="44375" x2="12625" y2="44375"/>
                          <a14:backgroundMark x1="17250" y1="44875" x2="20125" y2="47500"/>
                          <a14:backgroundMark x1="12250" y1="43750" x2="14375" y2="42000"/>
                          <a14:backgroundMark x1="15500" y1="42875" x2="18125" y2="46375"/>
                          <a14:backgroundMark x1="16125" y1="42000" x2="12000" y2="4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556" b="65732"/>
            <a:stretch>
              <a:fillRect/>
            </a:stretch>
          </p:blipFill>
          <p:spPr bwMode="auto">
            <a:xfrm>
              <a:off x="4859183" y="3366278"/>
              <a:ext cx="1295364" cy="1218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75" b="90000" l="8500" r="90875">
                          <a14:foregroundMark x1="18125" y1="22125" x2="18375" y2="22375"/>
                          <a14:foregroundMark x1="23375" y1="9875" x2="23375" y2="9875"/>
                          <a14:foregroundMark x1="26375" y1="17125" x2="26375" y2="17125"/>
                          <a14:foregroundMark x1="14625" y1="11250" x2="14625" y2="11250"/>
                          <a14:foregroundMark x1="10000" y1="18000" x2="10000" y2="18000"/>
                          <a14:foregroundMark x1="45375" y1="49875" x2="45375" y2="49875"/>
                          <a14:foregroundMark x1="76875" y1="17125" x2="76875" y2="17125"/>
                          <a14:foregroundMark x1="89125" y1="14250" x2="89125" y2="14250"/>
                          <a14:foregroundMark x1="21875" y1="83250" x2="21875" y2="83250"/>
                          <a14:foregroundMark x1="10875" y1="76250" x2="10875" y2="76250"/>
                          <a14:foregroundMark x1="15250" y1="72375" x2="15250" y2="72375"/>
                          <a14:foregroundMark x1="23625" y1="75375" x2="23625" y2="75375"/>
                          <a14:foregroundMark x1="86500" y1="41750" x2="86500" y2="41750"/>
                          <a14:foregroundMark x1="76375" y1="48375" x2="90875" y2="56375"/>
                          <a14:foregroundMark x1="89125" y1="48125" x2="78375" y2="57500"/>
                          <a14:foregroundMark x1="9625" y1="48125" x2="27750" y2="53625"/>
                          <a14:foregroundMark x1="27500" y1="46125" x2="27500" y2="46125"/>
                          <a14:foregroundMark x1="8750" y1="40500" x2="8750" y2="40500"/>
                          <a14:foregroundMark x1="8500" y1="41750" x2="12336" y2="42527"/>
                          <a14:foregroundMark x1="21478" y1="46376" x2="24875" y2="49250"/>
                          <a14:foregroundMark x1="89500" y1="87875" x2="89500" y2="87875"/>
                          <a14:foregroundMark x1="82125" y1="78500" x2="82125" y2="78500"/>
                          <a14:backgroundMark x1="21000" y1="45500" x2="21000" y2="45500"/>
                          <a14:backgroundMark x1="18125" y1="46625" x2="18125" y2="46625"/>
                          <a14:backgroundMark x1="12625" y1="44375" x2="12625" y2="44375"/>
                          <a14:backgroundMark x1="17250" y1="44875" x2="20125" y2="47500"/>
                          <a14:backgroundMark x1="12250" y1="43750" x2="14375" y2="42000"/>
                          <a14:backgroundMark x1="15500" y1="42875" x2="18125" y2="46375"/>
                          <a14:backgroundMark x1="16125" y1="42000" x2="12000" y2="4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66" r="63556"/>
            <a:stretch>
              <a:fillRect/>
            </a:stretch>
          </p:blipFill>
          <p:spPr bwMode="auto">
            <a:xfrm>
              <a:off x="2992922" y="3316957"/>
              <a:ext cx="1295365" cy="138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75" b="90000" l="8500" r="90875">
                          <a14:foregroundMark x1="18125" y1="22125" x2="18375" y2="22375"/>
                          <a14:foregroundMark x1="23375" y1="9875" x2="23375" y2="9875"/>
                          <a14:foregroundMark x1="26375" y1="17125" x2="26375" y2="17125"/>
                          <a14:foregroundMark x1="14625" y1="11250" x2="14625" y2="11250"/>
                          <a14:foregroundMark x1="10000" y1="18000" x2="10000" y2="18000"/>
                          <a14:foregroundMark x1="45375" y1="49875" x2="45375" y2="49875"/>
                          <a14:foregroundMark x1="76875" y1="17125" x2="76875" y2="17125"/>
                          <a14:foregroundMark x1="89125" y1="14250" x2="89125" y2="14250"/>
                          <a14:foregroundMark x1="21875" y1="83250" x2="21875" y2="83250"/>
                          <a14:foregroundMark x1="10875" y1="76250" x2="10875" y2="76250"/>
                          <a14:foregroundMark x1="15250" y1="72375" x2="15250" y2="72375"/>
                          <a14:foregroundMark x1="23625" y1="75375" x2="23625" y2="75375"/>
                          <a14:foregroundMark x1="86500" y1="41750" x2="86500" y2="41750"/>
                          <a14:foregroundMark x1="76375" y1="48375" x2="90875" y2="56375"/>
                          <a14:foregroundMark x1="89125" y1="48125" x2="78375" y2="57500"/>
                          <a14:foregroundMark x1="9625" y1="48125" x2="27750" y2="53625"/>
                          <a14:foregroundMark x1="27500" y1="46125" x2="27500" y2="46125"/>
                          <a14:foregroundMark x1="8750" y1="40500" x2="8750" y2="40500"/>
                          <a14:foregroundMark x1="8500" y1="41750" x2="12336" y2="42527"/>
                          <a14:foregroundMark x1="21478" y1="46376" x2="24875" y2="49250"/>
                          <a14:foregroundMark x1="89500" y1="87875" x2="89500" y2="87875"/>
                          <a14:foregroundMark x1="82125" y1="78500" x2="82125" y2="78500"/>
                          <a14:backgroundMark x1="21000" y1="45500" x2="21000" y2="45500"/>
                          <a14:backgroundMark x1="18125" y1="46625" x2="18125" y2="46625"/>
                          <a14:backgroundMark x1="12625" y1="44375" x2="12625" y2="44375"/>
                          <a14:backgroundMark x1="17250" y1="44875" x2="20125" y2="47500"/>
                          <a14:backgroundMark x1="12250" y1="43750" x2="14375" y2="42000"/>
                          <a14:backgroundMark x1="15500" y1="42875" x2="18125" y2="46375"/>
                          <a14:backgroundMark x1="16125" y1="42000" x2="12000" y2="42000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40" t="37524" r="32918" b="40954"/>
            <a:stretch>
              <a:fillRect/>
            </a:stretch>
          </p:blipFill>
          <p:spPr bwMode="auto">
            <a:xfrm>
              <a:off x="4958793" y="4996963"/>
              <a:ext cx="1195754" cy="76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569" b="90146" l="8142" r="90397">
                          <a14:foregroundMark x1="24843" y1="7664" x2="24843" y2="7664"/>
                          <a14:foregroundMark x1="8142" y1="32117" x2="8768" y2="47080"/>
                          <a14:foregroundMark x1="44885" y1="90146" x2="44885" y2="90146"/>
                          <a14:foregroundMark x1="90397" y1="34672" x2="90397" y2="346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44814" y="4996963"/>
              <a:ext cx="1587378" cy="90802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1761358" y="1696610"/>
            <a:ext cx="6058069" cy="1177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通常我们在给变量起名字的时候需要有</a:t>
            </a:r>
            <a:r>
              <a:rPr lang="zh-CN" altLang="en-US" sz="2000" b="1" dirty="0">
                <a:solidFill>
                  <a:srgbClr val="60499B"/>
                </a:solidFill>
                <a:latin typeface="Webdings" panose="05030102010509060703" pitchFamily="18" charset="2"/>
              </a:rPr>
              <a:t>见名知意</a:t>
            </a:r>
            <a:r>
              <a:rPr lang="zh-CN" altLang="en-US" dirty="0"/>
              <a:t>的效果，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以方便阅读的时候可以一目了然；见下图：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思维构建</a:t>
            </a:r>
          </a:p>
        </p:txBody>
      </p:sp>
      <p:sp>
        <p:nvSpPr>
          <p:cNvPr id="22" name="矩形 21"/>
          <p:cNvSpPr/>
          <p:nvPr/>
        </p:nvSpPr>
        <p:spPr>
          <a:xfrm>
            <a:off x="1351786" y="174136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n w="0"/>
                <a:solidFill>
                  <a:srgbClr val="6049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命名规则：</a:t>
            </a:r>
            <a:endParaRPr lang="zh-CN" altLang="en-US" sz="3200" dirty="0">
              <a:solidFill>
                <a:srgbClr val="60499B"/>
              </a:solidFill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CB7CB67-1955-4B45-BC3B-D3BE30410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250795"/>
              </p:ext>
            </p:extLst>
          </p:nvPr>
        </p:nvGraphicFramePr>
        <p:xfrm>
          <a:off x="3927061" y="1741368"/>
          <a:ext cx="6263861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编玩边学</a:t>
            </a:r>
          </a:p>
        </p:txBody>
      </p:sp>
      <p:sp>
        <p:nvSpPr>
          <p:cNvPr id="19" name="矩形 18"/>
          <p:cNvSpPr/>
          <p:nvPr/>
        </p:nvSpPr>
        <p:spPr>
          <a:xfrm>
            <a:off x="2609867" y="2793815"/>
            <a:ext cx="172094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from#12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my_Boolean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my-Boolean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Obj2 </a:t>
            </a:r>
            <a:endParaRPr lang="en-US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7805535" y="2793815"/>
            <a:ext cx="151931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test!32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haha(da)tt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import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G.U.I</a:t>
            </a:r>
          </a:p>
        </p:txBody>
      </p:sp>
      <p:sp>
        <p:nvSpPr>
          <p:cNvPr id="21" name="矩形 20"/>
          <p:cNvSpPr/>
          <p:nvPr/>
        </p:nvSpPr>
        <p:spPr>
          <a:xfrm>
            <a:off x="5118607" y="2793815"/>
            <a:ext cx="189913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2ndObj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myInt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My_tExt jack&amp;rose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1497496" y="1518111"/>
            <a:ext cx="6824869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60499B"/>
                </a:solidFill>
              </a:rPr>
              <a:t>下面那些不符合我们刚才说的命名规则的？</a:t>
            </a:r>
          </a:p>
        </p:txBody>
      </p:sp>
      <p:grpSp>
        <p:nvGrpSpPr>
          <p:cNvPr id="7" name="9737549b-11fa-4a8f-82b9-5521cd10ae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A5C49F8-1042-4838-A4D3-66DD81AC05A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453917" y="4243097"/>
            <a:ext cx="933166" cy="1985098"/>
            <a:chOff x="5322888" y="1203325"/>
            <a:chExt cx="1484313" cy="3157538"/>
          </a:xfrm>
        </p:grpSpPr>
        <p:sp>
          <p:nvSpPr>
            <p:cNvPr id="8" name="ïṧḻíḓê">
              <a:extLst>
                <a:ext uri="{FF2B5EF4-FFF2-40B4-BE49-F238E27FC236}">
                  <a16:creationId xmlns:a16="http://schemas.microsoft.com/office/drawing/2014/main" id="{EC28CAAC-2AB8-46DA-B36B-5149596D5C2E}"/>
                </a:ext>
              </a:extLst>
            </p:cNvPr>
            <p:cNvSpPr/>
            <p:nvPr/>
          </p:nvSpPr>
          <p:spPr bwMode="auto">
            <a:xfrm>
              <a:off x="5756276" y="4252913"/>
              <a:ext cx="309563" cy="107950"/>
            </a:xfrm>
            <a:custGeom>
              <a:avLst/>
              <a:gdLst>
                <a:gd name="T0" fmla="*/ 0 w 20"/>
                <a:gd name="T1" fmla="*/ 7 h 7"/>
                <a:gd name="T2" fmla="*/ 20 w 20"/>
                <a:gd name="T3" fmla="*/ 7 h 7"/>
                <a:gd name="T4" fmla="*/ 20 w 20"/>
                <a:gd name="T5" fmla="*/ 0 h 7"/>
                <a:gd name="T6" fmla="*/ 10 w 20"/>
                <a:gd name="T7" fmla="*/ 0 h 7"/>
                <a:gd name="T8" fmla="*/ 0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ṡlíḓe">
              <a:extLst>
                <a:ext uri="{FF2B5EF4-FFF2-40B4-BE49-F238E27FC236}">
                  <a16:creationId xmlns:a16="http://schemas.microsoft.com/office/drawing/2014/main" id="{F01E682C-E505-480D-BE87-D4B07FDABB0F}"/>
                </a:ext>
              </a:extLst>
            </p:cNvPr>
            <p:cNvSpPr/>
            <p:nvPr/>
          </p:nvSpPr>
          <p:spPr bwMode="auto">
            <a:xfrm>
              <a:off x="6126163" y="4252913"/>
              <a:ext cx="325438" cy="107950"/>
            </a:xfrm>
            <a:custGeom>
              <a:avLst/>
              <a:gdLst>
                <a:gd name="T0" fmla="*/ 21 w 21"/>
                <a:gd name="T1" fmla="*/ 7 h 7"/>
                <a:gd name="T2" fmla="*/ 0 w 21"/>
                <a:gd name="T3" fmla="*/ 7 h 7"/>
                <a:gd name="T4" fmla="*/ 0 w 21"/>
                <a:gd name="T5" fmla="*/ 0 h 7"/>
                <a:gd name="T6" fmla="*/ 11 w 21"/>
                <a:gd name="T7" fmla="*/ 0 h 7"/>
                <a:gd name="T8" fmla="*/ 21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1" y="3"/>
                    <a:pt x="21" y="7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ŝlïḋê">
              <a:extLst>
                <a:ext uri="{FF2B5EF4-FFF2-40B4-BE49-F238E27FC236}">
                  <a16:creationId xmlns:a16="http://schemas.microsoft.com/office/drawing/2014/main" id="{D829F134-CDFB-4058-9FF8-F19F8ABA12AF}"/>
                </a:ext>
              </a:extLst>
            </p:cNvPr>
            <p:cNvSpPr/>
            <p:nvPr/>
          </p:nvSpPr>
          <p:spPr bwMode="auto">
            <a:xfrm>
              <a:off x="5322888" y="2943225"/>
              <a:ext cx="155575" cy="339725"/>
            </a:xfrm>
            <a:custGeom>
              <a:avLst/>
              <a:gdLst>
                <a:gd name="T0" fmla="*/ 9 w 10"/>
                <a:gd name="T1" fmla="*/ 2 h 22"/>
                <a:gd name="T2" fmla="*/ 10 w 10"/>
                <a:gd name="T3" fmla="*/ 4 h 22"/>
                <a:gd name="T4" fmla="*/ 10 w 10"/>
                <a:gd name="T5" fmla="*/ 8 h 22"/>
                <a:gd name="T6" fmla="*/ 10 w 10"/>
                <a:gd name="T7" fmla="*/ 9 h 22"/>
                <a:gd name="T8" fmla="*/ 9 w 10"/>
                <a:gd name="T9" fmla="*/ 17 h 22"/>
                <a:gd name="T10" fmla="*/ 8 w 10"/>
                <a:gd name="T11" fmla="*/ 15 h 22"/>
                <a:gd name="T12" fmla="*/ 7 w 10"/>
                <a:gd name="T13" fmla="*/ 10 h 22"/>
                <a:gd name="T14" fmla="*/ 5 w 10"/>
                <a:gd name="T15" fmla="*/ 15 h 22"/>
                <a:gd name="T16" fmla="*/ 5 w 10"/>
                <a:gd name="T17" fmla="*/ 16 h 22"/>
                <a:gd name="T18" fmla="*/ 5 w 10"/>
                <a:gd name="T19" fmla="*/ 22 h 22"/>
                <a:gd name="T20" fmla="*/ 1 w 10"/>
                <a:gd name="T21" fmla="*/ 19 h 22"/>
                <a:gd name="T22" fmla="*/ 0 w 10"/>
                <a:gd name="T23" fmla="*/ 17 h 22"/>
                <a:gd name="T24" fmla="*/ 0 w 10"/>
                <a:gd name="T25" fmla="*/ 9 h 22"/>
                <a:gd name="T26" fmla="*/ 0 w 10"/>
                <a:gd name="T27" fmla="*/ 8 h 22"/>
                <a:gd name="T28" fmla="*/ 2 w 10"/>
                <a:gd name="T29" fmla="*/ 2 h 22"/>
                <a:gd name="T30" fmla="*/ 6 w 10"/>
                <a:gd name="T31" fmla="*/ 1 h 22"/>
                <a:gd name="T32" fmla="*/ 9 w 10"/>
                <a:gd name="T3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22">
                  <a:moveTo>
                    <a:pt x="9" y="2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10" y="16"/>
                    <a:pt x="9" y="17"/>
                  </a:cubicBezTo>
                  <a:cubicBezTo>
                    <a:pt x="8" y="17"/>
                    <a:pt x="8" y="15"/>
                    <a:pt x="8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21"/>
                    <a:pt x="5" y="22"/>
                  </a:cubicBezTo>
                  <a:cubicBezTo>
                    <a:pt x="4" y="22"/>
                    <a:pt x="1" y="19"/>
                    <a:pt x="1" y="19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6" y="1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FCD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ṣ1íḋè">
              <a:extLst>
                <a:ext uri="{FF2B5EF4-FFF2-40B4-BE49-F238E27FC236}">
                  <a16:creationId xmlns:a16="http://schemas.microsoft.com/office/drawing/2014/main" id="{44A737B5-35A4-412F-8D90-44A7A7174DCE}"/>
                </a:ext>
              </a:extLst>
            </p:cNvPr>
            <p:cNvSpPr/>
            <p:nvPr/>
          </p:nvSpPr>
          <p:spPr bwMode="auto">
            <a:xfrm>
              <a:off x="6297613" y="1203325"/>
              <a:ext cx="215900" cy="200025"/>
            </a:xfrm>
            <a:custGeom>
              <a:avLst/>
              <a:gdLst>
                <a:gd name="T0" fmla="*/ 11 w 14"/>
                <a:gd name="T1" fmla="*/ 3 h 13"/>
                <a:gd name="T2" fmla="*/ 2 w 14"/>
                <a:gd name="T3" fmla="*/ 3 h 13"/>
                <a:gd name="T4" fmla="*/ 0 w 14"/>
                <a:gd name="T5" fmla="*/ 8 h 13"/>
                <a:gd name="T6" fmla="*/ 6 w 14"/>
                <a:gd name="T7" fmla="*/ 13 h 13"/>
                <a:gd name="T8" fmla="*/ 14 w 14"/>
                <a:gd name="T9" fmla="*/ 6 h 13"/>
                <a:gd name="T10" fmla="*/ 11 w 14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1" y="3"/>
                  </a:moveTo>
                  <a:cubicBezTo>
                    <a:pt x="8" y="0"/>
                    <a:pt x="4" y="0"/>
                    <a:pt x="2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9"/>
                    <a:pt x="4" y="11"/>
                    <a:pt x="6" y="13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FCD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ṧlîḑè">
              <a:extLst>
                <a:ext uri="{FF2B5EF4-FFF2-40B4-BE49-F238E27FC236}">
                  <a16:creationId xmlns:a16="http://schemas.microsoft.com/office/drawing/2014/main" id="{79603213-D15B-43D7-8967-88949F515424}"/>
                </a:ext>
              </a:extLst>
            </p:cNvPr>
            <p:cNvSpPr/>
            <p:nvPr/>
          </p:nvSpPr>
          <p:spPr bwMode="auto">
            <a:xfrm>
              <a:off x="6389688" y="1295400"/>
              <a:ext cx="293688" cy="293688"/>
            </a:xfrm>
            <a:custGeom>
              <a:avLst/>
              <a:gdLst>
                <a:gd name="T0" fmla="*/ 8 w 19"/>
                <a:gd name="T1" fmla="*/ 0 h 19"/>
                <a:gd name="T2" fmla="*/ 0 w 19"/>
                <a:gd name="T3" fmla="*/ 7 h 19"/>
                <a:gd name="T4" fmla="*/ 1 w 19"/>
                <a:gd name="T5" fmla="*/ 9 h 19"/>
                <a:gd name="T6" fmla="*/ 1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  <a:gd name="T12" fmla="*/ 8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š1íḑè">
              <a:extLst>
                <a:ext uri="{FF2B5EF4-FFF2-40B4-BE49-F238E27FC236}">
                  <a16:creationId xmlns:a16="http://schemas.microsoft.com/office/drawing/2014/main" id="{B1A6AEE1-29BF-493E-A065-FB161D2ADBAF}"/>
                </a:ext>
              </a:extLst>
            </p:cNvPr>
            <p:cNvSpPr/>
            <p:nvPr/>
          </p:nvSpPr>
          <p:spPr bwMode="auto">
            <a:xfrm>
              <a:off x="6126163" y="3082925"/>
              <a:ext cx="279400" cy="1200150"/>
            </a:xfrm>
            <a:prstGeom prst="rect">
              <a:avLst/>
            </a:prstGeom>
            <a:solidFill>
              <a:srgbClr val="234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ṩlíḋé">
              <a:extLst>
                <a:ext uri="{FF2B5EF4-FFF2-40B4-BE49-F238E27FC236}">
                  <a16:creationId xmlns:a16="http://schemas.microsoft.com/office/drawing/2014/main" id="{56D7509E-3D82-4290-93AA-5C6135498479}"/>
                </a:ext>
              </a:extLst>
            </p:cNvPr>
            <p:cNvSpPr/>
            <p:nvPr/>
          </p:nvSpPr>
          <p:spPr bwMode="auto">
            <a:xfrm>
              <a:off x="5802313" y="3082925"/>
              <a:ext cx="263525" cy="1200150"/>
            </a:xfrm>
            <a:prstGeom prst="rect">
              <a:avLst/>
            </a:prstGeom>
            <a:solidFill>
              <a:srgbClr val="2F5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şļïḋe">
              <a:extLst>
                <a:ext uri="{FF2B5EF4-FFF2-40B4-BE49-F238E27FC236}">
                  <a16:creationId xmlns:a16="http://schemas.microsoft.com/office/drawing/2014/main" id="{A6B178C9-5781-4C8E-BFBD-9B63D4779981}"/>
                </a:ext>
              </a:extLst>
            </p:cNvPr>
            <p:cNvSpPr/>
            <p:nvPr/>
          </p:nvSpPr>
          <p:spPr bwMode="auto">
            <a:xfrm>
              <a:off x="6096001" y="1773238"/>
              <a:ext cx="139700" cy="246063"/>
            </a:xfrm>
            <a:custGeom>
              <a:avLst/>
              <a:gdLst>
                <a:gd name="T0" fmla="*/ 3 w 9"/>
                <a:gd name="T1" fmla="*/ 6 h 16"/>
                <a:gd name="T2" fmla="*/ 4 w 9"/>
                <a:gd name="T3" fmla="*/ 10 h 16"/>
                <a:gd name="T4" fmla="*/ 2 w 9"/>
                <a:gd name="T5" fmla="*/ 13 h 16"/>
                <a:gd name="T6" fmla="*/ 3 w 9"/>
                <a:gd name="T7" fmla="*/ 16 h 16"/>
                <a:gd name="T8" fmla="*/ 9 w 9"/>
                <a:gd name="T9" fmla="*/ 4 h 16"/>
                <a:gd name="T10" fmla="*/ 9 w 9"/>
                <a:gd name="T11" fmla="*/ 4 h 16"/>
                <a:gd name="T12" fmla="*/ 6 w 9"/>
                <a:gd name="T13" fmla="*/ 0 h 16"/>
                <a:gd name="T14" fmla="*/ 0 w 9"/>
                <a:gd name="T15" fmla="*/ 0 h 16"/>
                <a:gd name="T16" fmla="*/ 0 w 9"/>
                <a:gd name="T17" fmla="*/ 6 h 16"/>
                <a:gd name="T18" fmla="*/ 3 w 9"/>
                <a:gd name="T1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3" y="6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1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A6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şḷide">
              <a:extLst>
                <a:ext uri="{FF2B5EF4-FFF2-40B4-BE49-F238E27FC236}">
                  <a16:creationId xmlns:a16="http://schemas.microsoft.com/office/drawing/2014/main" id="{14E3AF6E-DCD3-495E-95DE-A537C23FD858}"/>
                </a:ext>
              </a:extLst>
            </p:cNvPr>
            <p:cNvSpPr/>
            <p:nvPr/>
          </p:nvSpPr>
          <p:spPr bwMode="auto">
            <a:xfrm>
              <a:off x="5956301" y="1773238"/>
              <a:ext cx="139700" cy="246063"/>
            </a:xfrm>
            <a:custGeom>
              <a:avLst/>
              <a:gdLst>
                <a:gd name="T0" fmla="*/ 6 w 9"/>
                <a:gd name="T1" fmla="*/ 16 h 16"/>
                <a:gd name="T2" fmla="*/ 7 w 9"/>
                <a:gd name="T3" fmla="*/ 13 h 16"/>
                <a:gd name="T4" fmla="*/ 5 w 9"/>
                <a:gd name="T5" fmla="*/ 10 h 16"/>
                <a:gd name="T6" fmla="*/ 6 w 9"/>
                <a:gd name="T7" fmla="*/ 6 h 16"/>
                <a:gd name="T8" fmla="*/ 9 w 9"/>
                <a:gd name="T9" fmla="*/ 6 h 16"/>
                <a:gd name="T10" fmla="*/ 9 w 9"/>
                <a:gd name="T11" fmla="*/ 0 h 16"/>
                <a:gd name="T12" fmla="*/ 3 w 9"/>
                <a:gd name="T13" fmla="*/ 0 h 16"/>
                <a:gd name="T14" fmla="*/ 0 w 9"/>
                <a:gd name="T15" fmla="*/ 4 h 16"/>
                <a:gd name="T16" fmla="*/ 0 w 9"/>
                <a:gd name="T17" fmla="*/ 4 h 16"/>
                <a:gd name="T18" fmla="*/ 6 w 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16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11"/>
                    <a:pt x="6" y="16"/>
                  </a:cubicBezTo>
                  <a:close/>
                </a:path>
              </a:pathLst>
            </a:custGeom>
            <a:solidFill>
              <a:srgbClr val="C7E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ṡliḓê">
              <a:extLst>
                <a:ext uri="{FF2B5EF4-FFF2-40B4-BE49-F238E27FC236}">
                  <a16:creationId xmlns:a16="http://schemas.microsoft.com/office/drawing/2014/main" id="{F34D90CA-0EAF-4D47-98E8-781D1BAB5B47}"/>
                </a:ext>
              </a:extLst>
            </p:cNvPr>
            <p:cNvSpPr/>
            <p:nvPr/>
          </p:nvSpPr>
          <p:spPr bwMode="auto">
            <a:xfrm>
              <a:off x="6096001" y="2081213"/>
              <a:ext cx="0" cy="158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ŝḻídè">
              <a:extLst>
                <a:ext uri="{FF2B5EF4-FFF2-40B4-BE49-F238E27FC236}">
                  <a16:creationId xmlns:a16="http://schemas.microsoft.com/office/drawing/2014/main" id="{5326ABFE-E1F9-4A7B-86A8-E549D842666C}"/>
                </a:ext>
              </a:extLst>
            </p:cNvPr>
            <p:cNvSpPr/>
            <p:nvPr/>
          </p:nvSpPr>
          <p:spPr bwMode="auto">
            <a:xfrm>
              <a:off x="6096001" y="2065338"/>
              <a:ext cx="15875" cy="317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EF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ŝļiḑe">
              <a:extLst>
                <a:ext uri="{FF2B5EF4-FFF2-40B4-BE49-F238E27FC236}">
                  <a16:creationId xmlns:a16="http://schemas.microsoft.com/office/drawing/2014/main" id="{16D305CF-6B71-4154-BD09-2A7CD86AFD95}"/>
                </a:ext>
              </a:extLst>
            </p:cNvPr>
            <p:cNvSpPr/>
            <p:nvPr/>
          </p:nvSpPr>
          <p:spPr bwMode="auto">
            <a:xfrm>
              <a:off x="6034088" y="1865313"/>
              <a:ext cx="61913" cy="231775"/>
            </a:xfrm>
            <a:custGeom>
              <a:avLst/>
              <a:gdLst>
                <a:gd name="T0" fmla="*/ 4 w 4"/>
                <a:gd name="T1" fmla="*/ 14 h 15"/>
                <a:gd name="T2" fmla="*/ 4 w 4"/>
                <a:gd name="T3" fmla="*/ 0 h 15"/>
                <a:gd name="T4" fmla="*/ 1 w 4"/>
                <a:gd name="T5" fmla="*/ 0 h 15"/>
                <a:gd name="T6" fmla="*/ 0 w 4"/>
                <a:gd name="T7" fmla="*/ 4 h 15"/>
                <a:gd name="T8" fmla="*/ 2 w 4"/>
                <a:gd name="T9" fmla="*/ 7 h 15"/>
                <a:gd name="T10" fmla="*/ 1 w 4"/>
                <a:gd name="T11" fmla="*/ 10 h 15"/>
                <a:gd name="T12" fmla="*/ 4 w 4"/>
                <a:gd name="T13" fmla="*/ 15 h 15"/>
                <a:gd name="T14" fmla="*/ 4 w 4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5">
                  <a:moveTo>
                    <a:pt x="4" y="14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2"/>
                    <a:pt x="4" y="14"/>
                    <a:pt x="4" y="15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E93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ŝḷíḑè">
              <a:extLst>
                <a:ext uri="{FF2B5EF4-FFF2-40B4-BE49-F238E27FC236}">
                  <a16:creationId xmlns:a16="http://schemas.microsoft.com/office/drawing/2014/main" id="{DD2C45B5-CDAD-4DC6-9598-CEA4216B34C6}"/>
                </a:ext>
              </a:extLst>
            </p:cNvPr>
            <p:cNvSpPr/>
            <p:nvPr/>
          </p:nvSpPr>
          <p:spPr bwMode="auto">
            <a:xfrm>
              <a:off x="6096001" y="1865313"/>
              <a:ext cx="77788" cy="231775"/>
            </a:xfrm>
            <a:custGeom>
              <a:avLst/>
              <a:gdLst>
                <a:gd name="T0" fmla="*/ 0 w 5"/>
                <a:gd name="T1" fmla="*/ 14 h 15"/>
                <a:gd name="T2" fmla="*/ 0 w 5"/>
                <a:gd name="T3" fmla="*/ 0 h 15"/>
                <a:gd name="T4" fmla="*/ 3 w 5"/>
                <a:gd name="T5" fmla="*/ 0 h 15"/>
                <a:gd name="T6" fmla="*/ 5 w 5"/>
                <a:gd name="T7" fmla="*/ 4 h 15"/>
                <a:gd name="T8" fmla="*/ 3 w 5"/>
                <a:gd name="T9" fmla="*/ 7 h 15"/>
                <a:gd name="T10" fmla="*/ 3 w 5"/>
                <a:gd name="T11" fmla="*/ 10 h 15"/>
                <a:gd name="T12" fmla="*/ 1 w 5"/>
                <a:gd name="T13" fmla="*/ 15 h 15"/>
                <a:gd name="T14" fmla="*/ 0 w 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5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1" y="14"/>
                    <a:pt x="1" y="1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D8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ŝ1íḋe">
              <a:extLst>
                <a:ext uri="{FF2B5EF4-FFF2-40B4-BE49-F238E27FC236}">
                  <a16:creationId xmlns:a16="http://schemas.microsoft.com/office/drawing/2014/main" id="{F239F7CF-FD4E-4DB6-846E-0884FEA9B6A3}"/>
                </a:ext>
              </a:extLst>
            </p:cNvPr>
            <p:cNvSpPr/>
            <p:nvPr/>
          </p:nvSpPr>
          <p:spPr bwMode="auto">
            <a:xfrm>
              <a:off x="6096001" y="1449388"/>
              <a:ext cx="711200" cy="1633538"/>
            </a:xfrm>
            <a:custGeom>
              <a:avLst/>
              <a:gdLst>
                <a:gd name="T0" fmla="*/ 44 w 46"/>
                <a:gd name="T1" fmla="*/ 5 h 106"/>
                <a:gd name="T2" fmla="*/ 38 w 46"/>
                <a:gd name="T3" fmla="*/ 0 h 106"/>
                <a:gd name="T4" fmla="*/ 29 w 46"/>
                <a:gd name="T5" fmla="*/ 9 h 106"/>
                <a:gd name="T6" fmla="*/ 31 w 46"/>
                <a:gd name="T7" fmla="*/ 11 h 106"/>
                <a:gd name="T8" fmla="*/ 27 w 46"/>
                <a:gd name="T9" fmla="*/ 17 h 106"/>
                <a:gd name="T10" fmla="*/ 9 w 46"/>
                <a:gd name="T11" fmla="*/ 25 h 106"/>
                <a:gd name="T12" fmla="*/ 10 w 46"/>
                <a:gd name="T13" fmla="*/ 27 h 106"/>
                <a:gd name="T14" fmla="*/ 2 w 46"/>
                <a:gd name="T15" fmla="*/ 39 h 106"/>
                <a:gd name="T16" fmla="*/ 0 w 46"/>
                <a:gd name="T17" fmla="*/ 42 h 106"/>
                <a:gd name="T18" fmla="*/ 0 w 46"/>
                <a:gd name="T19" fmla="*/ 106 h 106"/>
                <a:gd name="T20" fmla="*/ 2 w 46"/>
                <a:gd name="T21" fmla="*/ 106 h 106"/>
                <a:gd name="T22" fmla="*/ 20 w 46"/>
                <a:gd name="T23" fmla="*/ 106 h 106"/>
                <a:gd name="T24" fmla="*/ 20 w 46"/>
                <a:gd name="T25" fmla="*/ 106 h 106"/>
                <a:gd name="T26" fmla="*/ 20 w 46"/>
                <a:gd name="T27" fmla="*/ 105 h 106"/>
                <a:gd name="T28" fmla="*/ 23 w 46"/>
                <a:gd name="T29" fmla="*/ 56 h 106"/>
                <a:gd name="T30" fmla="*/ 25 w 46"/>
                <a:gd name="T31" fmla="*/ 44 h 106"/>
                <a:gd name="T32" fmla="*/ 26 w 46"/>
                <a:gd name="T33" fmla="*/ 44 h 106"/>
                <a:gd name="T34" fmla="*/ 45 w 46"/>
                <a:gd name="T35" fmla="*/ 13 h 106"/>
                <a:gd name="T36" fmla="*/ 44 w 46"/>
                <a:gd name="T37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06">
                  <a:moveTo>
                    <a:pt x="44" y="5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0"/>
                    <a:pt x="46" y="7"/>
                    <a:pt x="44" y="5"/>
                  </a:cubicBez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šļiďè">
              <a:extLst>
                <a:ext uri="{FF2B5EF4-FFF2-40B4-BE49-F238E27FC236}">
                  <a16:creationId xmlns:a16="http://schemas.microsoft.com/office/drawing/2014/main" id="{A91536D2-5FCB-494B-ADF9-6BFC0E981E81}"/>
                </a:ext>
              </a:extLst>
            </p:cNvPr>
            <p:cNvSpPr/>
            <p:nvPr/>
          </p:nvSpPr>
          <p:spPr bwMode="auto">
            <a:xfrm>
              <a:off x="5322888" y="1835150"/>
              <a:ext cx="773113" cy="1247775"/>
            </a:xfrm>
            <a:custGeom>
              <a:avLst/>
              <a:gdLst>
                <a:gd name="T0" fmla="*/ 50 w 50"/>
                <a:gd name="T1" fmla="*/ 18 h 81"/>
                <a:gd name="T2" fmla="*/ 48 w 50"/>
                <a:gd name="T3" fmla="*/ 14 h 81"/>
                <a:gd name="T4" fmla="*/ 39 w 50"/>
                <a:gd name="T5" fmla="*/ 2 h 81"/>
                <a:gd name="T6" fmla="*/ 41 w 50"/>
                <a:gd name="T7" fmla="*/ 0 h 81"/>
                <a:gd name="T8" fmla="*/ 20 w 50"/>
                <a:gd name="T9" fmla="*/ 9 h 81"/>
                <a:gd name="T10" fmla="*/ 20 w 50"/>
                <a:gd name="T11" fmla="*/ 9 h 81"/>
                <a:gd name="T12" fmla="*/ 17 w 50"/>
                <a:gd name="T13" fmla="*/ 13 h 81"/>
                <a:gd name="T14" fmla="*/ 0 w 50"/>
                <a:gd name="T15" fmla="*/ 75 h 81"/>
                <a:gd name="T16" fmla="*/ 12 w 50"/>
                <a:gd name="T17" fmla="*/ 78 h 81"/>
                <a:gd name="T18" fmla="*/ 26 w 50"/>
                <a:gd name="T19" fmla="*/ 27 h 81"/>
                <a:gd name="T20" fmla="*/ 28 w 50"/>
                <a:gd name="T21" fmla="*/ 31 h 81"/>
                <a:gd name="T22" fmla="*/ 31 w 50"/>
                <a:gd name="T23" fmla="*/ 80 h 81"/>
                <a:gd name="T24" fmla="*/ 31 w 50"/>
                <a:gd name="T25" fmla="*/ 81 h 81"/>
                <a:gd name="T26" fmla="*/ 48 w 50"/>
                <a:gd name="T27" fmla="*/ 81 h 81"/>
                <a:gd name="T28" fmla="*/ 50 w 50"/>
                <a:gd name="T29" fmla="*/ 81 h 81"/>
                <a:gd name="T30" fmla="*/ 50 w 50"/>
                <a:gd name="T31" fmla="*/ 17 h 81"/>
                <a:gd name="T32" fmla="*/ 50 w 50"/>
                <a:gd name="T33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81">
                  <a:moveTo>
                    <a:pt x="50" y="18"/>
                  </a:moveTo>
                  <a:cubicBezTo>
                    <a:pt x="48" y="14"/>
                    <a:pt x="48" y="14"/>
                    <a:pt x="48" y="1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10"/>
                    <a:pt x="18" y="11"/>
                    <a:pt x="17" y="1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17"/>
                    <a:pt x="50" y="17"/>
                    <a:pt x="50" y="17"/>
                  </a:cubicBezTo>
                  <a:lnTo>
                    <a:pt x="50" y="18"/>
                  </a:ln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ṩlîḑe">
              <a:extLst>
                <a:ext uri="{FF2B5EF4-FFF2-40B4-BE49-F238E27FC236}">
                  <a16:creationId xmlns:a16="http://schemas.microsoft.com/office/drawing/2014/main" id="{13AC7C7B-F1E4-4175-9FA0-3D0CD05373CD}"/>
                </a:ext>
              </a:extLst>
            </p:cNvPr>
            <p:cNvSpPr/>
            <p:nvPr/>
          </p:nvSpPr>
          <p:spPr bwMode="auto">
            <a:xfrm>
              <a:off x="5926138" y="1835150"/>
              <a:ext cx="139700" cy="215900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3 h 14"/>
                <a:gd name="T4" fmla="*/ 8 w 9"/>
                <a:gd name="T5" fmla="*/ 12 h 14"/>
                <a:gd name="T6" fmla="*/ 2 w 9"/>
                <a:gd name="T7" fmla="*/ 0 h 14"/>
                <a:gd name="T8" fmla="*/ 2 w 9"/>
                <a:gd name="T9" fmla="*/ 0 h 14"/>
                <a:gd name="T10" fmla="*/ 0 w 9"/>
                <a:gd name="T11" fmla="*/ 2 h 14"/>
                <a:gd name="T12" fmla="*/ 9 w 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7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ŝḻíḑè">
              <a:extLst>
                <a:ext uri="{FF2B5EF4-FFF2-40B4-BE49-F238E27FC236}">
                  <a16:creationId xmlns:a16="http://schemas.microsoft.com/office/drawing/2014/main" id="{54BEDF4D-DD88-47AE-B553-7F682EE2632F}"/>
                </a:ext>
              </a:extLst>
            </p:cNvPr>
            <p:cNvSpPr/>
            <p:nvPr/>
          </p:nvSpPr>
          <p:spPr bwMode="auto">
            <a:xfrm>
              <a:off x="6126163" y="1835150"/>
              <a:ext cx="123825" cy="215900"/>
            </a:xfrm>
            <a:custGeom>
              <a:avLst/>
              <a:gdLst>
                <a:gd name="T0" fmla="*/ 1 w 8"/>
                <a:gd name="T1" fmla="*/ 12 h 14"/>
                <a:gd name="T2" fmla="*/ 1 w 8"/>
                <a:gd name="T3" fmla="*/ 12 h 14"/>
                <a:gd name="T4" fmla="*/ 0 w 8"/>
                <a:gd name="T5" fmla="*/ 14 h 14"/>
                <a:gd name="T6" fmla="*/ 8 w 8"/>
                <a:gd name="T7" fmla="*/ 2 h 14"/>
                <a:gd name="T8" fmla="*/ 7 w 8"/>
                <a:gd name="T9" fmla="*/ 0 h 14"/>
                <a:gd name="T10" fmla="*/ 7 w 8"/>
                <a:gd name="T11" fmla="*/ 0 h 14"/>
                <a:gd name="T12" fmla="*/ 1 w 8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F9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$ľîḓè">
              <a:extLst>
                <a:ext uri="{FF2B5EF4-FFF2-40B4-BE49-F238E27FC236}">
                  <a16:creationId xmlns:a16="http://schemas.microsoft.com/office/drawing/2014/main" id="{AD47F9C0-E66F-4F63-A963-A25F2CDC6BEC}"/>
                </a:ext>
              </a:extLst>
            </p:cNvPr>
            <p:cNvSpPr/>
            <p:nvPr/>
          </p:nvSpPr>
          <p:spPr bwMode="auto">
            <a:xfrm>
              <a:off x="6096001" y="2051050"/>
              <a:ext cx="30163" cy="4603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2 w 2"/>
                <a:gd name="T5" fmla="*/ 0 h 3"/>
                <a:gd name="T6" fmla="*/ 1 w 2"/>
                <a:gd name="T7" fmla="*/ 1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ïďe">
              <a:extLst>
                <a:ext uri="{FF2B5EF4-FFF2-40B4-BE49-F238E27FC236}">
                  <a16:creationId xmlns:a16="http://schemas.microsoft.com/office/drawing/2014/main" id="{6811B7FF-41B8-4B35-B858-B5C96D09AA6E}"/>
                </a:ext>
              </a:extLst>
            </p:cNvPr>
            <p:cNvSpPr/>
            <p:nvPr/>
          </p:nvSpPr>
          <p:spPr bwMode="auto">
            <a:xfrm>
              <a:off x="6065838" y="2051050"/>
              <a:ext cx="30163" cy="60325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3 h 4"/>
                <a:gd name="T4" fmla="*/ 2 w 2"/>
                <a:gd name="T5" fmla="*/ 3 h 4"/>
                <a:gd name="T6" fmla="*/ 0 w 2"/>
                <a:gd name="T7" fmla="*/ 0 h 4"/>
                <a:gd name="T8" fmla="*/ 2 w 2"/>
                <a:gd name="T9" fmla="*/ 4 h 4"/>
                <a:gd name="T10" fmla="*/ 2 w 2"/>
                <a:gd name="T11" fmla="*/ 3 h 4"/>
                <a:gd name="T12" fmla="*/ 2 w 2"/>
                <a:gd name="T13" fmla="*/ 3 h 4"/>
                <a:gd name="T14" fmla="*/ 2 w 2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ṩľïde">
              <a:extLst>
                <a:ext uri="{FF2B5EF4-FFF2-40B4-BE49-F238E27FC236}">
                  <a16:creationId xmlns:a16="http://schemas.microsoft.com/office/drawing/2014/main" id="{0A783254-0342-4B75-8663-FAD4AA2E11EB}"/>
                </a:ext>
              </a:extLst>
            </p:cNvPr>
            <p:cNvSpPr/>
            <p:nvPr/>
          </p:nvSpPr>
          <p:spPr bwMode="auto">
            <a:xfrm>
              <a:off x="6049963" y="2019300"/>
              <a:ext cx="46038" cy="77788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0 h 5"/>
                <a:gd name="T4" fmla="*/ 0 w 3"/>
                <a:gd name="T5" fmla="*/ 1 h 5"/>
                <a:gd name="T6" fmla="*/ 1 w 3"/>
                <a:gd name="T7" fmla="*/ 2 h 5"/>
                <a:gd name="T8" fmla="*/ 3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4"/>
                    <a:pt x="2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$ḷiḑe">
              <a:extLst>
                <a:ext uri="{FF2B5EF4-FFF2-40B4-BE49-F238E27FC236}">
                  <a16:creationId xmlns:a16="http://schemas.microsoft.com/office/drawing/2014/main" id="{3BDF19BF-AD96-4AD7-BC6B-E41BA2485822}"/>
                </a:ext>
              </a:extLst>
            </p:cNvPr>
            <p:cNvSpPr/>
            <p:nvPr/>
          </p:nvSpPr>
          <p:spPr bwMode="auto">
            <a:xfrm>
              <a:off x="6111876" y="2019300"/>
              <a:ext cx="30163" cy="460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š1íďê">
              <a:extLst>
                <a:ext uri="{FF2B5EF4-FFF2-40B4-BE49-F238E27FC236}">
                  <a16:creationId xmlns:a16="http://schemas.microsoft.com/office/drawing/2014/main" id="{97B35BA2-D7EA-42AE-8219-74DD06CE72C3}"/>
                </a:ext>
              </a:extLst>
            </p:cNvPr>
            <p:cNvSpPr/>
            <p:nvPr/>
          </p:nvSpPr>
          <p:spPr bwMode="auto">
            <a:xfrm>
              <a:off x="5942013" y="1373188"/>
              <a:ext cx="477838" cy="461963"/>
            </a:xfrm>
            <a:custGeom>
              <a:avLst/>
              <a:gdLst>
                <a:gd name="T0" fmla="*/ 30 w 31"/>
                <a:gd name="T1" fmla="*/ 17 h 30"/>
                <a:gd name="T2" fmla="*/ 29 w 31"/>
                <a:gd name="T3" fmla="*/ 17 h 30"/>
                <a:gd name="T4" fmla="*/ 29 w 31"/>
                <a:gd name="T5" fmla="*/ 17 h 30"/>
                <a:gd name="T6" fmla="*/ 28 w 31"/>
                <a:gd name="T7" fmla="*/ 17 h 30"/>
                <a:gd name="T8" fmla="*/ 28 w 31"/>
                <a:gd name="T9" fmla="*/ 17 h 30"/>
                <a:gd name="T10" fmla="*/ 28 w 31"/>
                <a:gd name="T11" fmla="*/ 17 h 30"/>
                <a:gd name="T12" fmla="*/ 26 w 31"/>
                <a:gd name="T13" fmla="*/ 17 h 30"/>
                <a:gd name="T14" fmla="*/ 29 w 31"/>
                <a:gd name="T15" fmla="*/ 13 h 30"/>
                <a:gd name="T16" fmla="*/ 30 w 31"/>
                <a:gd name="T17" fmla="*/ 7 h 30"/>
                <a:gd name="T18" fmla="*/ 12 w 31"/>
                <a:gd name="T19" fmla="*/ 0 h 30"/>
                <a:gd name="T20" fmla="*/ 6 w 31"/>
                <a:gd name="T21" fmla="*/ 5 h 30"/>
                <a:gd name="T22" fmla="*/ 7 w 31"/>
                <a:gd name="T23" fmla="*/ 4 h 30"/>
                <a:gd name="T24" fmla="*/ 7 w 31"/>
                <a:gd name="T25" fmla="*/ 3 h 30"/>
                <a:gd name="T26" fmla="*/ 6 w 31"/>
                <a:gd name="T27" fmla="*/ 2 h 30"/>
                <a:gd name="T28" fmla="*/ 6 w 31"/>
                <a:gd name="T29" fmla="*/ 2 h 30"/>
                <a:gd name="T30" fmla="*/ 3 w 31"/>
                <a:gd name="T31" fmla="*/ 7 h 30"/>
                <a:gd name="T32" fmla="*/ 2 w 31"/>
                <a:gd name="T33" fmla="*/ 13 h 30"/>
                <a:gd name="T34" fmla="*/ 3 w 31"/>
                <a:gd name="T35" fmla="*/ 13 h 30"/>
                <a:gd name="T36" fmla="*/ 6 w 31"/>
                <a:gd name="T37" fmla="*/ 27 h 30"/>
                <a:gd name="T38" fmla="*/ 22 w 31"/>
                <a:gd name="T39" fmla="*/ 24 h 30"/>
                <a:gd name="T40" fmla="*/ 22 w 31"/>
                <a:gd name="T41" fmla="*/ 25 h 30"/>
                <a:gd name="T42" fmla="*/ 27 w 31"/>
                <a:gd name="T43" fmla="*/ 22 h 30"/>
                <a:gd name="T44" fmla="*/ 30 w 31"/>
                <a:gd name="T45" fmla="*/ 17 h 30"/>
                <a:gd name="T46" fmla="*/ 30 w 31"/>
                <a:gd name="T47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30">
                  <a:moveTo>
                    <a:pt x="30" y="17"/>
                  </a:moveTo>
                  <a:cubicBezTo>
                    <a:pt x="30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8" y="16"/>
                    <a:pt x="29" y="13"/>
                  </a:cubicBezTo>
                  <a:cubicBezTo>
                    <a:pt x="31" y="10"/>
                    <a:pt x="30" y="7"/>
                    <a:pt x="30" y="7"/>
                  </a:cubicBezTo>
                  <a:cubicBezTo>
                    <a:pt x="30" y="7"/>
                    <a:pt x="22" y="8"/>
                    <a:pt x="12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4" y="5"/>
                    <a:pt x="3" y="7"/>
                  </a:cubicBezTo>
                  <a:cubicBezTo>
                    <a:pt x="1" y="9"/>
                    <a:pt x="1" y="12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0" y="18"/>
                    <a:pt x="2" y="25"/>
                    <a:pt x="6" y="27"/>
                  </a:cubicBezTo>
                  <a:cubicBezTo>
                    <a:pt x="11" y="30"/>
                    <a:pt x="17" y="29"/>
                    <a:pt x="22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5" y="24"/>
                    <a:pt x="27" y="22"/>
                  </a:cubicBezTo>
                  <a:cubicBezTo>
                    <a:pt x="29" y="20"/>
                    <a:pt x="30" y="18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lose/>
                </a:path>
              </a:pathLst>
            </a:custGeom>
            <a:solidFill>
              <a:srgbClr val="FCD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S1îḓe">
              <a:extLst>
                <a:ext uri="{FF2B5EF4-FFF2-40B4-BE49-F238E27FC236}">
                  <a16:creationId xmlns:a16="http://schemas.microsoft.com/office/drawing/2014/main" id="{207F1A2D-3225-4496-844A-BF52C632A5BB}"/>
                </a:ext>
              </a:extLst>
            </p:cNvPr>
            <p:cNvSpPr/>
            <p:nvPr/>
          </p:nvSpPr>
          <p:spPr bwMode="auto">
            <a:xfrm>
              <a:off x="6373813" y="1635125"/>
              <a:ext cx="158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F5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1iḑè">
              <a:extLst>
                <a:ext uri="{FF2B5EF4-FFF2-40B4-BE49-F238E27FC236}">
                  <a16:creationId xmlns:a16="http://schemas.microsoft.com/office/drawing/2014/main" id="{10ED41A2-680F-44CA-B151-4D9C94FA1009}"/>
                </a:ext>
              </a:extLst>
            </p:cNvPr>
            <p:cNvSpPr/>
            <p:nvPr/>
          </p:nvSpPr>
          <p:spPr bwMode="auto">
            <a:xfrm>
              <a:off x="6034088" y="1235075"/>
              <a:ext cx="401638" cy="400050"/>
            </a:xfrm>
            <a:custGeom>
              <a:avLst/>
              <a:gdLst>
                <a:gd name="T0" fmla="*/ 26 w 26"/>
                <a:gd name="T1" fmla="*/ 15 h 26"/>
                <a:gd name="T2" fmla="*/ 26 w 26"/>
                <a:gd name="T3" fmla="*/ 14 h 26"/>
                <a:gd name="T4" fmla="*/ 26 w 26"/>
                <a:gd name="T5" fmla="*/ 14 h 26"/>
                <a:gd name="T6" fmla="*/ 26 w 26"/>
                <a:gd name="T7" fmla="*/ 13 h 26"/>
                <a:gd name="T8" fmla="*/ 26 w 26"/>
                <a:gd name="T9" fmla="*/ 13 h 26"/>
                <a:gd name="T10" fmla="*/ 26 w 26"/>
                <a:gd name="T11" fmla="*/ 12 h 26"/>
                <a:gd name="T12" fmla="*/ 26 w 26"/>
                <a:gd name="T13" fmla="*/ 12 h 26"/>
                <a:gd name="T14" fmla="*/ 26 w 26"/>
                <a:gd name="T15" fmla="*/ 11 h 26"/>
                <a:gd name="T16" fmla="*/ 26 w 26"/>
                <a:gd name="T17" fmla="*/ 11 h 26"/>
                <a:gd name="T18" fmla="*/ 26 w 26"/>
                <a:gd name="T19" fmla="*/ 11 h 26"/>
                <a:gd name="T20" fmla="*/ 26 w 26"/>
                <a:gd name="T21" fmla="*/ 11 h 26"/>
                <a:gd name="T22" fmla="*/ 25 w 26"/>
                <a:gd name="T23" fmla="*/ 10 h 26"/>
                <a:gd name="T24" fmla="*/ 25 w 26"/>
                <a:gd name="T25" fmla="*/ 10 h 26"/>
                <a:gd name="T26" fmla="*/ 25 w 26"/>
                <a:gd name="T27" fmla="*/ 10 h 26"/>
                <a:gd name="T28" fmla="*/ 25 w 26"/>
                <a:gd name="T29" fmla="*/ 10 h 26"/>
                <a:gd name="T30" fmla="*/ 24 w 26"/>
                <a:gd name="T31" fmla="*/ 9 h 26"/>
                <a:gd name="T32" fmla="*/ 24 w 26"/>
                <a:gd name="T33" fmla="*/ 9 h 26"/>
                <a:gd name="T34" fmla="*/ 24 w 26"/>
                <a:gd name="T35" fmla="*/ 8 h 26"/>
                <a:gd name="T36" fmla="*/ 24 w 26"/>
                <a:gd name="T37" fmla="*/ 8 h 26"/>
                <a:gd name="T38" fmla="*/ 24 w 26"/>
                <a:gd name="T39" fmla="*/ 8 h 26"/>
                <a:gd name="T40" fmla="*/ 24 w 26"/>
                <a:gd name="T41" fmla="*/ 8 h 26"/>
                <a:gd name="T42" fmla="*/ 23 w 26"/>
                <a:gd name="T43" fmla="*/ 7 h 26"/>
                <a:gd name="T44" fmla="*/ 23 w 26"/>
                <a:gd name="T45" fmla="*/ 7 h 26"/>
                <a:gd name="T46" fmla="*/ 23 w 26"/>
                <a:gd name="T47" fmla="*/ 7 h 26"/>
                <a:gd name="T48" fmla="*/ 23 w 26"/>
                <a:gd name="T49" fmla="*/ 6 h 26"/>
                <a:gd name="T50" fmla="*/ 23 w 26"/>
                <a:gd name="T51" fmla="*/ 6 h 26"/>
                <a:gd name="T52" fmla="*/ 22 w 26"/>
                <a:gd name="T53" fmla="*/ 6 h 26"/>
                <a:gd name="T54" fmla="*/ 22 w 26"/>
                <a:gd name="T55" fmla="*/ 6 h 26"/>
                <a:gd name="T56" fmla="*/ 22 w 26"/>
                <a:gd name="T57" fmla="*/ 6 h 26"/>
                <a:gd name="T58" fmla="*/ 21 w 26"/>
                <a:gd name="T59" fmla="*/ 5 h 26"/>
                <a:gd name="T60" fmla="*/ 21 w 26"/>
                <a:gd name="T61" fmla="*/ 5 h 26"/>
                <a:gd name="T62" fmla="*/ 4 w 26"/>
                <a:gd name="T63" fmla="*/ 4 h 26"/>
                <a:gd name="T64" fmla="*/ 5 w 26"/>
                <a:gd name="T65" fmla="*/ 5 h 26"/>
                <a:gd name="T66" fmla="*/ 1 w 26"/>
                <a:gd name="T67" fmla="*/ 6 h 26"/>
                <a:gd name="T68" fmla="*/ 2 w 26"/>
                <a:gd name="T69" fmla="*/ 7 h 26"/>
                <a:gd name="T70" fmla="*/ 1 w 26"/>
                <a:gd name="T71" fmla="*/ 13 h 26"/>
                <a:gd name="T72" fmla="*/ 0 w 26"/>
                <a:gd name="T73" fmla="*/ 14 h 26"/>
                <a:gd name="T74" fmla="*/ 6 w 26"/>
                <a:gd name="T75" fmla="*/ 9 h 26"/>
                <a:gd name="T76" fmla="*/ 24 w 26"/>
                <a:gd name="T77" fmla="*/ 16 h 26"/>
                <a:gd name="T78" fmla="*/ 23 w 26"/>
                <a:gd name="T79" fmla="*/ 22 h 26"/>
                <a:gd name="T80" fmla="*/ 20 w 26"/>
                <a:gd name="T81" fmla="*/ 26 h 26"/>
                <a:gd name="T82" fmla="*/ 22 w 26"/>
                <a:gd name="T83" fmla="*/ 26 h 26"/>
                <a:gd name="T84" fmla="*/ 22 w 26"/>
                <a:gd name="T85" fmla="*/ 26 h 26"/>
                <a:gd name="T86" fmla="*/ 23 w 26"/>
                <a:gd name="T87" fmla="*/ 25 h 26"/>
                <a:gd name="T88" fmla="*/ 24 w 26"/>
                <a:gd name="T89" fmla="*/ 24 h 26"/>
                <a:gd name="T90" fmla="*/ 24 w 26"/>
                <a:gd name="T91" fmla="*/ 23 h 26"/>
                <a:gd name="T92" fmla="*/ 25 w 26"/>
                <a:gd name="T93" fmla="*/ 23 h 26"/>
                <a:gd name="T94" fmla="*/ 25 w 26"/>
                <a:gd name="T95" fmla="*/ 22 h 26"/>
                <a:gd name="T96" fmla="*/ 25 w 26"/>
                <a:gd name="T97" fmla="*/ 22 h 26"/>
                <a:gd name="T98" fmla="*/ 25 w 26"/>
                <a:gd name="T99" fmla="*/ 22 h 26"/>
                <a:gd name="T100" fmla="*/ 25 w 26"/>
                <a:gd name="T101" fmla="*/ 21 h 26"/>
                <a:gd name="T102" fmla="*/ 25 w 26"/>
                <a:gd name="T103" fmla="*/ 21 h 26"/>
                <a:gd name="T104" fmla="*/ 26 w 26"/>
                <a:gd name="T105" fmla="*/ 21 h 26"/>
                <a:gd name="T106" fmla="*/ 26 w 26"/>
                <a:gd name="T107" fmla="*/ 20 h 26"/>
                <a:gd name="T108" fmla="*/ 26 w 26"/>
                <a:gd name="T109" fmla="*/ 20 h 26"/>
                <a:gd name="T110" fmla="*/ 26 w 26"/>
                <a:gd name="T111" fmla="*/ 20 h 26"/>
                <a:gd name="T112" fmla="*/ 26 w 26"/>
                <a:gd name="T113" fmla="*/ 19 h 26"/>
                <a:gd name="T114" fmla="*/ 26 w 26"/>
                <a:gd name="T115" fmla="*/ 19 h 26"/>
                <a:gd name="T116" fmla="*/ 26 w 26"/>
                <a:gd name="T117" fmla="*/ 18 h 26"/>
                <a:gd name="T118" fmla="*/ 26 w 26"/>
                <a:gd name="T119" fmla="*/ 18 h 26"/>
                <a:gd name="T120" fmla="*/ 26 w 26"/>
                <a:gd name="T121" fmla="*/ 17 h 26"/>
                <a:gd name="T122" fmla="*/ 26 w 26"/>
                <a:gd name="T12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" h="26">
                  <a:moveTo>
                    <a:pt x="26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2" y="0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6" y="17"/>
                    <a:pt x="24" y="16"/>
                    <a:pt x="24" y="16"/>
                  </a:cubicBezTo>
                  <a:cubicBezTo>
                    <a:pt x="24" y="16"/>
                    <a:pt x="25" y="19"/>
                    <a:pt x="23" y="22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3" y="26"/>
                    <a:pt x="23" y="25"/>
                  </a:cubicBezTo>
                  <a:cubicBezTo>
                    <a:pt x="23" y="25"/>
                    <a:pt x="24" y="25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6" y="15"/>
                    <a:pt x="26" y="15"/>
                  </a:cubicBezTo>
                  <a:close/>
                </a:path>
              </a:pathLst>
            </a:custGeom>
            <a:solidFill>
              <a:srgbClr val="2F5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创作实践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57956" y="1566839"/>
            <a:ext cx="4916555" cy="387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0499B"/>
                </a:solidFill>
              </a:rPr>
              <a:t>制作信息录入系统，标准格式如下：</a:t>
            </a:r>
            <a:endParaRPr lang="en-US" altLang="zh-CN" sz="2000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请输入您的姓名：</a:t>
            </a:r>
            <a:r>
              <a:rPr lang="en-US" altLang="zh-CN" dirty="0"/>
              <a:t>	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请输入您的年龄：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0499B"/>
                </a:solidFill>
              </a:rPr>
              <a:t>打印结果：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个人信息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姓名：</a:t>
            </a:r>
            <a:r>
              <a:rPr lang="en-US" altLang="zh-CN" dirty="0"/>
              <a:t>XXX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年龄：</a:t>
            </a:r>
            <a:r>
              <a:rPr lang="en-US" altLang="zh-CN" dirty="0"/>
              <a:t>XX</a:t>
            </a:r>
          </a:p>
        </p:txBody>
      </p:sp>
      <p:sp>
        <p:nvSpPr>
          <p:cNvPr id="3" name="矩形 2"/>
          <p:cNvSpPr/>
          <p:nvPr/>
        </p:nvSpPr>
        <p:spPr>
          <a:xfrm>
            <a:off x="6960041" y="2122526"/>
            <a:ext cx="3869636" cy="295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60499B"/>
                </a:solidFill>
              </a:rPr>
              <a:t>姓名：</a:t>
            </a:r>
            <a:r>
              <a:rPr lang="en-US" altLang="zh-CN" b="1" dirty="0">
                <a:solidFill>
                  <a:srgbClr val="60499B"/>
                </a:solidFill>
              </a:rPr>
              <a:t>name </a:t>
            </a:r>
            <a:r>
              <a:rPr lang="zh-CN" altLang="en-US" b="1" dirty="0">
                <a:solidFill>
                  <a:srgbClr val="60499B"/>
                </a:solidFill>
              </a:rPr>
              <a:t>；年龄：</a:t>
            </a:r>
            <a:r>
              <a:rPr lang="en-US" altLang="zh-CN" b="1" dirty="0">
                <a:solidFill>
                  <a:srgbClr val="60499B"/>
                </a:solidFill>
              </a:rPr>
              <a:t>age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60499B"/>
                </a:solidFill>
              </a:rPr>
              <a:t>代码：</a:t>
            </a:r>
            <a:endParaRPr lang="en-US" altLang="zh-CN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name = input("请输入你的名字：")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age = input("请输入你的年龄：")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print(“</a:t>
            </a:r>
            <a:r>
              <a:rPr lang="zh-CN" altLang="en-US" dirty="0"/>
              <a:t>个人信息</a:t>
            </a:r>
            <a:r>
              <a:rPr lang="en-US" altLang="zh-CN" dirty="0"/>
              <a:t>”)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print("我的名字是：",name)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print("我的年龄是：",age)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课堂总结</a:t>
            </a:r>
          </a:p>
        </p:txBody>
      </p:sp>
      <p:sp>
        <p:nvSpPr>
          <p:cNvPr id="3" name="矩形 2"/>
          <p:cNvSpPr/>
          <p:nvPr/>
        </p:nvSpPr>
        <p:spPr>
          <a:xfrm>
            <a:off x="1659563" y="1655950"/>
            <a:ext cx="8456739" cy="354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1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、什么是变量？</a:t>
            </a:r>
            <a:endParaRPr lang="en-US" altLang="zh-CN" sz="2400" dirty="0">
              <a:ln w="0"/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n w="0"/>
              </a:rPr>
              <a:t>答：变量就是用来存储数据的；</a:t>
            </a:r>
            <a:endParaRPr lang="en-US" altLang="zh-CN" sz="2000" dirty="0">
              <a:ln w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2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</a:t>
            </a:r>
            <a:r>
              <a:rPr lang="en-US" altLang="zh-CN" sz="2400" dirty="0">
                <a:ln w="0"/>
                <a:solidFill>
                  <a:srgbClr val="60499B"/>
                </a:solidFill>
              </a:rPr>
              <a:t>input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（）函数有什么作用？</a:t>
            </a:r>
            <a:endParaRPr lang="en-US" altLang="zh-CN" sz="2400" dirty="0">
              <a:ln w="0"/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n w="0"/>
              </a:rPr>
              <a:t>答：利用</a:t>
            </a:r>
            <a:r>
              <a:rPr lang="en-US" altLang="zh-CN" sz="2000" dirty="0">
                <a:ln w="0"/>
              </a:rPr>
              <a:t>input()</a:t>
            </a:r>
            <a:r>
              <a:rPr lang="zh-CN" altLang="en-US" sz="2000" dirty="0">
                <a:ln w="0"/>
              </a:rPr>
              <a:t>函数可以获取到键盘输入的信息；</a:t>
            </a:r>
            <a:endParaRPr lang="en-US" altLang="zh-CN" sz="2000" dirty="0">
              <a:ln w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3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、变量的命名规则</a:t>
            </a:r>
            <a:endParaRPr lang="zh-CN" altLang="en-US" sz="2400" dirty="0"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/>
              <a:t>答：标示符只能由字母、</a:t>
            </a:r>
            <a:r>
              <a:rPr lang="zh-CN" altLang="en-US" sz="2000" u="sng" dirty="0"/>
              <a:t>下划线</a:t>
            </a:r>
            <a:r>
              <a:rPr lang="zh-CN" altLang="en-US" sz="2000" dirty="0"/>
              <a:t>和数字组成，不能以数字开头，不能</a:t>
            </a:r>
            <a:r>
              <a:rPr lang="en-US" altLang="zh-CN" sz="2000" dirty="0"/>
              <a:t>	</a:t>
            </a:r>
            <a:r>
              <a:rPr lang="zh-CN" altLang="en-US" sz="2000" dirty="0"/>
              <a:t>与关键字重名；要做到见名知意。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4303" r="11611" b="29862"/>
          <a:stretch>
            <a:fillRect/>
          </a:stretch>
        </p:blipFill>
        <p:spPr>
          <a:xfrm>
            <a:off x="7500732" y="1110611"/>
            <a:ext cx="3233530" cy="10494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49079" y="1446166"/>
            <a:ext cx="386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分享交流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57598" y="2256115"/>
            <a:ext cx="4333461" cy="246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同学们今天写代码有没有遇到什么问题？</a:t>
            </a:r>
            <a:endParaRPr lang="en-US" altLang="zh-CN" sz="2000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谈谈你理解的变量是什么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演示今天打印的代码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3542" y="1811738"/>
            <a:ext cx="6304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b="1" spc="-500" dirty="0">
                <a:solidFill>
                  <a:srgbClr val="7030A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同学们，要加油哦！</a:t>
            </a:r>
          </a:p>
        </p:txBody>
      </p:sp>
      <p:pic>
        <p:nvPicPr>
          <p:cNvPr id="4" name="图片 3" descr="C:/Users/ADMINI~1/AppData/Local/Temp/kaimatting_20191225101325/output_20191225101348..pngoutput_20191225101348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265" y="3463608"/>
            <a:ext cx="7180580" cy="20021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75294" y="708338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下节课见啦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2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情境引入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91" y="2675606"/>
            <a:ext cx="2316089" cy="221377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96403" y="770115"/>
            <a:ext cx="347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0499B"/>
                </a:solidFill>
              </a:rPr>
              <a:t>文明礼貌</a:t>
            </a:r>
          </a:p>
        </p:txBody>
      </p:sp>
      <p:sp>
        <p:nvSpPr>
          <p:cNvPr id="5" name="思想气泡: 云 4"/>
          <p:cNvSpPr/>
          <p:nvPr/>
        </p:nvSpPr>
        <p:spPr>
          <a:xfrm>
            <a:off x="3467658" y="1721449"/>
            <a:ext cx="2186608" cy="1325218"/>
          </a:xfrm>
          <a:prstGeom prst="cloudCallout">
            <a:avLst>
              <a:gd name="adj1" fmla="val -43863"/>
              <a:gd name="adj2" fmla="val 78500"/>
            </a:avLst>
          </a:prstGeom>
          <a:solidFill>
            <a:srgbClr val="36B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早上好，王小明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89" b="94098" l="10000" r="90000">
                        <a14:foregroundMark x1="36557" y1="94262" x2="41148" y2="93934"/>
                        <a14:foregroundMark x1="54754" y1="94098" x2="54754" y2="94098"/>
                        <a14:foregroundMark x1="39836" y1="9508" x2="48033" y2="8689"/>
                        <a14:foregroundMark x1="48033" y1="8689" x2="50820" y2="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1222" y="2262356"/>
            <a:ext cx="2714495" cy="2714495"/>
          </a:xfrm>
          <a:prstGeom prst="rect">
            <a:avLst/>
          </a:prstGeom>
        </p:spPr>
      </p:pic>
      <p:sp>
        <p:nvSpPr>
          <p:cNvPr id="10" name="思想气泡: 云 9"/>
          <p:cNvSpPr/>
          <p:nvPr/>
        </p:nvSpPr>
        <p:spPr>
          <a:xfrm>
            <a:off x="6609795" y="1721449"/>
            <a:ext cx="2186608" cy="1325218"/>
          </a:xfrm>
          <a:prstGeom prst="cloudCallout">
            <a:avLst>
              <a:gd name="adj1" fmla="val 68258"/>
              <a:gd name="adj2" fmla="val 44500"/>
            </a:avLst>
          </a:prstGeom>
          <a:solidFill>
            <a:srgbClr val="36B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早上好，小吉码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情景引入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94704" y="1752909"/>
            <a:ext cx="4094756" cy="3635147"/>
            <a:chOff x="1113348" y="1772091"/>
            <a:chExt cx="4237355" cy="3761740"/>
          </a:xfrm>
        </p:grpSpPr>
        <p:pic>
          <p:nvPicPr>
            <p:cNvPr id="5" name="图片 4" descr="3年级-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348" y="1772091"/>
              <a:ext cx="4237355" cy="376174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6" name="矩形 5"/>
            <p:cNvSpPr/>
            <p:nvPr/>
          </p:nvSpPr>
          <p:spPr>
            <a:xfrm>
              <a:off x="1582130" y="2292627"/>
              <a:ext cx="3299791" cy="18155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print(“</a:t>
              </a:r>
              <a:r>
                <a:rPr lang="zh-CN" altLang="en-US" dirty="0">
                  <a:solidFill>
                    <a:schemeClr val="tx1"/>
                  </a:solidFill>
                </a:rPr>
                <a:t>早上好，老师</a:t>
              </a:r>
              <a:r>
                <a:rPr lang="en-US" altLang="zh-CN" dirty="0">
                  <a:solidFill>
                    <a:schemeClr val="tx1"/>
                  </a:solidFill>
                </a:rPr>
                <a:t>”)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tx1"/>
                  </a:solidFill>
                </a:rPr>
                <a:t>print(“</a:t>
              </a:r>
              <a:r>
                <a:rPr lang="zh-CN" altLang="en-US" dirty="0">
                  <a:solidFill>
                    <a:schemeClr val="tx1"/>
                  </a:solidFill>
                </a:rPr>
                <a:t>小明，早上好</a:t>
              </a:r>
              <a:r>
                <a:rPr lang="en-US" altLang="zh-CN" dirty="0">
                  <a:solidFill>
                    <a:schemeClr val="tx1"/>
                  </a:solidFill>
                </a:rPr>
                <a:t>”)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817704" y="1317612"/>
            <a:ext cx="48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同学试想一下，如果想让你的代码和全世界任何一个人打招呼，我们是不是应该如下写到：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en-US" altLang="zh-CN" dirty="0"/>
              <a:t>print(“</a:t>
            </a:r>
            <a:r>
              <a:rPr lang="zh-CN" altLang="en-US" dirty="0"/>
              <a:t>早上好，迈克尔</a:t>
            </a:r>
            <a:r>
              <a:rPr lang="en-US" altLang="zh-CN" dirty="0"/>
              <a:t>”)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print(“</a:t>
            </a:r>
            <a:r>
              <a:rPr lang="zh-CN" altLang="en-US" dirty="0"/>
              <a:t>早上好，张飞</a:t>
            </a:r>
            <a:r>
              <a:rPr lang="en-US" altLang="zh-CN" dirty="0"/>
              <a:t>”)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print(“</a:t>
            </a:r>
            <a:r>
              <a:rPr lang="zh-CN" altLang="en-US" dirty="0"/>
              <a:t>早上好，特朗普</a:t>
            </a:r>
            <a:r>
              <a:rPr lang="en-US" altLang="zh-CN" dirty="0"/>
              <a:t>”)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print(“</a:t>
            </a:r>
            <a:r>
              <a:rPr lang="zh-CN" altLang="en-US" dirty="0"/>
              <a:t>早上好，蒙奇</a:t>
            </a:r>
            <a:r>
              <a:rPr lang="en-US" altLang="zh-CN" dirty="0"/>
              <a:t>·D·</a:t>
            </a:r>
            <a:r>
              <a:rPr lang="zh-CN" altLang="en-US" dirty="0"/>
              <a:t>路飞</a:t>
            </a:r>
            <a:r>
              <a:rPr lang="en-US" altLang="zh-CN" dirty="0"/>
              <a:t>”)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print(“</a:t>
            </a:r>
            <a:r>
              <a:rPr lang="zh-CN" altLang="en-US" dirty="0"/>
              <a:t>早上好，杰克</a:t>
            </a:r>
            <a:r>
              <a:rPr lang="en-US" altLang="zh-CN" dirty="0"/>
              <a:t>”)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print(“</a:t>
            </a:r>
            <a:r>
              <a:rPr lang="zh-CN" altLang="en-US" dirty="0"/>
              <a:t>早上好，金城武</a:t>
            </a:r>
            <a:r>
              <a:rPr lang="en-US" altLang="zh-CN" dirty="0"/>
              <a:t>”)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……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……</a:t>
            </a:r>
            <a:endParaRPr lang="zh-CN" altLang="en-US" dirty="0"/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99721" y="2828835"/>
            <a:ext cx="4903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60499B"/>
                </a:solidFill>
              </a:rPr>
              <a:t>好麻烦啊，好想扣键盘，有木有</a:t>
            </a:r>
            <a:endParaRPr lang="en-US" altLang="zh-CN" sz="2400" dirty="0">
              <a:solidFill>
                <a:srgbClr val="60499B"/>
              </a:solidFill>
            </a:endParaRPr>
          </a:p>
          <a:p>
            <a:endParaRPr lang="en-US" altLang="zh-CN" sz="2400" dirty="0">
              <a:solidFill>
                <a:srgbClr val="60499B"/>
              </a:solidFill>
            </a:endParaRPr>
          </a:p>
          <a:p>
            <a:r>
              <a:rPr lang="zh-CN" altLang="en-US" sz="2400" dirty="0">
                <a:solidFill>
                  <a:srgbClr val="60499B"/>
                </a:solidFill>
              </a:rPr>
              <a:t>有没有什么其他好的办法呢？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>
            <a:fillRect/>
          </a:stretch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新知教授</a:t>
            </a:r>
          </a:p>
        </p:txBody>
      </p:sp>
      <p:sp>
        <p:nvSpPr>
          <p:cNvPr id="3" name="矩形 2"/>
          <p:cNvSpPr/>
          <p:nvPr/>
        </p:nvSpPr>
        <p:spPr>
          <a:xfrm>
            <a:off x="6708775" y="2051685"/>
            <a:ext cx="489585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n w="0"/>
                <a:solidFill>
                  <a:srgbClr val="60499B"/>
                </a:solidFill>
              </a:rPr>
              <a:t>1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、什么是变量？</a:t>
            </a:r>
            <a:endParaRPr lang="en-US" altLang="zh-CN" sz="2800" dirty="0">
              <a:ln w="0"/>
              <a:solidFill>
                <a:srgbClr val="60499B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n w="0"/>
                <a:solidFill>
                  <a:srgbClr val="60499B"/>
                </a:solidFill>
              </a:rPr>
              <a:t>2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、什么是输入（</a:t>
            </a:r>
            <a:r>
              <a:rPr lang="en-US" altLang="zh-CN" sz="2800" dirty="0">
                <a:ln w="0"/>
                <a:solidFill>
                  <a:srgbClr val="60499B"/>
                </a:solidFill>
              </a:rPr>
              <a:t>input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函数）</a:t>
            </a:r>
            <a:endParaRPr lang="en-US" altLang="zh-CN" sz="2800" dirty="0">
              <a:ln w="0"/>
              <a:solidFill>
                <a:srgbClr val="60499B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n w="0"/>
                <a:solidFill>
                  <a:srgbClr val="60499B"/>
                </a:solidFill>
              </a:rPr>
              <a:t>3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、变量的命名规则</a:t>
            </a:r>
            <a:endParaRPr lang="zh-CN" altLang="en-US" sz="2800" dirty="0">
              <a:solidFill>
                <a:srgbClr val="60499B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9563" y="3140765"/>
            <a:ext cx="246785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cap="none" spc="600" dirty="0">
                <a:ln w="0"/>
                <a:solidFill>
                  <a:srgbClr val="6049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变量</a:t>
            </a:r>
          </a:p>
        </p:txBody>
      </p:sp>
      <p:sp>
        <p:nvSpPr>
          <p:cNvPr id="5" name="思想气泡: 云 4"/>
          <p:cNvSpPr/>
          <p:nvPr/>
        </p:nvSpPr>
        <p:spPr>
          <a:xfrm>
            <a:off x="3405808" y="1749286"/>
            <a:ext cx="2213113" cy="1298713"/>
          </a:xfrm>
          <a:prstGeom prst="cloudCallout">
            <a:avLst>
              <a:gd name="adj1" fmla="val -35204"/>
              <a:gd name="adj2" fmla="val 66582"/>
            </a:avLst>
          </a:prstGeom>
          <a:solidFill>
            <a:srgbClr val="604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看我闪亮登场</a:t>
            </a:r>
            <a:r>
              <a:rPr lang="en-US" altLang="zh-CN" dirty="0"/>
              <a:t>!!!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03304" y="3105834"/>
            <a:ext cx="490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什么是变量？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>
            <a:fillRect/>
          </a:stretch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循循善诱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331" y="2617306"/>
            <a:ext cx="2195956" cy="2390074"/>
          </a:xfrm>
          <a:prstGeom prst="rect">
            <a:avLst/>
          </a:prstGeom>
        </p:spPr>
      </p:pic>
      <p:sp>
        <p:nvSpPr>
          <p:cNvPr id="5" name="对话气泡: 圆角矩形 4"/>
          <p:cNvSpPr/>
          <p:nvPr/>
        </p:nvSpPr>
        <p:spPr>
          <a:xfrm>
            <a:off x="4094922" y="2148508"/>
            <a:ext cx="6414052" cy="2560983"/>
          </a:xfrm>
          <a:prstGeom prst="wedgeRoundRectCallout">
            <a:avLst>
              <a:gd name="adj1" fmla="val -68467"/>
              <a:gd name="adj2" fmla="val 21839"/>
              <a:gd name="adj3" fmla="val 16667"/>
            </a:avLst>
          </a:prstGeom>
          <a:solidFill>
            <a:srgbClr val="604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同学们认真观察一下，我们刚才打招呼是不是都有固定的格式：早上好，人名。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zh-CN" altLang="en-US" dirty="0"/>
              <a:t>如果我们用一个代号“</a:t>
            </a:r>
            <a:r>
              <a:rPr lang="en-US" altLang="zh-CN" b="1" dirty="0"/>
              <a:t>a</a:t>
            </a:r>
            <a:r>
              <a:rPr lang="zh-CN" altLang="en-US" dirty="0"/>
              <a:t>”替换“</a:t>
            </a:r>
            <a:r>
              <a:rPr lang="zh-CN" altLang="en-US" b="1" dirty="0"/>
              <a:t>早上好，</a:t>
            </a:r>
            <a:r>
              <a:rPr lang="zh-CN" altLang="en-US" dirty="0"/>
              <a:t>”，是不是就是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en-US" altLang="zh-CN" sz="2400" b="1" dirty="0"/>
              <a:t>a  + </a:t>
            </a:r>
            <a:r>
              <a:rPr lang="zh-CN" altLang="en-US" sz="2400" b="1" dirty="0"/>
              <a:t>人名</a:t>
            </a:r>
            <a:endParaRPr lang="en-US" altLang="zh-CN" sz="2400" b="1" dirty="0"/>
          </a:p>
          <a:p>
            <a:pPr algn="ctr">
              <a:lnSpc>
                <a:spcPct val="150000"/>
              </a:lnSpc>
            </a:pPr>
            <a:r>
              <a:rPr lang="zh-CN" altLang="en-US" dirty="0"/>
              <a:t>看着是不是方便很多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82699" y="1420458"/>
            <a:ext cx="646731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60499B"/>
                </a:solidFill>
              </a:rPr>
              <a:t>让计算机记住每次要打招呼的用语，</a:t>
            </a:r>
            <a:endParaRPr lang="en-US" altLang="zh-CN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60499B"/>
                </a:solidFill>
              </a:rPr>
              <a:t>然后让“</a:t>
            </a:r>
            <a:r>
              <a:rPr lang="en-US" altLang="zh-CN" b="1" dirty="0">
                <a:solidFill>
                  <a:srgbClr val="60499B"/>
                </a:solidFill>
              </a:rPr>
              <a:t>a</a:t>
            </a:r>
            <a:r>
              <a:rPr lang="zh-CN" altLang="en-US" b="1" dirty="0">
                <a:solidFill>
                  <a:srgbClr val="60499B"/>
                </a:solidFill>
              </a:rPr>
              <a:t>”这个代号，指向计算机记住的“早上好”就行了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47501" y="2249844"/>
            <a:ext cx="3755804" cy="3922644"/>
            <a:chOff x="6329101" y="2249844"/>
            <a:chExt cx="3755804" cy="392264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3" r="11645" b="1895"/>
            <a:stretch>
              <a:fillRect/>
            </a:stretch>
          </p:blipFill>
          <p:spPr>
            <a:xfrm>
              <a:off x="7301948" y="2249844"/>
              <a:ext cx="2782957" cy="3922644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 rot="452202">
              <a:off x="7514505" y="5391616"/>
              <a:ext cx="899591" cy="3192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a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329101" y="4527996"/>
              <a:ext cx="1221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早上好</a:t>
              </a:r>
            </a:p>
          </p:txBody>
        </p:sp>
        <p:sp>
          <p:nvSpPr>
            <p:cNvPr id="9" name="箭头: 右 8"/>
            <p:cNvSpPr/>
            <p:nvPr/>
          </p:nvSpPr>
          <p:spPr>
            <a:xfrm rot="1880340">
              <a:off x="7301948" y="4977489"/>
              <a:ext cx="821635" cy="137850"/>
            </a:xfrm>
            <a:prstGeom prst="rightArrow">
              <a:avLst/>
            </a:prstGeom>
            <a:solidFill>
              <a:srgbClr val="604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900240" y="2930113"/>
            <a:ext cx="5353877" cy="23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a = “</a:t>
            </a:r>
            <a:r>
              <a:rPr lang="zh-CN" altLang="en-US" sz="2400" dirty="0"/>
              <a:t>早上好，</a:t>
            </a:r>
            <a:r>
              <a:rPr lang="en-US" altLang="zh-CN" sz="2400" dirty="0"/>
              <a:t>"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print(a,“</a:t>
            </a:r>
            <a:r>
              <a:rPr lang="zh-CN" altLang="en-US" sz="2400" dirty="0"/>
              <a:t>名字</a:t>
            </a:r>
            <a:r>
              <a:rPr lang="en-US" altLang="zh-CN" sz="2400" dirty="0"/>
              <a:t>")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计算机会自动把“</a:t>
            </a:r>
            <a:r>
              <a:rPr lang="en-US" altLang="zh-CN" dirty="0"/>
              <a:t>a</a:t>
            </a:r>
            <a:r>
              <a:rPr lang="zh-CN" altLang="en-US" dirty="0"/>
              <a:t>”中的内容提取出来，将它加在语句之前，再打印出来。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418763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1b914f4-bd74-4b0e-81c5-526a63ec14f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418779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e2487a6-400f-4b4b-8991-4785e043105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418865;#257209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b6ff23c-60f7-45de-b3a4-83d75092ab4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6ff897d-0a99-4723-a637-f2fce4a1760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259221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737549b-11fa-4a8f-82b9-5521cd10ae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1171</Words>
  <Application>Microsoft Office PowerPoint</Application>
  <PresentationFormat>宽屏</PresentationFormat>
  <Paragraphs>160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楷体</vt:lpstr>
      <vt:lpstr>微软雅黑</vt:lpstr>
      <vt:lpstr>Arial</vt:lpstr>
      <vt:lpstr>Webdings</vt:lpstr>
      <vt:lpstr>Wingdings</vt:lpstr>
      <vt:lpstr>Office 主题​​</vt:lpstr>
      <vt:lpstr>Python 变量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变量</dc:title>
  <dc:creator>ZXD</dc:creator>
  <cp:lastModifiedBy>ZXD</cp:lastModifiedBy>
  <cp:revision>230</cp:revision>
  <dcterms:created xsi:type="dcterms:W3CDTF">2019-06-19T02:08:00Z</dcterms:created>
  <dcterms:modified xsi:type="dcterms:W3CDTF">2020-06-04T08:11:29Z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2052-11.1.0.9720</vt:lpwstr>
  </property>
</Properties>
</file>