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9" r:id="rId2"/>
    <p:sldId id="450" r:id="rId3"/>
    <p:sldId id="415" r:id="rId4"/>
    <p:sldId id="413" r:id="rId5"/>
    <p:sldId id="414" r:id="rId6"/>
    <p:sldId id="452" r:id="rId7"/>
    <p:sldId id="410" r:id="rId8"/>
    <p:sldId id="416" r:id="rId9"/>
    <p:sldId id="451" r:id="rId10"/>
    <p:sldId id="429" r:id="rId11"/>
    <p:sldId id="426" r:id="rId12"/>
    <p:sldId id="424" r:id="rId13"/>
    <p:sldId id="432" r:id="rId14"/>
    <p:sldId id="433" r:id="rId15"/>
    <p:sldId id="454" r:id="rId16"/>
    <p:sldId id="449" r:id="rId17"/>
    <p:sldId id="440" r:id="rId18"/>
    <p:sldId id="435" r:id="rId19"/>
    <p:sldId id="441" r:id="rId20"/>
    <p:sldId id="442" r:id="rId21"/>
    <p:sldId id="443" r:id="rId22"/>
    <p:sldId id="444" r:id="rId23"/>
    <p:sldId id="445" r:id="rId24"/>
    <p:sldId id="434" r:id="rId25"/>
    <p:sldId id="436" r:id="rId26"/>
    <p:sldId id="453" r:id="rId27"/>
    <p:sldId id="447" r:id="rId28"/>
    <p:sldId id="446" r:id="rId29"/>
    <p:sldId id="448" r:id="rId30"/>
    <p:sldId id="421" r:id="rId31"/>
    <p:sldId id="412" r:id="rId32"/>
    <p:sldId id="42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58D"/>
    <a:srgbClr val="936BDB"/>
    <a:srgbClr val="60499B"/>
    <a:srgbClr val="C056F0"/>
    <a:srgbClr val="4ECE93"/>
    <a:srgbClr val="6299EC"/>
    <a:srgbClr val="36B7D5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8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2020/6/6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6" Type="http://schemas.openxmlformats.org/officeDocument/2006/relationships/image" Target="../media/image11.jp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CF%80/9055881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baike.baidu.com/item/%E5%B8%8C%E8%85%8A%E5%AD%97%E6%AF%8D/442806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6" Type="http://schemas.openxmlformats.org/officeDocument/2006/relationships/hyperlink" Target="https://baike.baidu.com/item/%E6%AF%94%E5%80%BC/8246782" TargetMode="External"/><Relationship Id="rId5" Type="http://schemas.openxmlformats.org/officeDocument/2006/relationships/hyperlink" Target="https://baike.baidu.com/item/%E5%91%A8%E9%95%BF/3941911" TargetMode="External"/><Relationship Id="rId4" Type="http://schemas.openxmlformats.org/officeDocument/2006/relationships/hyperlink" Target="https://baike.baidu.com/item/%E5%9C%86/54084" TargetMode="External"/><Relationship Id="rId9" Type="http://schemas.openxmlformats.org/officeDocument/2006/relationships/hyperlink" Target="https://baike.baidu.com/item/%E5%8F%A4%E5%B7%B4%E6%AF%94%E4%BC%A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hyperlink" Target="https://baike.baidu.com/item/%E5%8D%A1%E8%A5%BF/4677" TargetMode="External"/><Relationship Id="rId5" Type="http://schemas.openxmlformats.org/officeDocument/2006/relationships/hyperlink" Target="https://baike.baidu.com/item/%E7%A5%96%E5%86%B2%E4%B9%8B" TargetMode="Externa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400" y="1524000"/>
            <a:ext cx="9799200" cy="25704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Python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spc="600">
                <a:solidFill>
                  <a:schemeClr val="bg1"/>
                </a:solidFill>
              </a:rPr>
              <a:t>变量的类型</a:t>
            </a:r>
            <a:endParaRPr lang="zh-CN" altLang="zh-CN" spc="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98C75A-FC06-43D5-A8CA-63F113BA87C3}"/>
              </a:ext>
            </a:extLst>
          </p:cNvPr>
          <p:cNvSpPr txBox="1"/>
          <p:nvPr/>
        </p:nvSpPr>
        <p:spPr>
          <a:xfrm>
            <a:off x="4333460" y="2977922"/>
            <a:ext cx="490330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如何巧妙使用不同类型的变量？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60499B"/>
                </a:solidFill>
                <a:latin typeface="Arial"/>
                <a:ea typeface="微软雅黑"/>
              </a:rPr>
              <a:t>让我们结合算符运算符来试试吧！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8B20F6-32AB-4714-88D8-EB88B0746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/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1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4ABD74-6089-449E-A696-BA183453D449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编玩编学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2E8C15-673C-4F0A-AD2A-254ADD3CF910}"/>
              </a:ext>
            </a:extLst>
          </p:cNvPr>
          <p:cNvSpPr txBox="1"/>
          <p:nvPr/>
        </p:nvSpPr>
        <p:spPr>
          <a:xfrm>
            <a:off x="8216348" y="713169"/>
            <a:ext cx="2451652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spc="600" dirty="0">
                <a:solidFill>
                  <a:srgbClr val="60499B"/>
                </a:solidFill>
                <a:latin typeface="Arial"/>
                <a:ea typeface="微软雅黑"/>
              </a:rPr>
              <a:t>算术运算符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0EF932-2C19-4208-B754-5A7A7FD290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7934" y="3286400"/>
            <a:ext cx="2316089" cy="22137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E848D2-D7B4-45A3-AD0E-A30ADB803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8" y="2540943"/>
            <a:ext cx="2169425" cy="3069736"/>
          </a:xfrm>
          <a:prstGeom prst="rect">
            <a:avLst/>
          </a:prstGeom>
        </p:spPr>
      </p:pic>
      <p:sp>
        <p:nvSpPr>
          <p:cNvPr id="16" name="思想气泡: 云 15">
            <a:extLst>
              <a:ext uri="{FF2B5EF4-FFF2-40B4-BE49-F238E27FC236}">
                <a16:creationId xmlns:a16="http://schemas.microsoft.com/office/drawing/2014/main" id="{64A6F0B4-9B23-43B6-A479-68E61C930969}"/>
              </a:ext>
            </a:extLst>
          </p:cNvPr>
          <p:cNvSpPr/>
          <p:nvPr/>
        </p:nvSpPr>
        <p:spPr>
          <a:xfrm>
            <a:off x="2389909" y="1734202"/>
            <a:ext cx="2751934" cy="1843796"/>
          </a:xfrm>
          <a:prstGeom prst="cloudCallout">
            <a:avLst>
              <a:gd name="adj1" fmla="val -52613"/>
              <a:gd name="adj2" fmla="val 66295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spc="300" dirty="0">
                <a:solidFill>
                  <a:schemeClr val="bg1"/>
                </a:solidFill>
              </a:rPr>
              <a:t>算术运算符是个什么东东？</a:t>
            </a:r>
          </a:p>
        </p:txBody>
      </p:sp>
      <p:sp>
        <p:nvSpPr>
          <p:cNvPr id="17" name="思想气泡: 云 16">
            <a:extLst>
              <a:ext uri="{FF2B5EF4-FFF2-40B4-BE49-F238E27FC236}">
                <a16:creationId xmlns:a16="http://schemas.microsoft.com/office/drawing/2014/main" id="{5996B299-84F4-44F3-874C-C583E09BBBE9}"/>
              </a:ext>
            </a:extLst>
          </p:cNvPr>
          <p:cNvSpPr/>
          <p:nvPr/>
        </p:nvSpPr>
        <p:spPr>
          <a:xfrm>
            <a:off x="6096000" y="1734201"/>
            <a:ext cx="2751934" cy="1843796"/>
          </a:xfrm>
          <a:prstGeom prst="cloudCallout">
            <a:avLst>
              <a:gd name="adj1" fmla="val 60304"/>
              <a:gd name="adj2" fmla="val 61635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spc="300" dirty="0">
                <a:solidFill>
                  <a:schemeClr val="bg1"/>
                </a:solidFill>
              </a:rPr>
              <a:t>算术运算符就是数学中的加减乘除啦！！！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4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271B7-D23E-44DF-AE6E-F1FC6853D94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思维构建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34C824-EF7C-44BB-8CE8-F77ACF105D1D}"/>
              </a:ext>
            </a:extLst>
          </p:cNvPr>
          <p:cNvSpPr txBox="1"/>
          <p:nvPr/>
        </p:nvSpPr>
        <p:spPr>
          <a:xfrm>
            <a:off x="1817068" y="1711971"/>
            <a:ext cx="77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5A73E9-0C55-4D02-8CAF-FE980A2937BE}"/>
              </a:ext>
            </a:extLst>
          </p:cNvPr>
          <p:cNvSpPr txBox="1"/>
          <p:nvPr/>
        </p:nvSpPr>
        <p:spPr>
          <a:xfrm>
            <a:off x="4250904" y="1711971"/>
            <a:ext cx="70134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“</a:t>
            </a:r>
            <a:r>
              <a:rPr lang="en-US" altLang="zh-CN" sz="2000" b="1" dirty="0">
                <a:solidFill>
                  <a:srgbClr val="60499B"/>
                </a:solidFill>
              </a:rPr>
              <a:t>+</a:t>
            </a:r>
            <a:r>
              <a:rPr lang="zh-CN" altLang="en-US" sz="2000" b="1" dirty="0">
                <a:solidFill>
                  <a:srgbClr val="60499B"/>
                </a:solidFill>
              </a:rPr>
              <a:t>”加号的使用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、通过 “</a:t>
            </a:r>
            <a:r>
              <a:rPr lang="en-US" altLang="zh-CN" b="1" dirty="0"/>
              <a:t>+</a:t>
            </a:r>
            <a:r>
              <a:rPr lang="zh-CN" altLang="en-US" b="1" dirty="0"/>
              <a:t>”号，我们可以进行字符串的拼接</a:t>
            </a:r>
            <a:endParaRPr lang="en-US" altLang="zh-CN" b="1" dirty="0"/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name1</a:t>
            </a:r>
            <a:r>
              <a:rPr lang="en-US" altLang="zh-CN" dirty="0"/>
              <a:t> = “</a:t>
            </a:r>
            <a:r>
              <a:rPr lang="zh-CN" altLang="en-US" dirty="0"/>
              <a:t>我是唐三</a:t>
            </a:r>
            <a:r>
              <a:rPr lang="en-US" altLang="zh-CN" dirty="0"/>
              <a:t>”	   #</a:t>
            </a:r>
            <a:r>
              <a:rPr lang="zh-CN" altLang="en-US" dirty="0"/>
              <a:t>定义字符串类型的变量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name2</a:t>
            </a:r>
            <a:r>
              <a:rPr lang="en-US" altLang="zh-CN" dirty="0"/>
              <a:t> = “</a:t>
            </a:r>
            <a:r>
              <a:rPr lang="zh-CN" altLang="en-US" dirty="0"/>
              <a:t>我是小舞</a:t>
            </a:r>
            <a:r>
              <a:rPr lang="en-US" altLang="zh-CN" dirty="0"/>
              <a:t>”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print(</a:t>
            </a:r>
            <a:r>
              <a:rPr lang="en-US" altLang="zh-CN" dirty="0" err="1"/>
              <a:t>name1+name2</a:t>
            </a:r>
            <a:r>
              <a:rPr lang="en-US" altLang="zh-CN" dirty="0"/>
              <a:t>)	   #</a:t>
            </a:r>
            <a:r>
              <a:rPr lang="zh-CN" altLang="en-US" dirty="0"/>
              <a:t>将两个字符串拼接在一起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、数字间的计算</a:t>
            </a:r>
            <a:endParaRPr lang="en-US" altLang="zh-CN" b="1" dirty="0"/>
          </a:p>
          <a:p>
            <a:pPr lvl="1"/>
            <a:r>
              <a:rPr lang="en-US" altLang="zh-CN" dirty="0"/>
              <a:t>a = 10	#</a:t>
            </a:r>
            <a:r>
              <a:rPr lang="zh-CN" altLang="en-US" dirty="0"/>
              <a:t>定义整数型的变量</a:t>
            </a:r>
            <a:endParaRPr lang="en-US" altLang="zh-CN" dirty="0"/>
          </a:p>
          <a:p>
            <a:pPr lvl="1"/>
            <a:r>
              <a:rPr lang="en-US" altLang="zh-CN" dirty="0"/>
              <a:t>b = 20</a:t>
            </a:r>
          </a:p>
          <a:p>
            <a:pPr lvl="1"/>
            <a:r>
              <a:rPr lang="en-US" altLang="zh-CN" dirty="0"/>
              <a:t>c = a + b</a:t>
            </a:r>
          </a:p>
          <a:p>
            <a:pPr lvl="1"/>
            <a:r>
              <a:rPr lang="en-US" altLang="zh-CN" dirty="0"/>
              <a:t>print(c)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9F428E-3527-4813-B900-0AD1F0B94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7" y="2370806"/>
            <a:ext cx="2316089" cy="2213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8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271B7-D23E-44DF-AE6E-F1FC6853D94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思维构建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34C824-EF7C-44BB-8CE8-F77ACF105D1D}"/>
              </a:ext>
            </a:extLst>
          </p:cNvPr>
          <p:cNvSpPr txBox="1"/>
          <p:nvPr/>
        </p:nvSpPr>
        <p:spPr>
          <a:xfrm>
            <a:off x="1817068" y="1711971"/>
            <a:ext cx="77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5A73E9-0C55-4D02-8CAF-FE980A2937BE}"/>
              </a:ext>
            </a:extLst>
          </p:cNvPr>
          <p:cNvSpPr txBox="1"/>
          <p:nvPr/>
        </p:nvSpPr>
        <p:spPr>
          <a:xfrm>
            <a:off x="4250904" y="1711971"/>
            <a:ext cx="70134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“*”乘号的使用（键盘中同时按住</a:t>
            </a:r>
            <a:r>
              <a:rPr lang="en-US" altLang="zh-CN" sz="2000" b="1" dirty="0" err="1">
                <a:solidFill>
                  <a:srgbClr val="60499B"/>
                </a:solidFill>
              </a:rPr>
              <a:t>shift+8</a:t>
            </a:r>
            <a:r>
              <a:rPr lang="en-US" altLang="zh-CN" sz="2000" b="1" dirty="0">
                <a:solidFill>
                  <a:srgbClr val="60499B"/>
                </a:solidFill>
              </a:rPr>
              <a:t> </a:t>
            </a:r>
            <a:r>
              <a:rPr lang="zh-CN" altLang="en-US" sz="2000" b="1" dirty="0">
                <a:solidFill>
                  <a:srgbClr val="60499B"/>
                </a:solidFill>
              </a:rPr>
              <a:t>）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、打印字符串的倍数</a:t>
            </a:r>
            <a:endParaRPr lang="en-US" altLang="zh-CN" b="1" dirty="0"/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00"/>
                </a:solidFill>
              </a:rPr>
              <a:t>name = “</a:t>
            </a:r>
            <a:r>
              <a:rPr lang="zh-CN" altLang="en-US" dirty="0">
                <a:solidFill>
                  <a:srgbClr val="000000"/>
                </a:solidFill>
              </a:rPr>
              <a:t>唐三</a:t>
            </a:r>
            <a:r>
              <a:rPr lang="en-US" altLang="zh-CN" dirty="0">
                <a:solidFill>
                  <a:srgbClr val="000000"/>
                </a:solidFill>
              </a:rPr>
              <a:t>”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00"/>
                </a:solidFill>
              </a:rPr>
              <a:t>print(name</a:t>
            </a:r>
            <a:r>
              <a:rPr lang="zh-CN" altLang="en-US" dirty="0">
                <a:solidFill>
                  <a:srgbClr val="000000"/>
                </a:solidFill>
              </a:rPr>
              <a:t>*</a:t>
            </a:r>
            <a:r>
              <a:rPr lang="en-US" altLang="zh-CN" dirty="0">
                <a:solidFill>
                  <a:srgbClr val="000000"/>
                </a:solidFill>
              </a:rPr>
              <a:t>10)  	#</a:t>
            </a:r>
            <a:r>
              <a:rPr lang="zh-CN" altLang="en-US" dirty="0">
                <a:solidFill>
                  <a:srgbClr val="000000"/>
                </a:solidFill>
              </a:rPr>
              <a:t>打印</a:t>
            </a:r>
            <a:r>
              <a:rPr lang="en-US" altLang="zh-CN" dirty="0">
                <a:solidFill>
                  <a:srgbClr val="000000"/>
                </a:solidFill>
              </a:rPr>
              <a:t>10</a:t>
            </a:r>
            <a:r>
              <a:rPr lang="zh-CN" altLang="en-US" dirty="0">
                <a:solidFill>
                  <a:srgbClr val="000000"/>
                </a:solidFill>
              </a:rPr>
              <a:t>个唐三</a:t>
            </a:r>
            <a:endParaRPr lang="en-US" altLang="zh-CN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、数字间的计算 苹果每斤</a:t>
            </a:r>
            <a:r>
              <a:rPr lang="en-US" altLang="zh-CN" b="1" dirty="0"/>
              <a:t>5.98</a:t>
            </a:r>
            <a:r>
              <a:rPr lang="zh-CN" altLang="en-US" b="1" dirty="0"/>
              <a:t>元，买了</a:t>
            </a:r>
            <a:r>
              <a:rPr lang="en-US" altLang="zh-CN" b="1" dirty="0"/>
              <a:t>6</a:t>
            </a:r>
            <a:r>
              <a:rPr lang="zh-CN" altLang="en-US" b="1" dirty="0"/>
              <a:t>斤，花了多少钱？</a:t>
            </a:r>
            <a:endParaRPr lang="en-US" altLang="zh-CN" b="1" dirty="0"/>
          </a:p>
          <a:p>
            <a:pPr lvl="1"/>
            <a:r>
              <a:rPr lang="en-US" altLang="zh-CN" dirty="0"/>
              <a:t>print(5.98 </a:t>
            </a:r>
            <a:r>
              <a:rPr lang="zh-CN" altLang="en-US" dirty="0"/>
              <a:t>* </a:t>
            </a:r>
            <a:r>
              <a:rPr lang="en-US" altLang="zh-CN" dirty="0"/>
              <a:t>6)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9F428E-3527-4813-B900-0AD1F0B94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7" y="2370806"/>
            <a:ext cx="2316089" cy="2213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6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271B7-D23E-44DF-AE6E-F1FC6853D94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思维构建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34C824-EF7C-44BB-8CE8-F77ACF105D1D}"/>
              </a:ext>
            </a:extLst>
          </p:cNvPr>
          <p:cNvSpPr txBox="1"/>
          <p:nvPr/>
        </p:nvSpPr>
        <p:spPr>
          <a:xfrm>
            <a:off x="1817068" y="1711971"/>
            <a:ext cx="77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5A73E9-0C55-4D02-8CAF-FE980A2937BE}"/>
              </a:ext>
            </a:extLst>
          </p:cNvPr>
          <p:cNvSpPr txBox="1"/>
          <p:nvPr/>
        </p:nvSpPr>
        <p:spPr>
          <a:xfrm>
            <a:off x="4250904" y="1711971"/>
            <a:ext cx="52774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”除号</a:t>
            </a:r>
            <a:r>
              <a:rPr lang="zh-CN" altLang="en-US" sz="2000" b="1" dirty="0">
                <a:solidFill>
                  <a:srgbClr val="60499B"/>
                </a:solidFill>
              </a:rPr>
              <a:t>的使用</a:t>
            </a:r>
            <a:r>
              <a:rPr lang="en-US" altLang="zh-CN" sz="2000" b="1" dirty="0">
                <a:solidFill>
                  <a:srgbClr val="60499B"/>
                </a:solidFill>
              </a:rPr>
              <a:t>/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a = 22</a:t>
            </a:r>
          </a:p>
          <a:p>
            <a:pPr lvl="1"/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 = 10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c = a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b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print(c)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d = a // b  	 #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“</a:t>
            </a:r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//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”取整数</a:t>
            </a:r>
            <a:endParaRPr lang="en-US" altLang="zh-CN" dirty="0">
              <a:solidFill>
                <a:srgbClr val="000000"/>
              </a:solidFill>
              <a:latin typeface="Arial"/>
              <a:ea typeface="微软雅黑"/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e = a % b	</a:t>
            </a:r>
            <a:r>
              <a:rPr lang="en-US" altLang="zh-CN" dirty="0">
                <a:solidFill>
                  <a:srgbClr val="000000"/>
                </a:solidFill>
              </a:rPr>
              <a:t> #</a:t>
            </a:r>
            <a:r>
              <a:rPr lang="zh-CN" altLang="en-US" dirty="0">
                <a:solidFill>
                  <a:srgbClr val="000000"/>
                </a:solidFill>
              </a:rPr>
              <a:t>“</a:t>
            </a:r>
            <a:r>
              <a:rPr lang="en-US" altLang="zh-CN" dirty="0">
                <a:solidFill>
                  <a:srgbClr val="000000"/>
                </a:solidFill>
              </a:rPr>
              <a:t>%</a:t>
            </a:r>
            <a:r>
              <a:rPr lang="zh-CN" altLang="en-US" dirty="0">
                <a:solidFill>
                  <a:srgbClr val="000000"/>
                </a:solidFill>
              </a:rPr>
              <a:t>”取余数</a:t>
            </a:r>
            <a:endParaRPr lang="en-US" altLang="zh-CN" dirty="0">
              <a:solidFill>
                <a:srgbClr val="000000"/>
              </a:solidFill>
              <a:latin typeface="Arial"/>
              <a:ea typeface="微软雅黑"/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print(d)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Arial"/>
                <a:ea typeface="微软雅黑"/>
              </a:rPr>
              <a:t>print(e)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9F428E-3527-4813-B900-0AD1F0B94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7" y="2370806"/>
            <a:ext cx="2316089" cy="22137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0BD384B-5064-458B-AF66-F5D1B8DE93E1}"/>
              </a:ext>
            </a:extLst>
          </p:cNvPr>
          <p:cNvSpPr txBox="1"/>
          <p:nvPr/>
        </p:nvSpPr>
        <p:spPr>
          <a:xfrm>
            <a:off x="2623929" y="5011471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0499B"/>
                </a:solidFill>
              </a:rPr>
              <a:t>分清楚了“</a:t>
            </a:r>
            <a:r>
              <a:rPr lang="en-US" altLang="zh-CN" sz="2800" b="1" dirty="0">
                <a:solidFill>
                  <a:srgbClr val="60499B"/>
                </a:solidFill>
              </a:rPr>
              <a:t>/</a:t>
            </a:r>
            <a:r>
              <a:rPr lang="zh-CN" altLang="en-US" sz="2800" b="1" dirty="0">
                <a:solidFill>
                  <a:srgbClr val="60499B"/>
                </a:solidFill>
              </a:rPr>
              <a:t>”，“</a:t>
            </a:r>
            <a:r>
              <a:rPr lang="en-US" altLang="zh-CN" sz="2800" b="1" dirty="0">
                <a:solidFill>
                  <a:srgbClr val="60499B"/>
                </a:solidFill>
              </a:rPr>
              <a:t>//</a:t>
            </a:r>
            <a:r>
              <a:rPr lang="zh-CN" altLang="en-US" sz="2800" b="1" dirty="0">
                <a:solidFill>
                  <a:srgbClr val="60499B"/>
                </a:solidFill>
              </a:rPr>
              <a:t>”，“</a:t>
            </a:r>
            <a:r>
              <a:rPr lang="en-US" altLang="zh-CN" sz="2800" b="1" dirty="0">
                <a:solidFill>
                  <a:srgbClr val="60499B"/>
                </a:solidFill>
              </a:rPr>
              <a:t>%</a:t>
            </a:r>
            <a:r>
              <a:rPr lang="zh-CN" altLang="en-US" sz="2800" b="1" dirty="0">
                <a:solidFill>
                  <a:srgbClr val="60499B"/>
                </a:solidFill>
              </a:rPr>
              <a:t>”的区别了吗</a:t>
            </a:r>
            <a:r>
              <a:rPr lang="en-US" altLang="zh-CN" sz="2800" b="1" dirty="0">
                <a:solidFill>
                  <a:srgbClr val="60499B"/>
                </a:solidFill>
              </a:rPr>
              <a:t>?</a:t>
            </a:r>
            <a:endParaRPr lang="zh-CN" altLang="en-US" sz="2800" b="1" dirty="0">
              <a:solidFill>
                <a:srgbClr val="60499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1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271B7-D23E-44DF-AE6E-F1FC6853D94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思维构建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34C824-EF7C-44BB-8CE8-F77ACF105D1D}"/>
              </a:ext>
            </a:extLst>
          </p:cNvPr>
          <p:cNvSpPr txBox="1"/>
          <p:nvPr/>
        </p:nvSpPr>
        <p:spPr>
          <a:xfrm>
            <a:off x="1817068" y="1711971"/>
            <a:ext cx="77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5A73E9-0C55-4D02-8CAF-FE980A2937BE}"/>
              </a:ext>
            </a:extLst>
          </p:cNvPr>
          <p:cNvSpPr txBox="1"/>
          <p:nvPr/>
        </p:nvSpPr>
        <p:spPr>
          <a:xfrm>
            <a:off x="4250904" y="1711971"/>
            <a:ext cx="5554278" cy="250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“</a:t>
            </a:r>
            <a:r>
              <a:rPr lang="en-US" altLang="zh-CN" sz="2000" b="1" dirty="0">
                <a:solidFill>
                  <a:srgbClr val="60499B"/>
                </a:solidFill>
                <a:latin typeface="Arial"/>
                <a:ea typeface="微软雅黑"/>
              </a:rPr>
              <a:t>==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” </a:t>
            </a:r>
            <a:r>
              <a:rPr lang="zh-CN" altLang="en-US" sz="2000" b="1" dirty="0">
                <a:solidFill>
                  <a:srgbClr val="60499B"/>
                </a:solidFill>
              </a:rPr>
              <a:t>的使用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在</a:t>
            </a:r>
            <a:r>
              <a:rPr lang="en-US" altLang="zh-CN" sz="2000" b="1" dirty="0">
                <a:solidFill>
                  <a:srgbClr val="60499B"/>
                </a:solidFill>
                <a:latin typeface="Arial"/>
                <a:ea typeface="微软雅黑"/>
              </a:rPr>
              <a:t>python</a:t>
            </a:r>
            <a:r>
              <a:rPr lang="zh-CN" altLang="en-US" sz="2000" b="1" dirty="0">
                <a:solidFill>
                  <a:srgbClr val="60499B"/>
                </a:solidFill>
                <a:latin typeface="Arial"/>
                <a:ea typeface="微软雅黑"/>
              </a:rPr>
              <a:t>编程中，两个等于号才表示等于判断</a:t>
            </a:r>
            <a:endParaRPr lang="en-US" altLang="zh-CN" sz="2000" b="1" dirty="0">
              <a:solidFill>
                <a:srgbClr val="60499B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60499B"/>
              </a:solidFill>
              <a:latin typeface="Arial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en-US" altLang="zh-CN" dirty="0"/>
              <a:t>print</a:t>
            </a:r>
            <a:r>
              <a:rPr lang="zh-CN" altLang="en-US" dirty="0"/>
              <a:t>（</a:t>
            </a:r>
            <a:r>
              <a:rPr lang="en-US" altLang="zh-CN" dirty="0"/>
              <a:t>5 + 6 == 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print</a:t>
            </a:r>
            <a:r>
              <a:rPr lang="zh-CN" altLang="en-US" dirty="0"/>
              <a:t>（</a:t>
            </a:r>
            <a:r>
              <a:rPr lang="en-US" altLang="zh-CN" dirty="0"/>
              <a:t>5 + 6 == 11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9F428E-3527-4813-B900-0AD1F0B94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7" y="2370806"/>
            <a:ext cx="2316089" cy="22137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B01F8C-5B0F-4D58-86D5-6AE12FA46007}"/>
              </a:ext>
            </a:extLst>
          </p:cNvPr>
          <p:cNvSpPr/>
          <p:nvPr/>
        </p:nvSpPr>
        <p:spPr>
          <a:xfrm>
            <a:off x="7028043" y="3096966"/>
            <a:ext cx="2369175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—— True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—— False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0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98C75A-FC06-43D5-A8CA-63F113BA87C3}"/>
              </a:ext>
            </a:extLst>
          </p:cNvPr>
          <p:cNvSpPr txBox="1"/>
          <p:nvPr/>
        </p:nvSpPr>
        <p:spPr>
          <a:xfrm>
            <a:off x="4293704" y="2863076"/>
            <a:ext cx="490330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学习了这么多！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60499B"/>
                </a:solidFill>
                <a:latin typeface="Arial"/>
                <a:ea typeface="微软雅黑"/>
              </a:rPr>
              <a:t>我们来试试解决实际的应用题吧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8B20F6-32AB-4714-88D8-EB88B0746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/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9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4ABD74-6089-449E-A696-BA183453D449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思维构建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6F5FEBB-95D6-4E41-95D4-0014D69A7C53}"/>
              </a:ext>
            </a:extLst>
          </p:cNvPr>
          <p:cNvGrpSpPr/>
          <p:nvPr/>
        </p:nvGrpSpPr>
        <p:grpSpPr>
          <a:xfrm>
            <a:off x="5299375" y="2197256"/>
            <a:ext cx="6471093" cy="2641400"/>
            <a:chOff x="4377395" y="1761558"/>
            <a:chExt cx="6471093" cy="264140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47B39D-38A7-4447-9E26-B8522280422B}"/>
                </a:ext>
              </a:extLst>
            </p:cNvPr>
            <p:cNvSpPr txBox="1"/>
            <p:nvPr/>
          </p:nvSpPr>
          <p:spPr>
            <a:xfrm>
              <a:off x="4858506" y="3263062"/>
              <a:ext cx="5989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name = input(“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请输入打招呼的姓名：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")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D529A61-E0D5-41FD-A176-BFB4C2AD4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249" y="1761558"/>
              <a:ext cx="1363244" cy="68162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8B1E22-C3F6-499B-A286-2311870AA7FD}"/>
                </a:ext>
              </a:extLst>
            </p:cNvPr>
            <p:cNvSpPr txBox="1"/>
            <p:nvPr/>
          </p:nvSpPr>
          <p:spPr>
            <a:xfrm>
              <a:off x="7132119" y="3803808"/>
              <a:ext cx="2531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可以更改为任意的提示</a:t>
              </a:r>
            </a:p>
          </p:txBody>
        </p:sp>
        <p:sp>
          <p:nvSpPr>
            <p:cNvPr id="15" name="箭头: 下弧形 14">
              <a:extLst>
                <a:ext uri="{FF2B5EF4-FFF2-40B4-BE49-F238E27FC236}">
                  <a16:creationId xmlns:a16="http://schemas.microsoft.com/office/drawing/2014/main" id="{7B937D6B-A600-44F9-903D-E97234862C6E}"/>
                </a:ext>
              </a:extLst>
            </p:cNvPr>
            <p:cNvSpPr/>
            <p:nvPr/>
          </p:nvSpPr>
          <p:spPr>
            <a:xfrm rot="13370899">
              <a:off x="7897857" y="2252642"/>
              <a:ext cx="1504515" cy="575643"/>
            </a:xfrm>
            <a:prstGeom prst="curvedUpArrow">
              <a:avLst>
                <a:gd name="adj1" fmla="val 25000"/>
                <a:gd name="adj2" fmla="val 57689"/>
                <a:gd name="adj3" fmla="val 431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箭头: 下弧形 15">
              <a:extLst>
                <a:ext uri="{FF2B5EF4-FFF2-40B4-BE49-F238E27FC236}">
                  <a16:creationId xmlns:a16="http://schemas.microsoft.com/office/drawing/2014/main" id="{9483A32E-4C4D-481E-B724-A840216E097A}"/>
                </a:ext>
              </a:extLst>
            </p:cNvPr>
            <p:cNvSpPr/>
            <p:nvPr/>
          </p:nvSpPr>
          <p:spPr>
            <a:xfrm rot="18667937" flipH="1" flipV="1">
              <a:off x="4987865" y="2340771"/>
              <a:ext cx="1504515" cy="575643"/>
            </a:xfrm>
            <a:prstGeom prst="curvedUpArrow">
              <a:avLst>
                <a:gd name="adj1" fmla="val 25000"/>
                <a:gd name="adj2" fmla="val 57689"/>
                <a:gd name="adj3" fmla="val 431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3E44B9-10B5-43E5-993D-AC3AE1B0FBE3}"/>
                </a:ext>
              </a:extLst>
            </p:cNvPr>
            <p:cNvSpPr txBox="1"/>
            <p:nvPr/>
          </p:nvSpPr>
          <p:spPr>
            <a:xfrm>
              <a:off x="6021288" y="2522260"/>
              <a:ext cx="2531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将键盘输入的信息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保存到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a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中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3EA00BC-7AA2-489E-AD9E-AD3F01D90153}"/>
                </a:ext>
              </a:extLst>
            </p:cNvPr>
            <p:cNvSpPr txBox="1"/>
            <p:nvPr/>
          </p:nvSpPr>
          <p:spPr>
            <a:xfrm>
              <a:off x="4377395" y="3756627"/>
              <a:ext cx="1811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定义一个变量，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接收输入的内容</a:t>
              </a:r>
            </a:p>
          </p:txBody>
        </p:sp>
      </p:grpSp>
      <p:grpSp>
        <p:nvGrpSpPr>
          <p:cNvPr id="19" name="c357801c-f98c-41d5-9bf2-4832f11b731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0C5D605-F316-42D6-A045-B1D8129472A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713587" y="2012041"/>
            <a:ext cx="2749550" cy="3373437"/>
            <a:chOff x="4310063" y="1928813"/>
            <a:chExt cx="2749550" cy="3373437"/>
          </a:xfrm>
        </p:grpSpPr>
        <p:sp>
          <p:nvSpPr>
            <p:cNvPr id="44" name="ïṧliḑê">
              <a:extLst>
                <a:ext uri="{FF2B5EF4-FFF2-40B4-BE49-F238E27FC236}">
                  <a16:creationId xmlns:a16="http://schemas.microsoft.com/office/drawing/2014/main" id="{55A571B5-14B4-489C-B338-06961F56975E}"/>
                </a:ext>
              </a:extLst>
            </p:cNvPr>
            <p:cNvSpPr/>
            <p:nvPr/>
          </p:nvSpPr>
          <p:spPr bwMode="auto">
            <a:xfrm>
              <a:off x="5257800" y="5113338"/>
              <a:ext cx="219075" cy="131763"/>
            </a:xfrm>
            <a:custGeom>
              <a:avLst/>
              <a:gdLst>
                <a:gd name="T0" fmla="*/ 58 w 132"/>
                <a:gd name="T1" fmla="*/ 0 h 79"/>
                <a:gd name="T2" fmla="*/ 113 w 132"/>
                <a:gd name="T3" fmla="*/ 36 h 79"/>
                <a:gd name="T4" fmla="*/ 132 w 132"/>
                <a:gd name="T5" fmla="*/ 64 h 79"/>
                <a:gd name="T6" fmla="*/ 101 w 132"/>
                <a:gd name="T7" fmla="*/ 76 h 79"/>
                <a:gd name="T8" fmla="*/ 3 w 132"/>
                <a:gd name="T9" fmla="*/ 70 h 79"/>
                <a:gd name="T10" fmla="*/ 0 w 132"/>
                <a:gd name="T11" fmla="*/ 19 h 79"/>
                <a:gd name="T12" fmla="*/ 58 w 132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79">
                  <a:moveTo>
                    <a:pt x="58" y="0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12" y="74"/>
                    <a:pt x="101" y="76"/>
                  </a:cubicBezTo>
                  <a:cubicBezTo>
                    <a:pt x="90" y="79"/>
                    <a:pt x="3" y="70"/>
                    <a:pt x="3" y="7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1C2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ṩḻïde">
              <a:extLst>
                <a:ext uri="{FF2B5EF4-FFF2-40B4-BE49-F238E27FC236}">
                  <a16:creationId xmlns:a16="http://schemas.microsoft.com/office/drawing/2014/main" id="{FBA2ED5A-EFE7-47F8-B008-7268D70BB476}"/>
                </a:ext>
              </a:extLst>
            </p:cNvPr>
            <p:cNvSpPr/>
            <p:nvPr/>
          </p:nvSpPr>
          <p:spPr bwMode="auto">
            <a:xfrm>
              <a:off x="4760913" y="5159375"/>
              <a:ext cx="217488" cy="142875"/>
            </a:xfrm>
            <a:custGeom>
              <a:avLst/>
              <a:gdLst>
                <a:gd name="T0" fmla="*/ 81 w 131"/>
                <a:gd name="T1" fmla="*/ 12 h 86"/>
                <a:gd name="T2" fmla="*/ 108 w 131"/>
                <a:gd name="T3" fmla="*/ 42 h 86"/>
                <a:gd name="T4" fmla="*/ 120 w 131"/>
                <a:gd name="T5" fmla="*/ 83 h 86"/>
                <a:gd name="T6" fmla="*/ 44 w 131"/>
                <a:gd name="T7" fmla="*/ 79 h 86"/>
                <a:gd name="T8" fmla="*/ 4 w 131"/>
                <a:gd name="T9" fmla="*/ 43 h 86"/>
                <a:gd name="T10" fmla="*/ 4 w 131"/>
                <a:gd name="T11" fmla="*/ 0 h 86"/>
                <a:gd name="T12" fmla="*/ 81 w 131"/>
                <a:gd name="T1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6">
                  <a:moveTo>
                    <a:pt x="81" y="12"/>
                  </a:move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31" y="84"/>
                    <a:pt x="120" y="83"/>
                  </a:cubicBezTo>
                  <a:cubicBezTo>
                    <a:pt x="108" y="83"/>
                    <a:pt x="48" y="86"/>
                    <a:pt x="44" y="79"/>
                  </a:cubicBezTo>
                  <a:cubicBezTo>
                    <a:pt x="40" y="72"/>
                    <a:pt x="8" y="48"/>
                    <a:pt x="4" y="43"/>
                  </a:cubicBezTo>
                  <a:cubicBezTo>
                    <a:pt x="0" y="38"/>
                    <a:pt x="4" y="0"/>
                    <a:pt x="4" y="0"/>
                  </a:cubicBezTo>
                  <a:lnTo>
                    <a:pt x="81" y="12"/>
                  </a:lnTo>
                  <a:close/>
                </a:path>
              </a:pathLst>
            </a:custGeom>
            <a:solidFill>
              <a:srgbClr val="1C2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ṣlïḑê">
              <a:extLst>
                <a:ext uri="{FF2B5EF4-FFF2-40B4-BE49-F238E27FC236}">
                  <a16:creationId xmlns:a16="http://schemas.microsoft.com/office/drawing/2014/main" id="{336B0517-9EC7-4A4B-AEBD-5B753DC1A08B}"/>
                </a:ext>
              </a:extLst>
            </p:cNvPr>
            <p:cNvSpPr/>
            <p:nvPr/>
          </p:nvSpPr>
          <p:spPr bwMode="auto">
            <a:xfrm>
              <a:off x="4711436" y="3606800"/>
              <a:ext cx="457200" cy="1527175"/>
            </a:xfrm>
            <a:custGeom>
              <a:avLst/>
              <a:gdLst>
                <a:gd name="T0" fmla="*/ 275 w 275"/>
                <a:gd name="T1" fmla="*/ 109 h 921"/>
                <a:gd name="T2" fmla="*/ 207 w 275"/>
                <a:gd name="T3" fmla="*/ 525 h 921"/>
                <a:gd name="T4" fmla="*/ 119 w 275"/>
                <a:gd name="T5" fmla="*/ 921 h 921"/>
                <a:gd name="T6" fmla="*/ 42 w 275"/>
                <a:gd name="T7" fmla="*/ 916 h 921"/>
                <a:gd name="T8" fmla="*/ 57 w 275"/>
                <a:gd name="T9" fmla="*/ 498 h 921"/>
                <a:gd name="T10" fmla="*/ 0 w 275"/>
                <a:gd name="T11" fmla="*/ 0 h 921"/>
                <a:gd name="T12" fmla="*/ 275 w 275"/>
                <a:gd name="T13" fmla="*/ 109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921">
                  <a:moveTo>
                    <a:pt x="275" y="109"/>
                  </a:moveTo>
                  <a:cubicBezTo>
                    <a:pt x="207" y="525"/>
                    <a:pt x="207" y="525"/>
                    <a:pt x="207" y="525"/>
                  </a:cubicBezTo>
                  <a:cubicBezTo>
                    <a:pt x="119" y="921"/>
                    <a:pt x="119" y="921"/>
                    <a:pt x="119" y="921"/>
                  </a:cubicBezTo>
                  <a:cubicBezTo>
                    <a:pt x="42" y="916"/>
                    <a:pt x="42" y="916"/>
                    <a:pt x="42" y="916"/>
                  </a:cubicBezTo>
                  <a:cubicBezTo>
                    <a:pt x="57" y="498"/>
                    <a:pt x="57" y="498"/>
                    <a:pt x="57" y="498"/>
                  </a:cubicBezTo>
                  <a:cubicBezTo>
                    <a:pt x="57" y="498"/>
                    <a:pt x="0" y="114"/>
                    <a:pt x="0" y="0"/>
                  </a:cubicBezTo>
                  <a:lnTo>
                    <a:pt x="275" y="109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šliḋé">
              <a:extLst>
                <a:ext uri="{FF2B5EF4-FFF2-40B4-BE49-F238E27FC236}">
                  <a16:creationId xmlns:a16="http://schemas.microsoft.com/office/drawing/2014/main" id="{192A2EAF-B7C6-4E1C-A7C9-C91E40172107}"/>
                </a:ext>
              </a:extLst>
            </p:cNvPr>
            <p:cNvSpPr/>
            <p:nvPr/>
          </p:nvSpPr>
          <p:spPr bwMode="auto">
            <a:xfrm>
              <a:off x="5081588" y="3575050"/>
              <a:ext cx="358775" cy="1570038"/>
            </a:xfrm>
            <a:custGeom>
              <a:avLst/>
              <a:gdLst>
                <a:gd name="T0" fmla="*/ 226 w 226"/>
                <a:gd name="T1" fmla="*/ 183 h 989"/>
                <a:gd name="T2" fmla="*/ 192 w 226"/>
                <a:gd name="T3" fmla="*/ 985 h 989"/>
                <a:gd name="T4" fmla="*/ 108 w 226"/>
                <a:gd name="T5" fmla="*/ 989 h 989"/>
                <a:gd name="T6" fmla="*/ 65 w 226"/>
                <a:gd name="T7" fmla="*/ 582 h 989"/>
                <a:gd name="T8" fmla="*/ 0 w 226"/>
                <a:gd name="T9" fmla="*/ 222 h 989"/>
                <a:gd name="T10" fmla="*/ 172 w 226"/>
                <a:gd name="T11" fmla="*/ 0 h 989"/>
                <a:gd name="T12" fmla="*/ 226 w 226"/>
                <a:gd name="T13" fmla="*/ 183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9">
                  <a:moveTo>
                    <a:pt x="226" y="183"/>
                  </a:moveTo>
                  <a:lnTo>
                    <a:pt x="192" y="985"/>
                  </a:lnTo>
                  <a:lnTo>
                    <a:pt x="108" y="989"/>
                  </a:lnTo>
                  <a:lnTo>
                    <a:pt x="65" y="582"/>
                  </a:lnTo>
                  <a:lnTo>
                    <a:pt x="0" y="222"/>
                  </a:lnTo>
                  <a:lnTo>
                    <a:pt x="172" y="0"/>
                  </a:lnTo>
                  <a:lnTo>
                    <a:pt x="226" y="183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slíḓe">
              <a:extLst>
                <a:ext uri="{FF2B5EF4-FFF2-40B4-BE49-F238E27FC236}">
                  <a16:creationId xmlns:a16="http://schemas.microsoft.com/office/drawing/2014/main" id="{01AEB9AC-08C0-4A0C-94C6-9A92C191683E}"/>
                </a:ext>
              </a:extLst>
            </p:cNvPr>
            <p:cNvSpPr/>
            <p:nvPr/>
          </p:nvSpPr>
          <p:spPr bwMode="auto">
            <a:xfrm>
              <a:off x="4600575" y="2532063"/>
              <a:ext cx="1141413" cy="1487488"/>
            </a:xfrm>
            <a:custGeom>
              <a:avLst/>
              <a:gdLst>
                <a:gd name="T0" fmla="*/ 464 w 688"/>
                <a:gd name="T1" fmla="*/ 400 h 897"/>
                <a:gd name="T2" fmla="*/ 383 w 688"/>
                <a:gd name="T3" fmla="*/ 41 h 897"/>
                <a:gd name="T4" fmla="*/ 138 w 688"/>
                <a:gd name="T5" fmla="*/ 68 h 897"/>
                <a:gd name="T6" fmla="*/ 134 w 688"/>
                <a:gd name="T7" fmla="*/ 71 h 897"/>
                <a:gd name="T8" fmla="*/ 100 w 688"/>
                <a:gd name="T9" fmla="*/ 143 h 897"/>
                <a:gd name="T10" fmla="*/ 73 w 688"/>
                <a:gd name="T11" fmla="*/ 466 h 897"/>
                <a:gd name="T12" fmla="*/ 39 w 688"/>
                <a:gd name="T13" fmla="*/ 893 h 897"/>
                <a:gd name="T14" fmla="*/ 325 w 688"/>
                <a:gd name="T15" fmla="*/ 805 h 897"/>
                <a:gd name="T16" fmla="*/ 592 w 688"/>
                <a:gd name="T17" fmla="*/ 790 h 897"/>
                <a:gd name="T18" fmla="*/ 464 w 688"/>
                <a:gd name="T19" fmla="*/ 40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897">
                  <a:moveTo>
                    <a:pt x="464" y="400"/>
                  </a:moveTo>
                  <a:cubicBezTo>
                    <a:pt x="422" y="196"/>
                    <a:pt x="475" y="98"/>
                    <a:pt x="383" y="41"/>
                  </a:cubicBezTo>
                  <a:cubicBezTo>
                    <a:pt x="383" y="41"/>
                    <a:pt x="234" y="0"/>
                    <a:pt x="138" y="68"/>
                  </a:cubicBezTo>
                  <a:cubicBezTo>
                    <a:pt x="137" y="69"/>
                    <a:pt x="136" y="70"/>
                    <a:pt x="134" y="71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73" y="466"/>
                    <a:pt x="73" y="466"/>
                    <a:pt x="73" y="466"/>
                  </a:cubicBezTo>
                  <a:cubicBezTo>
                    <a:pt x="73" y="466"/>
                    <a:pt x="0" y="890"/>
                    <a:pt x="39" y="893"/>
                  </a:cubicBezTo>
                  <a:cubicBezTo>
                    <a:pt x="83" y="897"/>
                    <a:pt x="286" y="803"/>
                    <a:pt x="325" y="805"/>
                  </a:cubicBezTo>
                  <a:cubicBezTo>
                    <a:pt x="363" y="807"/>
                    <a:pt x="481" y="828"/>
                    <a:pt x="592" y="790"/>
                  </a:cubicBezTo>
                  <a:cubicBezTo>
                    <a:pt x="688" y="758"/>
                    <a:pt x="506" y="604"/>
                    <a:pt x="464" y="400"/>
                  </a:cubicBezTo>
                  <a:close/>
                </a:path>
              </a:pathLst>
            </a:custGeom>
            <a:solidFill>
              <a:srgbClr val="7EA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ṧľiḍè">
              <a:extLst>
                <a:ext uri="{FF2B5EF4-FFF2-40B4-BE49-F238E27FC236}">
                  <a16:creationId xmlns:a16="http://schemas.microsoft.com/office/drawing/2014/main" id="{78E07FF6-B2B3-4248-A72F-958543CE4399}"/>
                </a:ext>
              </a:extLst>
            </p:cNvPr>
            <p:cNvSpPr/>
            <p:nvPr/>
          </p:nvSpPr>
          <p:spPr bwMode="auto">
            <a:xfrm>
              <a:off x="5008563" y="2589213"/>
              <a:ext cx="215900" cy="546100"/>
            </a:xfrm>
            <a:custGeom>
              <a:avLst/>
              <a:gdLst>
                <a:gd name="T0" fmla="*/ 33 w 136"/>
                <a:gd name="T1" fmla="*/ 0 h 344"/>
                <a:gd name="T2" fmla="*/ 3 w 136"/>
                <a:gd name="T3" fmla="*/ 1 h 344"/>
                <a:gd name="T4" fmla="*/ 0 w 136"/>
                <a:gd name="T5" fmla="*/ 32 h 344"/>
                <a:gd name="T6" fmla="*/ 111 w 136"/>
                <a:gd name="T7" fmla="*/ 344 h 344"/>
                <a:gd name="T8" fmla="*/ 136 w 136"/>
                <a:gd name="T9" fmla="*/ 208 h 344"/>
                <a:gd name="T10" fmla="*/ 108 w 136"/>
                <a:gd name="T11" fmla="*/ 12 h 344"/>
                <a:gd name="T12" fmla="*/ 33 w 136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344">
                  <a:moveTo>
                    <a:pt x="33" y="0"/>
                  </a:moveTo>
                  <a:lnTo>
                    <a:pt x="3" y="1"/>
                  </a:lnTo>
                  <a:lnTo>
                    <a:pt x="0" y="32"/>
                  </a:lnTo>
                  <a:lnTo>
                    <a:pt x="111" y="344"/>
                  </a:lnTo>
                  <a:lnTo>
                    <a:pt x="136" y="208"/>
                  </a:lnTo>
                  <a:lnTo>
                    <a:pt x="108" y="1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şḻïďé">
              <a:extLst>
                <a:ext uri="{FF2B5EF4-FFF2-40B4-BE49-F238E27FC236}">
                  <a16:creationId xmlns:a16="http://schemas.microsoft.com/office/drawing/2014/main" id="{60767FF0-7B65-4A7F-8CA4-529ACDDE694E}"/>
                </a:ext>
              </a:extLst>
            </p:cNvPr>
            <p:cNvSpPr/>
            <p:nvPr/>
          </p:nvSpPr>
          <p:spPr bwMode="auto">
            <a:xfrm>
              <a:off x="5137150" y="3325813"/>
              <a:ext cx="244475" cy="560388"/>
            </a:xfrm>
            <a:custGeom>
              <a:avLst/>
              <a:gdLst>
                <a:gd name="T0" fmla="*/ 43 w 154"/>
                <a:gd name="T1" fmla="*/ 0 h 353"/>
                <a:gd name="T2" fmla="*/ 0 w 154"/>
                <a:gd name="T3" fmla="*/ 340 h 353"/>
                <a:gd name="T4" fmla="*/ 91 w 154"/>
                <a:gd name="T5" fmla="*/ 353 h 353"/>
                <a:gd name="T6" fmla="*/ 154 w 154"/>
                <a:gd name="T7" fmla="*/ 348 h 353"/>
                <a:gd name="T8" fmla="*/ 74 w 154"/>
                <a:gd name="T9" fmla="*/ 54 h 353"/>
                <a:gd name="T10" fmla="*/ 43 w 154"/>
                <a:gd name="T1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353">
                  <a:moveTo>
                    <a:pt x="43" y="0"/>
                  </a:moveTo>
                  <a:lnTo>
                    <a:pt x="0" y="340"/>
                  </a:lnTo>
                  <a:lnTo>
                    <a:pt x="91" y="353"/>
                  </a:lnTo>
                  <a:lnTo>
                    <a:pt x="154" y="348"/>
                  </a:lnTo>
                  <a:lnTo>
                    <a:pt x="74" y="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śľíḍè">
              <a:extLst>
                <a:ext uri="{FF2B5EF4-FFF2-40B4-BE49-F238E27FC236}">
                  <a16:creationId xmlns:a16="http://schemas.microsoft.com/office/drawing/2014/main" id="{4CB5001D-CBE9-4E03-806C-BA5AADE8D214}"/>
                </a:ext>
              </a:extLst>
            </p:cNvPr>
            <p:cNvSpPr/>
            <p:nvPr/>
          </p:nvSpPr>
          <p:spPr bwMode="auto">
            <a:xfrm>
              <a:off x="4938713" y="2254250"/>
              <a:ext cx="287338" cy="360363"/>
            </a:xfrm>
            <a:custGeom>
              <a:avLst/>
              <a:gdLst>
                <a:gd name="T0" fmla="*/ 113 w 173"/>
                <a:gd name="T1" fmla="*/ 215 h 217"/>
                <a:gd name="T2" fmla="*/ 53 w 173"/>
                <a:gd name="T3" fmla="*/ 217 h 217"/>
                <a:gd name="T4" fmla="*/ 50 w 173"/>
                <a:gd name="T5" fmla="*/ 169 h 217"/>
                <a:gd name="T6" fmla="*/ 7 w 173"/>
                <a:gd name="T7" fmla="*/ 143 h 217"/>
                <a:gd name="T8" fmla="*/ 6 w 173"/>
                <a:gd name="T9" fmla="*/ 127 h 217"/>
                <a:gd name="T10" fmla="*/ 8 w 173"/>
                <a:gd name="T11" fmla="*/ 58 h 217"/>
                <a:gd name="T12" fmla="*/ 12 w 173"/>
                <a:gd name="T13" fmla="*/ 35 h 217"/>
                <a:gd name="T14" fmla="*/ 44 w 173"/>
                <a:gd name="T15" fmla="*/ 11 h 217"/>
                <a:gd name="T16" fmla="*/ 147 w 173"/>
                <a:gd name="T17" fmla="*/ 21 h 217"/>
                <a:gd name="T18" fmla="*/ 166 w 173"/>
                <a:gd name="T19" fmla="*/ 41 h 217"/>
                <a:gd name="T20" fmla="*/ 170 w 173"/>
                <a:gd name="T21" fmla="*/ 84 h 217"/>
                <a:gd name="T22" fmla="*/ 165 w 173"/>
                <a:gd name="T23" fmla="*/ 124 h 217"/>
                <a:gd name="T24" fmla="*/ 147 w 173"/>
                <a:gd name="T25" fmla="*/ 164 h 217"/>
                <a:gd name="T26" fmla="*/ 124 w 173"/>
                <a:gd name="T27" fmla="*/ 174 h 217"/>
                <a:gd name="T28" fmla="*/ 113 w 173"/>
                <a:gd name="T29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17">
                  <a:moveTo>
                    <a:pt x="113" y="215"/>
                  </a:moveTo>
                  <a:cubicBezTo>
                    <a:pt x="93" y="215"/>
                    <a:pt x="73" y="216"/>
                    <a:pt x="53" y="217"/>
                  </a:cubicBezTo>
                  <a:cubicBezTo>
                    <a:pt x="51" y="201"/>
                    <a:pt x="50" y="185"/>
                    <a:pt x="50" y="169"/>
                  </a:cubicBezTo>
                  <a:cubicBezTo>
                    <a:pt x="33" y="166"/>
                    <a:pt x="12" y="160"/>
                    <a:pt x="7" y="143"/>
                  </a:cubicBezTo>
                  <a:cubicBezTo>
                    <a:pt x="5" y="138"/>
                    <a:pt x="6" y="132"/>
                    <a:pt x="6" y="127"/>
                  </a:cubicBezTo>
                  <a:cubicBezTo>
                    <a:pt x="7" y="104"/>
                    <a:pt x="0" y="81"/>
                    <a:pt x="8" y="58"/>
                  </a:cubicBezTo>
                  <a:cubicBezTo>
                    <a:pt x="11" y="51"/>
                    <a:pt x="8" y="42"/>
                    <a:pt x="12" y="35"/>
                  </a:cubicBezTo>
                  <a:cubicBezTo>
                    <a:pt x="17" y="22"/>
                    <a:pt x="31" y="15"/>
                    <a:pt x="44" y="11"/>
                  </a:cubicBezTo>
                  <a:cubicBezTo>
                    <a:pt x="78" y="0"/>
                    <a:pt x="117" y="2"/>
                    <a:pt x="147" y="21"/>
                  </a:cubicBezTo>
                  <a:cubicBezTo>
                    <a:pt x="155" y="26"/>
                    <a:pt x="162" y="33"/>
                    <a:pt x="166" y="41"/>
                  </a:cubicBezTo>
                  <a:cubicBezTo>
                    <a:pt x="173" y="54"/>
                    <a:pt x="172" y="69"/>
                    <a:pt x="170" y="84"/>
                  </a:cubicBezTo>
                  <a:cubicBezTo>
                    <a:pt x="168" y="97"/>
                    <a:pt x="167" y="110"/>
                    <a:pt x="165" y="124"/>
                  </a:cubicBezTo>
                  <a:cubicBezTo>
                    <a:pt x="163" y="139"/>
                    <a:pt x="160" y="157"/>
                    <a:pt x="147" y="164"/>
                  </a:cubicBezTo>
                  <a:cubicBezTo>
                    <a:pt x="140" y="168"/>
                    <a:pt x="131" y="168"/>
                    <a:pt x="124" y="174"/>
                  </a:cubicBezTo>
                  <a:cubicBezTo>
                    <a:pt x="113" y="183"/>
                    <a:pt x="118" y="201"/>
                    <a:pt x="113" y="215"/>
                  </a:cubicBezTo>
                  <a:close/>
                </a:path>
              </a:pathLst>
            </a:custGeom>
            <a:solidFill>
              <a:srgbClr val="F1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ṣ1îḋe">
              <a:extLst>
                <a:ext uri="{FF2B5EF4-FFF2-40B4-BE49-F238E27FC236}">
                  <a16:creationId xmlns:a16="http://schemas.microsoft.com/office/drawing/2014/main" id="{2823F403-B24C-43D5-822C-99215FC836A0}"/>
                </a:ext>
              </a:extLst>
            </p:cNvPr>
            <p:cNvSpPr/>
            <p:nvPr/>
          </p:nvSpPr>
          <p:spPr bwMode="auto">
            <a:xfrm>
              <a:off x="4787900" y="2063750"/>
              <a:ext cx="550863" cy="447675"/>
            </a:xfrm>
            <a:custGeom>
              <a:avLst/>
              <a:gdLst>
                <a:gd name="T0" fmla="*/ 290 w 332"/>
                <a:gd name="T1" fmla="*/ 33 h 270"/>
                <a:gd name="T2" fmla="*/ 276 w 332"/>
                <a:gd name="T3" fmla="*/ 30 h 270"/>
                <a:gd name="T4" fmla="*/ 234 w 332"/>
                <a:gd name="T5" fmla="*/ 9 h 270"/>
                <a:gd name="T6" fmla="*/ 134 w 332"/>
                <a:gd name="T7" fmla="*/ 20 h 270"/>
                <a:gd name="T8" fmla="*/ 42 w 332"/>
                <a:gd name="T9" fmla="*/ 61 h 270"/>
                <a:gd name="T10" fmla="*/ 19 w 332"/>
                <a:gd name="T11" fmla="*/ 92 h 270"/>
                <a:gd name="T12" fmla="*/ 37 w 332"/>
                <a:gd name="T13" fmla="*/ 217 h 270"/>
                <a:gd name="T14" fmla="*/ 58 w 332"/>
                <a:gd name="T15" fmla="*/ 238 h 270"/>
                <a:gd name="T16" fmla="*/ 114 w 332"/>
                <a:gd name="T17" fmla="*/ 270 h 270"/>
                <a:gd name="T18" fmla="*/ 100 w 332"/>
                <a:gd name="T19" fmla="*/ 186 h 270"/>
                <a:gd name="T20" fmla="*/ 170 w 332"/>
                <a:gd name="T21" fmla="*/ 162 h 270"/>
                <a:gd name="T22" fmla="*/ 248 w 332"/>
                <a:gd name="T23" fmla="*/ 151 h 270"/>
                <a:gd name="T24" fmla="*/ 288 w 332"/>
                <a:gd name="T25" fmla="*/ 142 h 270"/>
                <a:gd name="T26" fmla="*/ 328 w 332"/>
                <a:gd name="T27" fmla="*/ 80 h 270"/>
                <a:gd name="T28" fmla="*/ 317 w 332"/>
                <a:gd name="T29" fmla="*/ 42 h 270"/>
                <a:gd name="T30" fmla="*/ 290 w 332"/>
                <a:gd name="T31" fmla="*/ 3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270">
                  <a:moveTo>
                    <a:pt x="290" y="33"/>
                  </a:moveTo>
                  <a:cubicBezTo>
                    <a:pt x="285" y="32"/>
                    <a:pt x="281" y="32"/>
                    <a:pt x="276" y="30"/>
                  </a:cubicBezTo>
                  <a:cubicBezTo>
                    <a:pt x="261" y="25"/>
                    <a:pt x="250" y="14"/>
                    <a:pt x="234" y="9"/>
                  </a:cubicBezTo>
                  <a:cubicBezTo>
                    <a:pt x="202" y="0"/>
                    <a:pt x="164" y="5"/>
                    <a:pt x="134" y="20"/>
                  </a:cubicBezTo>
                  <a:cubicBezTo>
                    <a:pt x="106" y="35"/>
                    <a:pt x="67" y="43"/>
                    <a:pt x="42" y="61"/>
                  </a:cubicBezTo>
                  <a:cubicBezTo>
                    <a:pt x="32" y="69"/>
                    <a:pt x="25" y="80"/>
                    <a:pt x="19" y="92"/>
                  </a:cubicBezTo>
                  <a:cubicBezTo>
                    <a:pt x="0" y="132"/>
                    <a:pt x="7" y="184"/>
                    <a:pt x="37" y="217"/>
                  </a:cubicBezTo>
                  <a:cubicBezTo>
                    <a:pt x="43" y="225"/>
                    <a:pt x="51" y="232"/>
                    <a:pt x="58" y="238"/>
                  </a:cubicBezTo>
                  <a:cubicBezTo>
                    <a:pt x="74" y="251"/>
                    <a:pt x="94" y="268"/>
                    <a:pt x="114" y="270"/>
                  </a:cubicBezTo>
                  <a:cubicBezTo>
                    <a:pt x="112" y="253"/>
                    <a:pt x="88" y="201"/>
                    <a:pt x="100" y="186"/>
                  </a:cubicBezTo>
                  <a:cubicBezTo>
                    <a:pt x="114" y="164"/>
                    <a:pt x="147" y="162"/>
                    <a:pt x="170" y="162"/>
                  </a:cubicBezTo>
                  <a:cubicBezTo>
                    <a:pt x="198" y="163"/>
                    <a:pt x="220" y="152"/>
                    <a:pt x="248" y="151"/>
                  </a:cubicBezTo>
                  <a:cubicBezTo>
                    <a:pt x="262" y="150"/>
                    <a:pt x="278" y="152"/>
                    <a:pt x="288" y="142"/>
                  </a:cubicBezTo>
                  <a:cubicBezTo>
                    <a:pt x="299" y="130"/>
                    <a:pt x="323" y="95"/>
                    <a:pt x="328" y="80"/>
                  </a:cubicBezTo>
                  <a:cubicBezTo>
                    <a:pt x="332" y="67"/>
                    <a:pt x="327" y="51"/>
                    <a:pt x="317" y="42"/>
                  </a:cubicBezTo>
                  <a:cubicBezTo>
                    <a:pt x="308" y="34"/>
                    <a:pt x="299" y="34"/>
                    <a:pt x="290" y="33"/>
                  </a:cubicBezTo>
                  <a:close/>
                </a:path>
              </a:pathLst>
            </a:custGeom>
            <a:solidFill>
              <a:srgbClr val="242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ṧļíḓè">
              <a:extLst>
                <a:ext uri="{FF2B5EF4-FFF2-40B4-BE49-F238E27FC236}">
                  <a16:creationId xmlns:a16="http://schemas.microsoft.com/office/drawing/2014/main" id="{4C53763C-2735-44FC-B75E-6104F88F826E}"/>
                </a:ext>
              </a:extLst>
            </p:cNvPr>
            <p:cNvSpPr/>
            <p:nvPr/>
          </p:nvSpPr>
          <p:spPr bwMode="auto">
            <a:xfrm>
              <a:off x="5207000" y="2590800"/>
              <a:ext cx="400050" cy="488950"/>
            </a:xfrm>
            <a:custGeom>
              <a:avLst/>
              <a:gdLst>
                <a:gd name="T0" fmla="*/ 224 w 241"/>
                <a:gd name="T1" fmla="*/ 164 h 294"/>
                <a:gd name="T2" fmla="*/ 43 w 241"/>
                <a:gd name="T3" fmla="*/ 0 h 294"/>
                <a:gd name="T4" fmla="*/ 0 w 241"/>
                <a:gd name="T5" fmla="*/ 37 h 294"/>
                <a:gd name="T6" fmla="*/ 150 w 241"/>
                <a:gd name="T7" fmla="*/ 288 h 294"/>
                <a:gd name="T8" fmla="*/ 217 w 241"/>
                <a:gd name="T9" fmla="*/ 294 h 294"/>
                <a:gd name="T10" fmla="*/ 241 w 241"/>
                <a:gd name="T11" fmla="*/ 217 h 294"/>
                <a:gd name="T12" fmla="*/ 224 w 241"/>
                <a:gd name="T13" fmla="*/ 16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94">
                  <a:moveTo>
                    <a:pt x="224" y="16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50" y="288"/>
                    <a:pt x="150" y="288"/>
                    <a:pt x="150" y="288"/>
                  </a:cubicBezTo>
                  <a:cubicBezTo>
                    <a:pt x="217" y="294"/>
                    <a:pt x="217" y="294"/>
                    <a:pt x="217" y="294"/>
                  </a:cubicBezTo>
                  <a:cubicBezTo>
                    <a:pt x="217" y="294"/>
                    <a:pt x="237" y="224"/>
                    <a:pt x="241" y="217"/>
                  </a:cubicBezTo>
                  <a:lnTo>
                    <a:pt x="224" y="164"/>
                  </a:lnTo>
                  <a:close/>
                </a:path>
              </a:pathLst>
            </a:custGeom>
            <a:solidFill>
              <a:srgbClr val="7EA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ṡḷîḓè">
              <a:extLst>
                <a:ext uri="{FF2B5EF4-FFF2-40B4-BE49-F238E27FC236}">
                  <a16:creationId xmlns:a16="http://schemas.microsoft.com/office/drawing/2014/main" id="{CC34001A-878A-4DC2-AE73-FABE60A3CA34}"/>
                </a:ext>
              </a:extLst>
            </p:cNvPr>
            <p:cNvSpPr/>
            <p:nvPr/>
          </p:nvSpPr>
          <p:spPr bwMode="auto">
            <a:xfrm>
              <a:off x="4310063" y="3695700"/>
              <a:ext cx="568325" cy="566738"/>
            </a:xfrm>
            <a:custGeom>
              <a:avLst/>
              <a:gdLst>
                <a:gd name="T0" fmla="*/ 285 w 343"/>
                <a:gd name="T1" fmla="*/ 46 h 341"/>
                <a:gd name="T2" fmla="*/ 163 w 343"/>
                <a:gd name="T3" fmla="*/ 2 h 341"/>
                <a:gd name="T4" fmla="*/ 47 w 343"/>
                <a:gd name="T5" fmla="*/ 58 h 341"/>
                <a:gd name="T6" fmla="*/ 3 w 343"/>
                <a:gd name="T7" fmla="*/ 180 h 341"/>
                <a:gd name="T8" fmla="*/ 59 w 343"/>
                <a:gd name="T9" fmla="*/ 296 h 341"/>
                <a:gd name="T10" fmla="*/ 103 w 343"/>
                <a:gd name="T11" fmla="*/ 325 h 341"/>
                <a:gd name="T12" fmla="*/ 180 w 343"/>
                <a:gd name="T13" fmla="*/ 340 h 341"/>
                <a:gd name="T14" fmla="*/ 297 w 343"/>
                <a:gd name="T15" fmla="*/ 284 h 341"/>
                <a:gd name="T16" fmla="*/ 340 w 343"/>
                <a:gd name="T17" fmla="*/ 162 h 341"/>
                <a:gd name="T18" fmla="*/ 285 w 343"/>
                <a:gd name="T19" fmla="*/ 4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1">
                  <a:moveTo>
                    <a:pt x="285" y="46"/>
                  </a:moveTo>
                  <a:cubicBezTo>
                    <a:pt x="250" y="15"/>
                    <a:pt x="209" y="0"/>
                    <a:pt x="163" y="2"/>
                  </a:cubicBezTo>
                  <a:cubicBezTo>
                    <a:pt x="117" y="5"/>
                    <a:pt x="78" y="23"/>
                    <a:pt x="47" y="58"/>
                  </a:cubicBezTo>
                  <a:cubicBezTo>
                    <a:pt x="15" y="93"/>
                    <a:pt x="0" y="134"/>
                    <a:pt x="3" y="180"/>
                  </a:cubicBezTo>
                  <a:cubicBezTo>
                    <a:pt x="5" y="226"/>
                    <a:pt x="24" y="265"/>
                    <a:pt x="59" y="296"/>
                  </a:cubicBezTo>
                  <a:cubicBezTo>
                    <a:pt x="73" y="309"/>
                    <a:pt x="87" y="318"/>
                    <a:pt x="103" y="325"/>
                  </a:cubicBezTo>
                  <a:cubicBezTo>
                    <a:pt x="127" y="336"/>
                    <a:pt x="153" y="341"/>
                    <a:pt x="180" y="340"/>
                  </a:cubicBezTo>
                  <a:cubicBezTo>
                    <a:pt x="226" y="337"/>
                    <a:pt x="265" y="319"/>
                    <a:pt x="297" y="284"/>
                  </a:cubicBezTo>
                  <a:cubicBezTo>
                    <a:pt x="328" y="249"/>
                    <a:pt x="343" y="208"/>
                    <a:pt x="340" y="162"/>
                  </a:cubicBezTo>
                  <a:cubicBezTo>
                    <a:pt x="338" y="116"/>
                    <a:pt x="319" y="77"/>
                    <a:pt x="285" y="46"/>
                  </a:cubicBezTo>
                  <a:close/>
                </a:path>
              </a:pathLst>
            </a:custGeom>
            <a:solidFill>
              <a:srgbClr val="936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1ïḋé">
              <a:extLst>
                <a:ext uri="{FF2B5EF4-FFF2-40B4-BE49-F238E27FC236}">
                  <a16:creationId xmlns:a16="http://schemas.microsoft.com/office/drawing/2014/main" id="{3496B189-A938-4E36-9824-58032A31D999}"/>
                </a:ext>
              </a:extLst>
            </p:cNvPr>
            <p:cNvSpPr/>
            <p:nvPr/>
          </p:nvSpPr>
          <p:spPr bwMode="auto">
            <a:xfrm>
              <a:off x="4378048" y="3753644"/>
              <a:ext cx="512763" cy="531813"/>
            </a:xfrm>
            <a:custGeom>
              <a:avLst/>
              <a:gdLst>
                <a:gd name="T0" fmla="*/ 306 w 309"/>
                <a:gd name="T1" fmla="*/ 141 h 320"/>
                <a:gd name="T2" fmla="*/ 251 w 309"/>
                <a:gd name="T3" fmla="*/ 25 h 320"/>
                <a:gd name="T4" fmla="*/ 215 w 309"/>
                <a:gd name="T5" fmla="*/ 0 h 320"/>
                <a:gd name="T6" fmla="*/ 246 w 309"/>
                <a:gd name="T7" fmla="*/ 89 h 320"/>
                <a:gd name="T8" fmla="*/ 203 w 309"/>
                <a:gd name="T9" fmla="*/ 211 h 320"/>
                <a:gd name="T10" fmla="*/ 86 w 309"/>
                <a:gd name="T11" fmla="*/ 266 h 320"/>
                <a:gd name="T12" fmla="*/ 9 w 309"/>
                <a:gd name="T13" fmla="*/ 252 h 320"/>
                <a:gd name="T14" fmla="*/ 0 w 309"/>
                <a:gd name="T15" fmla="*/ 248 h 320"/>
                <a:gd name="T16" fmla="*/ 25 w 309"/>
                <a:gd name="T17" fmla="*/ 275 h 320"/>
                <a:gd name="T18" fmla="*/ 69 w 309"/>
                <a:gd name="T19" fmla="*/ 304 h 320"/>
                <a:gd name="T20" fmla="*/ 146 w 309"/>
                <a:gd name="T21" fmla="*/ 319 h 320"/>
                <a:gd name="T22" fmla="*/ 263 w 309"/>
                <a:gd name="T23" fmla="*/ 263 h 320"/>
                <a:gd name="T24" fmla="*/ 306 w 309"/>
                <a:gd name="T25" fmla="*/ 14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320">
                  <a:moveTo>
                    <a:pt x="306" y="141"/>
                  </a:moveTo>
                  <a:cubicBezTo>
                    <a:pt x="304" y="95"/>
                    <a:pt x="285" y="56"/>
                    <a:pt x="251" y="25"/>
                  </a:cubicBezTo>
                  <a:cubicBezTo>
                    <a:pt x="239" y="15"/>
                    <a:pt x="227" y="6"/>
                    <a:pt x="215" y="0"/>
                  </a:cubicBezTo>
                  <a:cubicBezTo>
                    <a:pt x="234" y="26"/>
                    <a:pt x="244" y="55"/>
                    <a:pt x="246" y="89"/>
                  </a:cubicBezTo>
                  <a:cubicBezTo>
                    <a:pt x="249" y="135"/>
                    <a:pt x="234" y="176"/>
                    <a:pt x="203" y="211"/>
                  </a:cubicBezTo>
                  <a:cubicBezTo>
                    <a:pt x="171" y="245"/>
                    <a:pt x="132" y="264"/>
                    <a:pt x="86" y="266"/>
                  </a:cubicBezTo>
                  <a:cubicBezTo>
                    <a:pt x="58" y="268"/>
                    <a:pt x="33" y="263"/>
                    <a:pt x="9" y="252"/>
                  </a:cubicBezTo>
                  <a:cubicBezTo>
                    <a:pt x="6" y="251"/>
                    <a:pt x="3" y="249"/>
                    <a:pt x="0" y="248"/>
                  </a:cubicBezTo>
                  <a:cubicBezTo>
                    <a:pt x="7" y="258"/>
                    <a:pt x="15" y="267"/>
                    <a:pt x="25" y="275"/>
                  </a:cubicBezTo>
                  <a:cubicBezTo>
                    <a:pt x="39" y="288"/>
                    <a:pt x="53" y="297"/>
                    <a:pt x="69" y="304"/>
                  </a:cubicBezTo>
                  <a:cubicBezTo>
                    <a:pt x="93" y="315"/>
                    <a:pt x="119" y="320"/>
                    <a:pt x="146" y="319"/>
                  </a:cubicBezTo>
                  <a:cubicBezTo>
                    <a:pt x="192" y="316"/>
                    <a:pt x="231" y="298"/>
                    <a:pt x="263" y="263"/>
                  </a:cubicBezTo>
                  <a:cubicBezTo>
                    <a:pt x="294" y="228"/>
                    <a:pt x="309" y="187"/>
                    <a:pt x="306" y="141"/>
                  </a:cubicBez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ŝḻîḍê">
              <a:extLst>
                <a:ext uri="{FF2B5EF4-FFF2-40B4-BE49-F238E27FC236}">
                  <a16:creationId xmlns:a16="http://schemas.microsoft.com/office/drawing/2014/main" id="{C2C6CB8D-326E-422F-B41D-22C29662C987}"/>
                </a:ext>
              </a:extLst>
            </p:cNvPr>
            <p:cNvSpPr/>
            <p:nvPr/>
          </p:nvSpPr>
          <p:spPr bwMode="auto">
            <a:xfrm>
              <a:off x="4830763" y="1928813"/>
              <a:ext cx="2228850" cy="1930400"/>
            </a:xfrm>
            <a:custGeom>
              <a:avLst/>
              <a:gdLst>
                <a:gd name="T0" fmla="*/ 1330 w 1343"/>
                <a:gd name="T1" fmla="*/ 551 h 1164"/>
                <a:gd name="T2" fmla="*/ 1122 w 1343"/>
                <a:gd name="T3" fmla="*/ 171 h 1164"/>
                <a:gd name="T4" fmla="*/ 720 w 1343"/>
                <a:gd name="T5" fmla="*/ 1 h 1164"/>
                <a:gd name="T6" fmla="*/ 391 w 1343"/>
                <a:gd name="T7" fmla="*/ 136 h 1164"/>
                <a:gd name="T8" fmla="*/ 366 w 1343"/>
                <a:gd name="T9" fmla="*/ 194 h 1164"/>
                <a:gd name="T10" fmla="*/ 393 w 1343"/>
                <a:gd name="T11" fmla="*/ 252 h 1164"/>
                <a:gd name="T12" fmla="*/ 467 w 1343"/>
                <a:gd name="T13" fmla="*/ 320 h 1164"/>
                <a:gd name="T14" fmla="*/ 572 w 1343"/>
                <a:gd name="T15" fmla="*/ 320 h 1164"/>
                <a:gd name="T16" fmla="*/ 742 w 1343"/>
                <a:gd name="T17" fmla="*/ 249 h 1164"/>
                <a:gd name="T18" fmla="*/ 962 w 1343"/>
                <a:gd name="T19" fmla="*/ 346 h 1164"/>
                <a:gd name="T20" fmla="*/ 1078 w 1343"/>
                <a:gd name="T21" fmla="*/ 556 h 1164"/>
                <a:gd name="T22" fmla="*/ 990 w 1343"/>
                <a:gd name="T23" fmla="*/ 774 h 1164"/>
                <a:gd name="T24" fmla="*/ 732 w 1343"/>
                <a:gd name="T25" fmla="*/ 894 h 1164"/>
                <a:gd name="T26" fmla="*/ 418 w 1343"/>
                <a:gd name="T27" fmla="*/ 699 h 1164"/>
                <a:gd name="T28" fmla="*/ 386 w 1343"/>
                <a:gd name="T29" fmla="*/ 670 h 1164"/>
                <a:gd name="T30" fmla="*/ 275 w 1343"/>
                <a:gd name="T31" fmla="*/ 676 h 1164"/>
                <a:gd name="T32" fmla="*/ 21 w 1343"/>
                <a:gd name="T33" fmla="*/ 957 h 1164"/>
                <a:gd name="T34" fmla="*/ 1 w 1343"/>
                <a:gd name="T35" fmla="*/ 1014 h 1164"/>
                <a:gd name="T36" fmla="*/ 27 w 1343"/>
                <a:gd name="T37" fmla="*/ 1069 h 1164"/>
                <a:gd name="T38" fmla="*/ 102 w 1343"/>
                <a:gd name="T39" fmla="*/ 1137 h 1164"/>
                <a:gd name="T40" fmla="*/ 122 w 1343"/>
                <a:gd name="T41" fmla="*/ 1150 h 1164"/>
                <a:gd name="T42" fmla="*/ 214 w 1343"/>
                <a:gd name="T43" fmla="*/ 1131 h 1164"/>
                <a:gd name="T44" fmla="*/ 378 w 1343"/>
                <a:gd name="T45" fmla="*/ 949 h 1164"/>
                <a:gd name="T46" fmla="*/ 386 w 1343"/>
                <a:gd name="T47" fmla="*/ 948 h 1164"/>
                <a:gd name="T48" fmla="*/ 792 w 1343"/>
                <a:gd name="T49" fmla="*/ 1146 h 1164"/>
                <a:gd name="T50" fmla="*/ 1172 w 1343"/>
                <a:gd name="T51" fmla="*/ 960 h 1164"/>
                <a:gd name="T52" fmla="*/ 1330 w 1343"/>
                <a:gd name="T53" fmla="*/ 55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3" h="1164">
                  <a:moveTo>
                    <a:pt x="1330" y="551"/>
                  </a:moveTo>
                  <a:cubicBezTo>
                    <a:pt x="1318" y="412"/>
                    <a:pt x="1247" y="284"/>
                    <a:pt x="1122" y="171"/>
                  </a:cubicBezTo>
                  <a:cubicBezTo>
                    <a:pt x="997" y="57"/>
                    <a:pt x="861" y="0"/>
                    <a:pt x="720" y="1"/>
                  </a:cubicBezTo>
                  <a:cubicBezTo>
                    <a:pt x="597" y="1"/>
                    <a:pt x="487" y="47"/>
                    <a:pt x="391" y="136"/>
                  </a:cubicBezTo>
                  <a:cubicBezTo>
                    <a:pt x="375" y="151"/>
                    <a:pt x="366" y="172"/>
                    <a:pt x="366" y="194"/>
                  </a:cubicBezTo>
                  <a:cubicBezTo>
                    <a:pt x="367" y="216"/>
                    <a:pt x="376" y="237"/>
                    <a:pt x="393" y="252"/>
                  </a:cubicBezTo>
                  <a:cubicBezTo>
                    <a:pt x="467" y="320"/>
                    <a:pt x="467" y="320"/>
                    <a:pt x="467" y="320"/>
                  </a:cubicBezTo>
                  <a:cubicBezTo>
                    <a:pt x="497" y="346"/>
                    <a:pt x="542" y="347"/>
                    <a:pt x="572" y="320"/>
                  </a:cubicBezTo>
                  <a:cubicBezTo>
                    <a:pt x="626" y="273"/>
                    <a:pt x="681" y="249"/>
                    <a:pt x="742" y="249"/>
                  </a:cubicBezTo>
                  <a:cubicBezTo>
                    <a:pt x="816" y="248"/>
                    <a:pt x="890" y="281"/>
                    <a:pt x="962" y="346"/>
                  </a:cubicBezTo>
                  <a:cubicBezTo>
                    <a:pt x="1034" y="411"/>
                    <a:pt x="1073" y="481"/>
                    <a:pt x="1078" y="556"/>
                  </a:cubicBezTo>
                  <a:cubicBezTo>
                    <a:pt x="1083" y="630"/>
                    <a:pt x="1053" y="704"/>
                    <a:pt x="990" y="774"/>
                  </a:cubicBezTo>
                  <a:cubicBezTo>
                    <a:pt x="902" y="871"/>
                    <a:pt x="816" y="911"/>
                    <a:pt x="732" y="894"/>
                  </a:cubicBezTo>
                  <a:cubicBezTo>
                    <a:pt x="644" y="875"/>
                    <a:pt x="539" y="810"/>
                    <a:pt x="418" y="699"/>
                  </a:cubicBezTo>
                  <a:cubicBezTo>
                    <a:pt x="386" y="670"/>
                    <a:pt x="386" y="670"/>
                    <a:pt x="386" y="670"/>
                  </a:cubicBezTo>
                  <a:cubicBezTo>
                    <a:pt x="354" y="641"/>
                    <a:pt x="304" y="643"/>
                    <a:pt x="275" y="676"/>
                  </a:cubicBezTo>
                  <a:cubicBezTo>
                    <a:pt x="21" y="957"/>
                    <a:pt x="21" y="957"/>
                    <a:pt x="21" y="957"/>
                  </a:cubicBezTo>
                  <a:cubicBezTo>
                    <a:pt x="7" y="973"/>
                    <a:pt x="0" y="993"/>
                    <a:pt x="1" y="1014"/>
                  </a:cubicBezTo>
                  <a:cubicBezTo>
                    <a:pt x="2" y="1035"/>
                    <a:pt x="11" y="1054"/>
                    <a:pt x="27" y="1069"/>
                  </a:cubicBezTo>
                  <a:cubicBezTo>
                    <a:pt x="102" y="1137"/>
                    <a:pt x="102" y="1137"/>
                    <a:pt x="102" y="1137"/>
                  </a:cubicBezTo>
                  <a:cubicBezTo>
                    <a:pt x="109" y="1142"/>
                    <a:pt x="115" y="1147"/>
                    <a:pt x="122" y="1150"/>
                  </a:cubicBezTo>
                  <a:cubicBezTo>
                    <a:pt x="153" y="1164"/>
                    <a:pt x="190" y="1157"/>
                    <a:pt x="214" y="1131"/>
                  </a:cubicBezTo>
                  <a:cubicBezTo>
                    <a:pt x="378" y="949"/>
                    <a:pt x="378" y="949"/>
                    <a:pt x="378" y="949"/>
                  </a:cubicBezTo>
                  <a:cubicBezTo>
                    <a:pt x="380" y="947"/>
                    <a:pt x="384" y="946"/>
                    <a:pt x="386" y="948"/>
                  </a:cubicBezTo>
                  <a:cubicBezTo>
                    <a:pt x="531" y="1072"/>
                    <a:pt x="667" y="1138"/>
                    <a:pt x="792" y="1146"/>
                  </a:cubicBezTo>
                  <a:cubicBezTo>
                    <a:pt x="925" y="1154"/>
                    <a:pt x="1053" y="1091"/>
                    <a:pt x="1172" y="960"/>
                  </a:cubicBezTo>
                  <a:cubicBezTo>
                    <a:pt x="1290" y="829"/>
                    <a:pt x="1343" y="692"/>
                    <a:pt x="1330" y="551"/>
                  </a:cubicBezTo>
                  <a:close/>
                </a:path>
              </a:pathLst>
            </a:custGeom>
            <a:solidFill>
              <a:srgbClr val="936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şḷïḓe">
              <a:extLst>
                <a:ext uri="{FF2B5EF4-FFF2-40B4-BE49-F238E27FC236}">
                  <a16:creationId xmlns:a16="http://schemas.microsoft.com/office/drawing/2014/main" id="{538C8632-41FC-4FA4-98F0-968ECEA0B873}"/>
                </a:ext>
              </a:extLst>
            </p:cNvPr>
            <p:cNvSpPr/>
            <p:nvPr/>
          </p:nvSpPr>
          <p:spPr bwMode="auto">
            <a:xfrm>
              <a:off x="5738813" y="1970088"/>
              <a:ext cx="1320800" cy="1871663"/>
            </a:xfrm>
            <a:custGeom>
              <a:avLst/>
              <a:gdLst>
                <a:gd name="T0" fmla="*/ 783 w 796"/>
                <a:gd name="T1" fmla="*/ 526 h 1129"/>
                <a:gd name="T2" fmla="*/ 575 w 796"/>
                <a:gd name="T3" fmla="*/ 146 h 1129"/>
                <a:gd name="T4" fmla="*/ 332 w 796"/>
                <a:gd name="T5" fmla="*/ 0 h 1129"/>
                <a:gd name="T6" fmla="*/ 448 w 796"/>
                <a:gd name="T7" fmla="*/ 88 h 1129"/>
                <a:gd name="T8" fmla="*/ 657 w 796"/>
                <a:gd name="T9" fmla="*/ 468 h 1129"/>
                <a:gd name="T10" fmla="*/ 498 w 796"/>
                <a:gd name="T11" fmla="*/ 877 h 1129"/>
                <a:gd name="T12" fmla="*/ 119 w 796"/>
                <a:gd name="T13" fmla="*/ 1063 h 1129"/>
                <a:gd name="T14" fmla="*/ 0 w 796"/>
                <a:gd name="T15" fmla="*/ 1039 h 1129"/>
                <a:gd name="T16" fmla="*/ 245 w 796"/>
                <a:gd name="T17" fmla="*/ 1121 h 1129"/>
                <a:gd name="T18" fmla="*/ 625 w 796"/>
                <a:gd name="T19" fmla="*/ 935 h 1129"/>
                <a:gd name="T20" fmla="*/ 783 w 796"/>
                <a:gd name="T21" fmla="*/ 5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6" h="1129">
                  <a:moveTo>
                    <a:pt x="783" y="526"/>
                  </a:moveTo>
                  <a:cubicBezTo>
                    <a:pt x="771" y="387"/>
                    <a:pt x="700" y="259"/>
                    <a:pt x="575" y="146"/>
                  </a:cubicBezTo>
                  <a:cubicBezTo>
                    <a:pt x="497" y="76"/>
                    <a:pt x="416" y="27"/>
                    <a:pt x="332" y="0"/>
                  </a:cubicBezTo>
                  <a:cubicBezTo>
                    <a:pt x="371" y="24"/>
                    <a:pt x="410" y="53"/>
                    <a:pt x="448" y="88"/>
                  </a:cubicBezTo>
                  <a:cubicBezTo>
                    <a:pt x="574" y="201"/>
                    <a:pt x="644" y="329"/>
                    <a:pt x="657" y="468"/>
                  </a:cubicBezTo>
                  <a:cubicBezTo>
                    <a:pt x="669" y="609"/>
                    <a:pt x="616" y="746"/>
                    <a:pt x="498" y="877"/>
                  </a:cubicBezTo>
                  <a:cubicBezTo>
                    <a:pt x="379" y="1008"/>
                    <a:pt x="252" y="1071"/>
                    <a:pt x="119" y="1063"/>
                  </a:cubicBezTo>
                  <a:cubicBezTo>
                    <a:pt x="80" y="1061"/>
                    <a:pt x="41" y="1053"/>
                    <a:pt x="0" y="1039"/>
                  </a:cubicBezTo>
                  <a:cubicBezTo>
                    <a:pt x="86" y="1089"/>
                    <a:pt x="168" y="1116"/>
                    <a:pt x="245" y="1121"/>
                  </a:cubicBezTo>
                  <a:cubicBezTo>
                    <a:pt x="378" y="1129"/>
                    <a:pt x="506" y="1066"/>
                    <a:pt x="625" y="935"/>
                  </a:cubicBezTo>
                  <a:cubicBezTo>
                    <a:pt x="743" y="804"/>
                    <a:pt x="796" y="667"/>
                    <a:pt x="783" y="526"/>
                  </a:cubicBezTo>
                  <a:close/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8" name="iṥļiďé">
              <a:extLst>
                <a:ext uri="{FF2B5EF4-FFF2-40B4-BE49-F238E27FC236}">
                  <a16:creationId xmlns:a16="http://schemas.microsoft.com/office/drawing/2014/main" id="{874BD75D-FFF9-4FE2-A582-9F0836CBFDAE}"/>
                </a:ext>
              </a:extLst>
            </p:cNvPr>
            <p:cNvSpPr/>
            <p:nvPr/>
          </p:nvSpPr>
          <p:spPr bwMode="auto">
            <a:xfrm>
              <a:off x="4398963" y="2614613"/>
              <a:ext cx="525463" cy="957263"/>
            </a:xfrm>
            <a:custGeom>
              <a:avLst/>
              <a:gdLst>
                <a:gd name="T0" fmla="*/ 304 w 331"/>
                <a:gd name="T1" fmla="*/ 0 h 603"/>
                <a:gd name="T2" fmla="*/ 214 w 331"/>
                <a:gd name="T3" fmla="*/ 28 h 603"/>
                <a:gd name="T4" fmla="*/ 0 w 331"/>
                <a:gd name="T5" fmla="*/ 394 h 603"/>
                <a:gd name="T6" fmla="*/ 15 w 331"/>
                <a:gd name="T7" fmla="*/ 464 h 603"/>
                <a:gd name="T8" fmla="*/ 293 w 331"/>
                <a:gd name="T9" fmla="*/ 603 h 603"/>
                <a:gd name="T10" fmla="*/ 331 w 331"/>
                <a:gd name="T11" fmla="*/ 528 h 603"/>
                <a:gd name="T12" fmla="*/ 156 w 331"/>
                <a:gd name="T13" fmla="*/ 394 h 603"/>
                <a:gd name="T14" fmla="*/ 264 w 331"/>
                <a:gd name="T15" fmla="*/ 248 h 603"/>
                <a:gd name="T16" fmla="*/ 305 w 331"/>
                <a:gd name="T17" fmla="*/ 14 h 603"/>
                <a:gd name="T18" fmla="*/ 304 w 331"/>
                <a:gd name="T1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603">
                  <a:moveTo>
                    <a:pt x="304" y="0"/>
                  </a:moveTo>
                  <a:lnTo>
                    <a:pt x="214" y="28"/>
                  </a:lnTo>
                  <a:lnTo>
                    <a:pt x="0" y="394"/>
                  </a:lnTo>
                  <a:lnTo>
                    <a:pt x="15" y="464"/>
                  </a:lnTo>
                  <a:lnTo>
                    <a:pt x="293" y="603"/>
                  </a:lnTo>
                  <a:lnTo>
                    <a:pt x="331" y="528"/>
                  </a:lnTo>
                  <a:lnTo>
                    <a:pt x="156" y="394"/>
                  </a:lnTo>
                  <a:lnTo>
                    <a:pt x="264" y="248"/>
                  </a:lnTo>
                  <a:lnTo>
                    <a:pt x="305" y="1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EA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slîḋé">
              <a:extLst>
                <a:ext uri="{FF2B5EF4-FFF2-40B4-BE49-F238E27FC236}">
                  <a16:creationId xmlns:a16="http://schemas.microsoft.com/office/drawing/2014/main" id="{181BC949-15B9-4DCA-A0B8-22132FF2242A}"/>
                </a:ext>
              </a:extLst>
            </p:cNvPr>
            <p:cNvSpPr/>
            <p:nvPr/>
          </p:nvSpPr>
          <p:spPr bwMode="auto">
            <a:xfrm>
              <a:off x="5111750" y="2517775"/>
              <a:ext cx="161925" cy="114300"/>
            </a:xfrm>
            <a:custGeom>
              <a:avLst/>
              <a:gdLst>
                <a:gd name="T0" fmla="*/ 102 w 102"/>
                <a:gd name="T1" fmla="*/ 50 h 72"/>
                <a:gd name="T2" fmla="*/ 56 w 102"/>
                <a:gd name="T3" fmla="*/ 0 h 72"/>
                <a:gd name="T4" fmla="*/ 12 w 102"/>
                <a:gd name="T5" fmla="*/ 13 h 72"/>
                <a:gd name="T6" fmla="*/ 0 w 102"/>
                <a:gd name="T7" fmla="*/ 57 h 72"/>
                <a:gd name="T8" fmla="*/ 39 w 102"/>
                <a:gd name="T9" fmla="*/ 64 h 72"/>
                <a:gd name="T10" fmla="*/ 76 w 102"/>
                <a:gd name="T11" fmla="*/ 72 h 72"/>
                <a:gd name="T12" fmla="*/ 102 w 102"/>
                <a:gd name="T13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72">
                  <a:moveTo>
                    <a:pt x="102" y="50"/>
                  </a:moveTo>
                  <a:lnTo>
                    <a:pt x="56" y="0"/>
                  </a:lnTo>
                  <a:lnTo>
                    <a:pt x="12" y="13"/>
                  </a:lnTo>
                  <a:lnTo>
                    <a:pt x="0" y="57"/>
                  </a:lnTo>
                  <a:lnTo>
                    <a:pt x="39" y="64"/>
                  </a:lnTo>
                  <a:lnTo>
                    <a:pt x="76" y="72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F7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šľiḍê">
              <a:extLst>
                <a:ext uri="{FF2B5EF4-FFF2-40B4-BE49-F238E27FC236}">
                  <a16:creationId xmlns:a16="http://schemas.microsoft.com/office/drawing/2014/main" id="{5BFE2B91-E38D-4610-83F1-DF7633F6807F}"/>
                </a:ext>
              </a:extLst>
            </p:cNvPr>
            <p:cNvSpPr/>
            <p:nvPr/>
          </p:nvSpPr>
          <p:spPr bwMode="auto">
            <a:xfrm>
              <a:off x="4873625" y="3463925"/>
              <a:ext cx="165100" cy="155575"/>
            </a:xfrm>
            <a:custGeom>
              <a:avLst/>
              <a:gdLst>
                <a:gd name="T0" fmla="*/ 29 w 104"/>
                <a:gd name="T1" fmla="*/ 0 h 98"/>
                <a:gd name="T2" fmla="*/ 72 w 104"/>
                <a:gd name="T3" fmla="*/ 9 h 98"/>
                <a:gd name="T4" fmla="*/ 66 w 104"/>
                <a:gd name="T5" fmla="*/ 35 h 98"/>
                <a:gd name="T6" fmla="*/ 104 w 104"/>
                <a:gd name="T7" fmla="*/ 79 h 98"/>
                <a:gd name="T8" fmla="*/ 51 w 104"/>
                <a:gd name="T9" fmla="*/ 98 h 98"/>
                <a:gd name="T10" fmla="*/ 0 w 104"/>
                <a:gd name="T11" fmla="*/ 55 h 98"/>
                <a:gd name="T12" fmla="*/ 29 w 10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8">
                  <a:moveTo>
                    <a:pt x="29" y="0"/>
                  </a:moveTo>
                  <a:lnTo>
                    <a:pt x="72" y="9"/>
                  </a:lnTo>
                  <a:lnTo>
                    <a:pt x="66" y="35"/>
                  </a:lnTo>
                  <a:lnTo>
                    <a:pt x="104" y="79"/>
                  </a:lnTo>
                  <a:lnTo>
                    <a:pt x="51" y="98"/>
                  </a:lnTo>
                  <a:lnTo>
                    <a:pt x="0" y="5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1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ṧḻîďe">
              <a:extLst>
                <a:ext uri="{FF2B5EF4-FFF2-40B4-BE49-F238E27FC236}">
                  <a16:creationId xmlns:a16="http://schemas.microsoft.com/office/drawing/2014/main" id="{898DEC63-C49B-42DE-BB23-F9440830A9F5}"/>
                </a:ext>
              </a:extLst>
            </p:cNvPr>
            <p:cNvSpPr/>
            <p:nvPr/>
          </p:nvSpPr>
          <p:spPr bwMode="auto">
            <a:xfrm>
              <a:off x="6369050" y="3460750"/>
              <a:ext cx="119063" cy="131763"/>
            </a:xfrm>
            <a:custGeom>
              <a:avLst/>
              <a:gdLst>
                <a:gd name="T0" fmla="*/ 29 w 75"/>
                <a:gd name="T1" fmla="*/ 65 h 83"/>
                <a:gd name="T2" fmla="*/ 0 w 75"/>
                <a:gd name="T3" fmla="*/ 13 h 83"/>
                <a:gd name="T4" fmla="*/ 22 w 75"/>
                <a:gd name="T5" fmla="*/ 0 h 83"/>
                <a:gd name="T6" fmla="*/ 49 w 75"/>
                <a:gd name="T7" fmla="*/ 31 h 83"/>
                <a:gd name="T8" fmla="*/ 56 w 75"/>
                <a:gd name="T9" fmla="*/ 20 h 83"/>
                <a:gd name="T10" fmla="*/ 75 w 75"/>
                <a:gd name="T11" fmla="*/ 67 h 83"/>
                <a:gd name="T12" fmla="*/ 55 w 75"/>
                <a:gd name="T13" fmla="*/ 83 h 83"/>
                <a:gd name="T14" fmla="*/ 29 w 75"/>
                <a:gd name="T15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29" y="65"/>
                  </a:moveTo>
                  <a:lnTo>
                    <a:pt x="0" y="13"/>
                  </a:lnTo>
                  <a:lnTo>
                    <a:pt x="22" y="0"/>
                  </a:lnTo>
                  <a:lnTo>
                    <a:pt x="49" y="31"/>
                  </a:lnTo>
                  <a:lnTo>
                    <a:pt x="56" y="20"/>
                  </a:lnTo>
                  <a:lnTo>
                    <a:pt x="75" y="67"/>
                  </a:lnTo>
                  <a:lnTo>
                    <a:pt x="55" y="83"/>
                  </a:lnTo>
                  <a:lnTo>
                    <a:pt x="29" y="65"/>
                  </a:lnTo>
                  <a:close/>
                </a:path>
              </a:pathLst>
            </a:custGeom>
            <a:solidFill>
              <a:srgbClr val="AF7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3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76BADE-2E04-4E46-9332-A7F87989DAA3}"/>
              </a:ext>
            </a:extLst>
          </p:cNvPr>
          <p:cNvSpPr txBox="1"/>
          <p:nvPr/>
        </p:nvSpPr>
        <p:spPr>
          <a:xfrm>
            <a:off x="1500539" y="1764768"/>
            <a:ext cx="4741236" cy="241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价格自动计算器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小明帮妈妈卖鸡蛋，一个鸡蛋是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0.68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元，因为物美价廉，生意异常火爆，忙不过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。他想用代码编写一个只需要输入鸡蛋个数，就能自动计算价格的工具，快来帮他实现吧！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89072AE-639B-43DD-A8CC-076526F38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4"/>
          <a:stretch/>
        </p:blipFill>
        <p:spPr>
          <a:xfrm>
            <a:off x="7044311" y="1764768"/>
            <a:ext cx="3985971" cy="3029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5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DBA37F-D447-497D-A138-5D753C1F406B}"/>
              </a:ext>
            </a:extLst>
          </p:cNvPr>
          <p:cNvSpPr/>
          <p:nvPr/>
        </p:nvSpPr>
        <p:spPr>
          <a:xfrm>
            <a:off x="1758386" y="1875312"/>
            <a:ext cx="4558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egg = input("请输入购买的鸡蛋个数：")</a:t>
            </a:r>
          </a:p>
          <a:p>
            <a:r>
              <a:rPr lang="zh-CN" altLang="en-US" dirty="0"/>
              <a:t>price = 0.68</a:t>
            </a:r>
          </a:p>
          <a:p>
            <a:r>
              <a:rPr lang="zh-CN" altLang="en-US" dirty="0"/>
              <a:t>money = egg * price</a:t>
            </a:r>
          </a:p>
          <a:p>
            <a:r>
              <a:rPr lang="zh-CN" altLang="en-US" dirty="0"/>
              <a:t>print(money)</a:t>
            </a:r>
          </a:p>
        </p:txBody>
      </p:sp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2810CFA7-DC3B-4101-AC3A-CADD4120E329}"/>
              </a:ext>
            </a:extLst>
          </p:cNvPr>
          <p:cNvSpPr/>
          <p:nvPr/>
        </p:nvSpPr>
        <p:spPr>
          <a:xfrm>
            <a:off x="7832034" y="1236389"/>
            <a:ext cx="2866623" cy="1732125"/>
          </a:xfrm>
          <a:prstGeom prst="wedgeEllipseCallout">
            <a:avLst>
              <a:gd name="adj1" fmla="val 57968"/>
              <a:gd name="adj2" fmla="val -39635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pc="600" dirty="0"/>
              <a:t>怎么出错了呢</a:t>
            </a:r>
            <a:r>
              <a:rPr lang="en-US" altLang="zh-CN" sz="2800" spc="600" dirty="0"/>
              <a:t>???</a:t>
            </a:r>
            <a:endParaRPr lang="zh-CN" altLang="en-US" sz="2800" spc="6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8ABB090-A54A-48D4-BF0A-FCF033ED14A1}"/>
              </a:ext>
            </a:extLst>
          </p:cNvPr>
          <p:cNvGrpSpPr/>
          <p:nvPr/>
        </p:nvGrpSpPr>
        <p:grpSpPr>
          <a:xfrm>
            <a:off x="1758386" y="3303331"/>
            <a:ext cx="9325708" cy="1595951"/>
            <a:chOff x="1654278" y="3250322"/>
            <a:chExt cx="9325708" cy="159595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A11965-C46B-4645-B144-6A8044EE6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709"/>
            <a:stretch/>
          </p:blipFill>
          <p:spPr>
            <a:xfrm>
              <a:off x="1654278" y="3250322"/>
              <a:ext cx="9325708" cy="159595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7B1BC66-9C9C-4A3C-BF05-0EB658F783CA}"/>
                </a:ext>
              </a:extLst>
            </p:cNvPr>
            <p:cNvSpPr/>
            <p:nvPr/>
          </p:nvSpPr>
          <p:spPr>
            <a:xfrm flipV="1">
              <a:off x="6317132" y="4595346"/>
              <a:ext cx="346297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59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3742841-FC83-4F4E-8ACE-D784E82A76AF}"/>
              </a:ext>
            </a:extLst>
          </p:cNvPr>
          <p:cNvSpPr/>
          <p:nvPr/>
        </p:nvSpPr>
        <p:spPr>
          <a:xfrm>
            <a:off x="1659566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课前回顾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CAA4E8-A1C8-4FA4-BEC2-6F2A2D2DEB4F}"/>
              </a:ext>
            </a:extLst>
          </p:cNvPr>
          <p:cNvSpPr/>
          <p:nvPr/>
        </p:nvSpPr>
        <p:spPr>
          <a:xfrm>
            <a:off x="1659563" y="1655950"/>
            <a:ext cx="8456739" cy="354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、什么是变量？</a:t>
            </a:r>
            <a:endParaRPr kumimoji="0" lang="en-US" altLang="zh-CN" sz="2400" b="0" i="0" u="none" strike="noStrike" kern="1200" cap="none" spc="0" normalizeH="0" baseline="0" noProof="0" dirty="0">
              <a:ln w="0"/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答：变量就是用来存储数据的；</a:t>
            </a:r>
            <a:endParaRPr kumimoji="0" lang="en-US" altLang="zh-CN" sz="20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input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（）函数有什么作用？</a:t>
            </a:r>
            <a:endParaRPr kumimoji="0" lang="en-US" altLang="zh-CN" sz="2400" b="0" i="0" u="none" strike="noStrike" kern="1200" cap="none" spc="0" normalizeH="0" baseline="0" noProof="0" dirty="0">
              <a:ln w="0"/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答：利用</a:t>
            </a:r>
            <a:r>
              <a:rPr kumimoji="0" lang="en-US" altLang="zh-CN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input()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函数可以获取到键盘输入的信息；</a:t>
            </a:r>
            <a:endParaRPr kumimoji="0" lang="en-US" altLang="zh-CN" sz="20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、变量的命名规则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答：只能由字母、</a:t>
            </a: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下划线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和数字组成，不能以数字开头，不能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	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与关键字重名；要做到见名知意。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D068CB-2AF6-4438-9CDA-577E39A2D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500732" y="1110611"/>
            <a:ext cx="3233530" cy="1049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DBA37F-D447-497D-A138-5D753C1F406B}"/>
              </a:ext>
            </a:extLst>
          </p:cNvPr>
          <p:cNvSpPr/>
          <p:nvPr/>
        </p:nvSpPr>
        <p:spPr>
          <a:xfrm>
            <a:off x="1348678" y="1693051"/>
            <a:ext cx="6032782" cy="293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egg =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int(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input("请输入购买的鸡蛋个数：")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price = 0.68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money = egg * price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print(money)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FEC968-DD1C-4F72-95B1-88604BE90FEF}"/>
              </a:ext>
            </a:extLst>
          </p:cNvPr>
          <p:cNvSpPr txBox="1"/>
          <p:nvPr/>
        </p:nvSpPr>
        <p:spPr>
          <a:xfrm>
            <a:off x="6836062" y="2784272"/>
            <a:ext cx="4171391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input()</a:t>
            </a:r>
            <a:r>
              <a:rPr lang="zh-CN" altLang="en-US" dirty="0"/>
              <a:t>函数接收到的键盘信息，默认都是字符串的数据类型。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字符串的数据类型不能与</a:t>
            </a:r>
            <a:r>
              <a:rPr lang="en-US" altLang="zh-CN" dirty="0"/>
              <a:t>Float</a:t>
            </a:r>
            <a:r>
              <a:rPr lang="zh-CN" altLang="en-US" dirty="0"/>
              <a:t>类型相乘</a:t>
            </a:r>
            <a:endParaRPr lang="en-US" altLang="zh-CN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32F8862-4782-4A8E-A7DC-96BA5C9A4F75}"/>
              </a:ext>
            </a:extLst>
          </p:cNvPr>
          <p:cNvCxnSpPr>
            <a:cxnSpLocks/>
          </p:cNvCxnSpPr>
          <p:nvPr/>
        </p:nvCxnSpPr>
        <p:spPr>
          <a:xfrm>
            <a:off x="1348678" y="3214164"/>
            <a:ext cx="1924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F55F4AB-26A7-4255-9E88-3C4B486C4F2F}"/>
              </a:ext>
            </a:extLst>
          </p:cNvPr>
          <p:cNvSpPr txBox="1"/>
          <p:nvPr/>
        </p:nvSpPr>
        <p:spPr>
          <a:xfrm>
            <a:off x="3921613" y="2749420"/>
            <a:ext cx="22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float</a:t>
            </a:r>
            <a:r>
              <a:rPr lang="zh-CN" altLang="en-US" sz="2400" b="1" dirty="0">
                <a:solidFill>
                  <a:srgbClr val="FF0000"/>
                </a:solidFill>
              </a:rPr>
              <a:t>数据类型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4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71CBAB95-B326-4BDD-B8CB-1C1A02CCE314}"/>
              </a:ext>
            </a:extLst>
          </p:cNvPr>
          <p:cNvSpPr/>
          <p:nvPr/>
        </p:nvSpPr>
        <p:spPr>
          <a:xfrm>
            <a:off x="6449046" y="2247971"/>
            <a:ext cx="4681061" cy="28119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F9F3B51-8A89-425E-8C9B-FA1058CD2B72}"/>
              </a:ext>
            </a:extLst>
          </p:cNvPr>
          <p:cNvSpPr/>
          <p:nvPr/>
        </p:nvSpPr>
        <p:spPr>
          <a:xfrm>
            <a:off x="1202904" y="2247971"/>
            <a:ext cx="4681061" cy="28119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4E889A-3BDD-4370-87B3-66E661EACB58}"/>
              </a:ext>
            </a:extLst>
          </p:cNvPr>
          <p:cNvSpPr/>
          <p:nvPr/>
        </p:nvSpPr>
        <p:spPr>
          <a:xfrm>
            <a:off x="1202904" y="2240945"/>
            <a:ext cx="6096000" cy="24590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egg = input("请输入购买的鸡蛋个数：")</a:t>
            </a:r>
          </a:p>
          <a:p>
            <a:pPr>
              <a:lnSpc>
                <a:spcPct val="200000"/>
              </a:lnSpc>
            </a:pPr>
            <a:r>
              <a:rPr lang="zh-CN" altLang="en-US" sz="2000" dirty="0"/>
              <a:t>price = 0.68</a:t>
            </a:r>
          </a:p>
          <a:p>
            <a:pPr>
              <a:lnSpc>
                <a:spcPct val="200000"/>
              </a:lnSpc>
            </a:pPr>
            <a:r>
              <a:rPr lang="zh-CN" altLang="en-US" sz="2000" dirty="0"/>
              <a:t>money = int(egg) * price</a:t>
            </a:r>
          </a:p>
          <a:p>
            <a:pPr>
              <a:lnSpc>
                <a:spcPct val="200000"/>
              </a:lnSpc>
            </a:pPr>
            <a:r>
              <a:rPr lang="zh-CN" altLang="en-US" sz="2000" dirty="0"/>
              <a:t>print(money)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4FE319-88A2-47C0-9BE4-01C611C35C9C}"/>
              </a:ext>
            </a:extLst>
          </p:cNvPr>
          <p:cNvSpPr txBox="1"/>
          <p:nvPr/>
        </p:nvSpPr>
        <p:spPr>
          <a:xfrm>
            <a:off x="1202904" y="1737797"/>
            <a:ext cx="247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299EC"/>
                </a:solidFill>
              </a:rPr>
              <a:t>第二种写法：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1AB5D9-7703-4F1C-87BA-35E6B65F103C}"/>
              </a:ext>
            </a:extLst>
          </p:cNvPr>
          <p:cNvSpPr txBox="1"/>
          <p:nvPr/>
        </p:nvSpPr>
        <p:spPr>
          <a:xfrm>
            <a:off x="6470643" y="1737796"/>
            <a:ext cx="247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ECE93"/>
                </a:solidFill>
              </a:rPr>
              <a:t>第三种写法：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36DCD8-0CFD-4B92-B49B-FEFBAACD8D97}"/>
              </a:ext>
            </a:extLst>
          </p:cNvPr>
          <p:cNvSpPr/>
          <p:nvPr/>
        </p:nvSpPr>
        <p:spPr>
          <a:xfrm>
            <a:off x="6449046" y="2356361"/>
            <a:ext cx="791154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egg = input("请输入购买的鸡蛋个数：")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egg = int(egg)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price = 0.68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money = egg * price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print(money)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 animBg="1"/>
      <p:bldP spid="4" grpId="0"/>
      <p:bldP spid="6" grpId="0"/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14FB6C-C904-44B2-ACDA-677DE0AD66B1}"/>
              </a:ext>
            </a:extLst>
          </p:cNvPr>
          <p:cNvSpPr/>
          <p:nvPr/>
        </p:nvSpPr>
        <p:spPr>
          <a:xfrm>
            <a:off x="1176400" y="2424169"/>
            <a:ext cx="791154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egg = input("请输入购买的鸡蛋个数：")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egg = int(egg)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price = 0.68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money = egg * price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print(money)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F23367-8B0C-4FB2-B696-C552362A4B35}"/>
              </a:ext>
            </a:extLst>
          </p:cNvPr>
          <p:cNvSpPr/>
          <p:nvPr/>
        </p:nvSpPr>
        <p:spPr>
          <a:xfrm>
            <a:off x="5991506" y="2130210"/>
            <a:ext cx="5406888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⼀共定义有几个变量？ 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三个：</a:t>
            </a:r>
            <a:r>
              <a:rPr lang="en-US" altLang="zh-CN" sz="1400" dirty="0"/>
              <a:t>price</a:t>
            </a:r>
            <a:r>
              <a:rPr lang="zh-CN" altLang="en-US" sz="1400" dirty="0"/>
              <a:t>／</a:t>
            </a:r>
            <a:r>
              <a:rPr lang="en-US" altLang="zh-CN" sz="1400" dirty="0"/>
              <a:t>egg</a:t>
            </a:r>
            <a:r>
              <a:rPr lang="zh-CN" altLang="en-US" sz="1400" dirty="0"/>
              <a:t>／</a:t>
            </a:r>
            <a:r>
              <a:rPr lang="en-US" altLang="zh-CN" sz="1400" dirty="0"/>
              <a:t>money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/>
              <a:t>egg = int(egg)是在定义新的变量还是在使用变量？ 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变量名只有在第⼀次出现才是定义变量 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变量名再次出现，不是定义变量，⽽是直接使⽤之前定义过的变量 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/>
              <a:t>在程序开发中，可以修改之前定义变量中保存的值吗？ 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可以 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变量中存储的值，就是可以变的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16F1B3-C039-464C-A401-4A042E396663}"/>
              </a:ext>
            </a:extLst>
          </p:cNvPr>
          <p:cNvSpPr/>
          <p:nvPr/>
        </p:nvSpPr>
        <p:spPr>
          <a:xfrm>
            <a:off x="1018896" y="2915478"/>
            <a:ext cx="2478156" cy="513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5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A8E344-787D-4E9B-BC7E-AC715E86D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9" y="2298921"/>
            <a:ext cx="2316089" cy="2213772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ECFC34A5-3BDE-4327-A9EB-2EBE78C3E87C}"/>
              </a:ext>
            </a:extLst>
          </p:cNvPr>
          <p:cNvSpPr/>
          <p:nvPr/>
        </p:nvSpPr>
        <p:spPr>
          <a:xfrm>
            <a:off x="4346713" y="2014331"/>
            <a:ext cx="3140765" cy="980661"/>
          </a:xfrm>
          <a:prstGeom prst="wedgeRoundRectCallout">
            <a:avLst>
              <a:gd name="adj1" fmla="val -64641"/>
              <a:gd name="adj2" fmla="val 54137"/>
              <a:gd name="adj3" fmla="val 16667"/>
            </a:avLst>
          </a:prstGeom>
          <a:solidFill>
            <a:srgbClr val="604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还有别的写法吗？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65A5E3-2CDD-4BE8-A8D0-993ED90FA433}"/>
              </a:ext>
            </a:extLst>
          </p:cNvPr>
          <p:cNvSpPr txBox="1"/>
          <p:nvPr/>
        </p:nvSpPr>
        <p:spPr>
          <a:xfrm>
            <a:off x="4200939" y="3429000"/>
            <a:ext cx="6286638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当然有啦，在程序员的世界里，同样功能的代码，可以是一行，两行；也可能是七行，八行；虽然功能一样，但是因人而异，每个人的习惯不一样，十个人就可能写出十个花样不同的代码呢</a:t>
            </a:r>
            <a:r>
              <a:rPr lang="en-US" altLang="zh-CN" dirty="0"/>
              <a:t>O(∩_∩)O</a:t>
            </a:r>
            <a:r>
              <a:rPr lang="zh-CN" altLang="en-US" dirty="0"/>
              <a:t>哈哈</a:t>
            </a:r>
            <a:r>
              <a:rPr lang="en-US" altLang="zh-CN" dirty="0"/>
              <a:t>~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6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98C75A-FC06-43D5-A8CA-63F113BA87C3}"/>
              </a:ext>
            </a:extLst>
          </p:cNvPr>
          <p:cNvSpPr txBox="1"/>
          <p:nvPr/>
        </p:nvSpPr>
        <p:spPr>
          <a:xfrm>
            <a:off x="4320208" y="2584794"/>
            <a:ext cx="490330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学习了这么多！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>
              <a:solidFill>
                <a:srgbClr val="60499B"/>
              </a:solidFill>
              <a:latin typeface="Arial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同学们是不是已经跃跃欲试了呢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8B20F6-32AB-4714-88D8-EB88B0746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/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6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0A8AD55-191D-47EF-93A1-577B8B441E51}"/>
              </a:ext>
            </a:extLst>
          </p:cNvPr>
          <p:cNvSpPr/>
          <p:nvPr/>
        </p:nvSpPr>
        <p:spPr>
          <a:xfrm>
            <a:off x="1370815" y="1974242"/>
            <a:ext cx="2909516" cy="2909516"/>
          </a:xfrm>
          <a:prstGeom prst="ellipse">
            <a:avLst/>
          </a:prstGeom>
          <a:noFill/>
          <a:ln w="57150">
            <a:solidFill>
              <a:srgbClr val="604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479E5F-5A9D-4EBB-961F-0FA0A2B98AEA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2825573" y="1974242"/>
            <a:ext cx="0" cy="1468010"/>
          </a:xfrm>
          <a:prstGeom prst="line">
            <a:avLst/>
          </a:prstGeom>
          <a:ln w="38100">
            <a:solidFill>
              <a:srgbClr val="604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1A3BFA26-3E2A-471D-93FE-C3A442E5A8E0}"/>
              </a:ext>
            </a:extLst>
          </p:cNvPr>
          <p:cNvSpPr/>
          <p:nvPr/>
        </p:nvSpPr>
        <p:spPr>
          <a:xfrm>
            <a:off x="5314122" y="257740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圆形，是一个看来简单，实际上是十分奇妙的形状。古代人最早是从太阳、阴历十五的月亮得到圆的概念的。</a:t>
            </a:r>
            <a:endParaRPr lang="en-US" altLang="zh-CN" dirty="0"/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在一个平面内，一动点以一定点为中心，以一定长度为距离旋转一周所形成的封闭曲线叫做</a:t>
            </a: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圆。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dirty="0"/>
              <a:t>连接圆心和圆上的任意一点的线段叫做</a:t>
            </a:r>
            <a:r>
              <a:rPr lang="zh-CN" altLang="en-US" b="1" dirty="0"/>
              <a:t>半径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圆的周长 </a:t>
            </a:r>
            <a:r>
              <a:rPr lang="en-US" altLang="zh-CN" b="1" dirty="0"/>
              <a:t>= </a:t>
            </a:r>
            <a:r>
              <a:rPr lang="zh-CN" altLang="en-US" b="1" dirty="0"/>
              <a:t>半径 * </a:t>
            </a:r>
            <a:r>
              <a:rPr lang="en-US" altLang="zh-CN" b="1" dirty="0"/>
              <a:t>2 </a:t>
            </a:r>
            <a:r>
              <a:rPr lang="zh-CN" altLang="en-US" b="1" dirty="0"/>
              <a:t>*圆周率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D6F357-B93D-4E03-9A9A-D05389690AA0}"/>
              </a:ext>
            </a:extLst>
          </p:cNvPr>
          <p:cNvSpPr txBox="1"/>
          <p:nvPr/>
        </p:nvSpPr>
        <p:spPr>
          <a:xfrm>
            <a:off x="2862471" y="2577404"/>
            <a:ext cx="23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半径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29ABD3-6744-4DDC-B48A-0AE98763DC66}"/>
              </a:ext>
            </a:extLst>
          </p:cNvPr>
          <p:cNvSpPr txBox="1"/>
          <p:nvPr/>
        </p:nvSpPr>
        <p:spPr>
          <a:xfrm>
            <a:off x="5314122" y="1651076"/>
            <a:ext cx="319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60499B"/>
                </a:solidFill>
              </a:rPr>
              <a:t>圆</a:t>
            </a:r>
            <a:r>
              <a:rPr lang="zh-CN" altLang="en-US" dirty="0"/>
              <a:t>（一种几何图形）</a:t>
            </a:r>
            <a:endParaRPr lang="zh-CN" altLang="en-US" sz="3600" dirty="0">
              <a:solidFill>
                <a:srgbClr val="60499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2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0A8AD55-191D-47EF-93A1-577B8B441E51}"/>
              </a:ext>
            </a:extLst>
          </p:cNvPr>
          <p:cNvSpPr/>
          <p:nvPr/>
        </p:nvSpPr>
        <p:spPr>
          <a:xfrm>
            <a:off x="1370815" y="1974242"/>
            <a:ext cx="2909516" cy="2909516"/>
          </a:xfrm>
          <a:prstGeom prst="ellipse">
            <a:avLst/>
          </a:prstGeom>
          <a:noFill/>
          <a:ln w="57150">
            <a:solidFill>
              <a:srgbClr val="604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479E5F-5A9D-4EBB-961F-0FA0A2B98AEA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2825573" y="1974242"/>
            <a:ext cx="0" cy="1468010"/>
          </a:xfrm>
          <a:prstGeom prst="line">
            <a:avLst/>
          </a:prstGeom>
          <a:ln w="38100">
            <a:solidFill>
              <a:srgbClr val="604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1A3BFA26-3E2A-471D-93FE-C3A442E5A8E0}"/>
              </a:ext>
            </a:extLst>
          </p:cNvPr>
          <p:cNvSpPr/>
          <p:nvPr/>
        </p:nvSpPr>
        <p:spPr>
          <a:xfrm>
            <a:off x="5226491" y="2577404"/>
            <a:ext cx="5388499" cy="253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/>
              <a:t>圆周率是</a:t>
            </a:r>
            <a:r>
              <a:rPr lang="zh-CN" altLang="en-US" dirty="0">
                <a:hlinkClick r:id="rId4"/>
              </a:rPr>
              <a:t>圆</a:t>
            </a:r>
            <a:r>
              <a:rPr lang="zh-CN" altLang="en-US" dirty="0"/>
              <a:t>的</a:t>
            </a:r>
            <a:r>
              <a:rPr lang="zh-CN" altLang="en-US" dirty="0">
                <a:hlinkClick r:id="rId5"/>
              </a:rPr>
              <a:t>周长</a:t>
            </a:r>
            <a:r>
              <a:rPr lang="zh-CN" altLang="en-US" dirty="0"/>
              <a:t>与直径的</a:t>
            </a:r>
            <a:r>
              <a:rPr lang="zh-CN" altLang="en-US" dirty="0">
                <a:hlinkClick r:id="rId6"/>
              </a:rPr>
              <a:t>比值</a:t>
            </a:r>
            <a:r>
              <a:rPr lang="zh-CN" altLang="en-US" dirty="0"/>
              <a:t>，一般用</a:t>
            </a:r>
            <a:r>
              <a:rPr lang="zh-CN" altLang="en-US" dirty="0">
                <a:hlinkClick r:id="rId7"/>
              </a:rPr>
              <a:t>希腊字母</a:t>
            </a:r>
            <a:r>
              <a:rPr lang="en-US" altLang="zh-CN" b="1" dirty="0">
                <a:hlinkClick r:id="rId8"/>
              </a:rPr>
              <a:t>π</a:t>
            </a:r>
            <a:r>
              <a:rPr lang="zh-CN" altLang="en-US" dirty="0"/>
              <a:t>表示</a:t>
            </a:r>
            <a:endParaRPr lang="en-US" altLang="zh-C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一块</a:t>
            </a:r>
            <a:r>
              <a:rPr lang="zh-CN" altLang="en-US" dirty="0">
                <a:hlinkClick r:id="rId9"/>
              </a:rPr>
              <a:t>古巴比伦</a:t>
            </a:r>
            <a:r>
              <a:rPr lang="zh-CN" altLang="en-US" dirty="0"/>
              <a:t>石匾（约产于公元前</a:t>
            </a:r>
            <a:r>
              <a:rPr lang="en-US" altLang="zh-CN" dirty="0"/>
              <a:t>1900</a:t>
            </a:r>
            <a:r>
              <a:rPr lang="zh-CN" altLang="en-US" dirty="0"/>
              <a:t>年至公元前</a:t>
            </a:r>
            <a:r>
              <a:rPr lang="en-US" altLang="zh-CN" dirty="0"/>
              <a:t>1600</a:t>
            </a:r>
            <a:r>
              <a:rPr lang="zh-CN" altLang="en-US" dirty="0"/>
              <a:t>年）清楚地记载了圆周率</a:t>
            </a:r>
            <a:r>
              <a:rPr lang="en-US" altLang="zh-CN" dirty="0"/>
              <a:t>=25/8=3.125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中国古算书</a:t>
            </a:r>
            <a:r>
              <a:rPr lang="en-US" altLang="zh-CN" dirty="0"/>
              <a:t>《</a:t>
            </a:r>
            <a:r>
              <a:rPr lang="zh-CN" altLang="en-US" dirty="0"/>
              <a:t>周髀算经</a:t>
            </a:r>
            <a:r>
              <a:rPr lang="en-US" altLang="zh-CN" dirty="0"/>
              <a:t>》</a:t>
            </a:r>
            <a:r>
              <a:rPr lang="zh-CN" altLang="en-US" dirty="0"/>
              <a:t>（约公元前</a:t>
            </a:r>
            <a:r>
              <a:rPr lang="en-US" altLang="zh-CN" dirty="0"/>
              <a:t>2</a:t>
            </a:r>
            <a:r>
              <a:rPr lang="zh-CN" altLang="en-US" dirty="0"/>
              <a:t>世纪）的中有“径一而周三”的记载；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D6F357-B93D-4E03-9A9A-D05389690AA0}"/>
              </a:ext>
            </a:extLst>
          </p:cNvPr>
          <p:cNvSpPr txBox="1"/>
          <p:nvPr/>
        </p:nvSpPr>
        <p:spPr>
          <a:xfrm>
            <a:off x="2862471" y="2577404"/>
            <a:ext cx="23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半径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29ABD3-6744-4DDC-B48A-0AE98763DC66}"/>
              </a:ext>
            </a:extLst>
          </p:cNvPr>
          <p:cNvSpPr txBox="1"/>
          <p:nvPr/>
        </p:nvSpPr>
        <p:spPr>
          <a:xfrm>
            <a:off x="5226491" y="1543445"/>
            <a:ext cx="632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圆周率  </a:t>
            </a:r>
            <a:r>
              <a:rPr lang="en-US" altLang="zh-CN" dirty="0"/>
              <a:t>3.1415926535897932384626433832………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9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3BFA26-3E2A-471D-93FE-C3A442E5A8E0}"/>
              </a:ext>
            </a:extLst>
          </p:cNvPr>
          <p:cNvSpPr/>
          <p:nvPr/>
        </p:nvSpPr>
        <p:spPr>
          <a:xfrm>
            <a:off x="4761852" y="2472975"/>
            <a:ext cx="6741859" cy="212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公元</a:t>
            </a:r>
            <a:r>
              <a:rPr lang="en-US" altLang="zh-CN" dirty="0"/>
              <a:t>480</a:t>
            </a:r>
            <a:r>
              <a:rPr lang="zh-CN" altLang="en-US" dirty="0"/>
              <a:t>年左右，南北朝时期的数学家</a:t>
            </a:r>
            <a:r>
              <a:rPr lang="zh-CN" altLang="en-US" dirty="0">
                <a:hlinkClick r:id="rId5"/>
              </a:rPr>
              <a:t>祖冲之</a:t>
            </a:r>
            <a:r>
              <a:rPr lang="zh-CN" altLang="en-US" dirty="0"/>
              <a:t>进一步得出精确到小数点后</a:t>
            </a:r>
            <a:r>
              <a:rPr lang="en-US" altLang="zh-CN" dirty="0"/>
              <a:t>7</a:t>
            </a:r>
            <a:r>
              <a:rPr lang="zh-CN" altLang="en-US" dirty="0"/>
              <a:t>位的结果，</a:t>
            </a:r>
            <a:endParaRPr lang="en-US" altLang="zh-C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阿拉伯数学家</a:t>
            </a:r>
            <a:r>
              <a:rPr lang="zh-CN" altLang="en-US" dirty="0">
                <a:hlinkClick r:id="rId6"/>
              </a:rPr>
              <a:t>卡西</a:t>
            </a:r>
            <a:r>
              <a:rPr lang="zh-CN" altLang="en-US" dirty="0"/>
              <a:t>在</a:t>
            </a:r>
            <a:r>
              <a:rPr lang="en-US" altLang="zh-CN" dirty="0"/>
              <a:t>15</a:t>
            </a:r>
            <a:r>
              <a:rPr lang="zh-CN" altLang="en-US" dirty="0"/>
              <a:t>世纪初求得圆周率</a:t>
            </a:r>
            <a:r>
              <a:rPr lang="en-US" altLang="zh-CN" dirty="0"/>
              <a:t>17</a:t>
            </a:r>
            <a:r>
              <a:rPr lang="zh-CN" altLang="en-US" dirty="0"/>
              <a:t>位精确小数值，打破祖冲之保持近千年的纪录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日，谷歌宣布圆周率现已到小数点后</a:t>
            </a:r>
            <a:r>
              <a:rPr lang="en-US" altLang="zh-CN" dirty="0"/>
              <a:t>31.4</a:t>
            </a:r>
            <a:r>
              <a:rPr lang="zh-CN" altLang="en-US" dirty="0"/>
              <a:t>万亿位。</a:t>
            </a:r>
            <a:endParaRPr lang="en-US" altLang="zh-CN" dirty="0"/>
          </a:p>
        </p:txBody>
      </p:sp>
      <p:grpSp>
        <p:nvGrpSpPr>
          <p:cNvPr id="307" name="b8caf15a-3d2f-46c8-8f65-1c0e5970e6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8C605B7-A915-45FA-9AE7-54DE076A311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73093" y="1573968"/>
            <a:ext cx="3301671" cy="3918466"/>
            <a:chOff x="3206750" y="0"/>
            <a:chExt cx="5778500" cy="6858000"/>
          </a:xfrm>
        </p:grpSpPr>
        <p:sp>
          <p:nvSpPr>
            <p:cNvPr id="308" name="îṣḻîḓe">
              <a:extLst>
                <a:ext uri="{FF2B5EF4-FFF2-40B4-BE49-F238E27FC236}">
                  <a16:creationId xmlns:a16="http://schemas.microsoft.com/office/drawing/2014/main" id="{146ABC60-BA54-4446-87C4-6C4B2008DB4E}"/>
                </a:ext>
              </a:extLst>
            </p:cNvPr>
            <p:cNvSpPr/>
            <p:nvPr/>
          </p:nvSpPr>
          <p:spPr bwMode="auto">
            <a:xfrm>
              <a:off x="4289425" y="3463925"/>
              <a:ext cx="4695825" cy="2878138"/>
            </a:xfrm>
            <a:custGeom>
              <a:avLst/>
              <a:gdLst>
                <a:gd name="T0" fmla="*/ 11386 w 11916"/>
                <a:gd name="T1" fmla="*/ 7318 h 7318"/>
                <a:gd name="T2" fmla="*/ 530 w 11916"/>
                <a:gd name="T3" fmla="*/ 7318 h 7318"/>
                <a:gd name="T4" fmla="*/ 0 w 11916"/>
                <a:gd name="T5" fmla="*/ 6789 h 7318"/>
                <a:gd name="T6" fmla="*/ 0 w 11916"/>
                <a:gd name="T7" fmla="*/ 529 h 7318"/>
                <a:gd name="T8" fmla="*/ 530 w 11916"/>
                <a:gd name="T9" fmla="*/ 0 h 7318"/>
                <a:gd name="T10" fmla="*/ 11386 w 11916"/>
                <a:gd name="T11" fmla="*/ 0 h 7318"/>
                <a:gd name="T12" fmla="*/ 11916 w 11916"/>
                <a:gd name="T13" fmla="*/ 529 h 7318"/>
                <a:gd name="T14" fmla="*/ 11916 w 11916"/>
                <a:gd name="T15" fmla="*/ 6789 h 7318"/>
                <a:gd name="T16" fmla="*/ 11386 w 11916"/>
                <a:gd name="T17" fmla="*/ 7318 h 7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16" h="7318">
                  <a:moveTo>
                    <a:pt x="11386" y="7318"/>
                  </a:moveTo>
                  <a:cubicBezTo>
                    <a:pt x="530" y="7318"/>
                    <a:pt x="530" y="7318"/>
                    <a:pt x="530" y="7318"/>
                  </a:cubicBezTo>
                  <a:cubicBezTo>
                    <a:pt x="237" y="7318"/>
                    <a:pt x="0" y="7081"/>
                    <a:pt x="0" y="678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237"/>
                    <a:pt x="237" y="0"/>
                    <a:pt x="530" y="0"/>
                  </a:cubicBezTo>
                  <a:cubicBezTo>
                    <a:pt x="11386" y="0"/>
                    <a:pt x="11386" y="0"/>
                    <a:pt x="11386" y="0"/>
                  </a:cubicBezTo>
                  <a:cubicBezTo>
                    <a:pt x="11678" y="0"/>
                    <a:pt x="11916" y="237"/>
                    <a:pt x="11916" y="529"/>
                  </a:cubicBezTo>
                  <a:cubicBezTo>
                    <a:pt x="11916" y="6789"/>
                    <a:pt x="11916" y="6789"/>
                    <a:pt x="11916" y="6789"/>
                  </a:cubicBezTo>
                  <a:cubicBezTo>
                    <a:pt x="11916" y="7081"/>
                    <a:pt x="11678" y="7318"/>
                    <a:pt x="11386" y="7318"/>
                  </a:cubicBezTo>
                </a:path>
              </a:pathLst>
            </a:cu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ïṧḷiḓe">
              <a:extLst>
                <a:ext uri="{FF2B5EF4-FFF2-40B4-BE49-F238E27FC236}">
                  <a16:creationId xmlns:a16="http://schemas.microsoft.com/office/drawing/2014/main" id="{684CA2B4-A9A1-406C-8CFB-E1CC44DCD2E5}"/>
                </a:ext>
              </a:extLst>
            </p:cNvPr>
            <p:cNvSpPr/>
            <p:nvPr/>
          </p:nvSpPr>
          <p:spPr bwMode="auto">
            <a:xfrm>
              <a:off x="4422775" y="3597275"/>
              <a:ext cx="4429125" cy="2611438"/>
            </a:xfrm>
            <a:custGeom>
              <a:avLst/>
              <a:gdLst>
                <a:gd name="T0" fmla="*/ 10749 w 11239"/>
                <a:gd name="T1" fmla="*/ 6638 h 6638"/>
                <a:gd name="T2" fmla="*/ 490 w 11239"/>
                <a:gd name="T3" fmla="*/ 6638 h 6638"/>
                <a:gd name="T4" fmla="*/ 0 w 11239"/>
                <a:gd name="T5" fmla="*/ 6148 h 6638"/>
                <a:gd name="T6" fmla="*/ 0 w 11239"/>
                <a:gd name="T7" fmla="*/ 490 h 6638"/>
                <a:gd name="T8" fmla="*/ 490 w 11239"/>
                <a:gd name="T9" fmla="*/ 0 h 6638"/>
                <a:gd name="T10" fmla="*/ 10749 w 11239"/>
                <a:gd name="T11" fmla="*/ 0 h 6638"/>
                <a:gd name="T12" fmla="*/ 11239 w 11239"/>
                <a:gd name="T13" fmla="*/ 490 h 6638"/>
                <a:gd name="T14" fmla="*/ 11239 w 11239"/>
                <a:gd name="T15" fmla="*/ 6148 h 6638"/>
                <a:gd name="T16" fmla="*/ 10749 w 11239"/>
                <a:gd name="T17" fmla="*/ 6638 h 6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39" h="6638">
                  <a:moveTo>
                    <a:pt x="10749" y="6638"/>
                  </a:moveTo>
                  <a:cubicBezTo>
                    <a:pt x="490" y="6638"/>
                    <a:pt x="490" y="6638"/>
                    <a:pt x="490" y="6638"/>
                  </a:cubicBezTo>
                  <a:cubicBezTo>
                    <a:pt x="219" y="6638"/>
                    <a:pt x="0" y="6418"/>
                    <a:pt x="0" y="614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220"/>
                    <a:pt x="219" y="0"/>
                    <a:pt x="490" y="0"/>
                  </a:cubicBezTo>
                  <a:cubicBezTo>
                    <a:pt x="10749" y="0"/>
                    <a:pt x="10749" y="0"/>
                    <a:pt x="10749" y="0"/>
                  </a:cubicBezTo>
                  <a:cubicBezTo>
                    <a:pt x="11020" y="0"/>
                    <a:pt x="11239" y="220"/>
                    <a:pt x="11239" y="490"/>
                  </a:cubicBezTo>
                  <a:cubicBezTo>
                    <a:pt x="11239" y="6148"/>
                    <a:pt x="11239" y="6148"/>
                    <a:pt x="11239" y="6148"/>
                  </a:cubicBezTo>
                  <a:cubicBezTo>
                    <a:pt x="11239" y="6418"/>
                    <a:pt x="11020" y="6638"/>
                    <a:pt x="10749" y="6638"/>
                  </a:cubicBezTo>
                </a:path>
              </a:pathLst>
            </a:custGeom>
            <a:solidFill>
              <a:srgbClr val="2FA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îšļíde">
              <a:extLst>
                <a:ext uri="{FF2B5EF4-FFF2-40B4-BE49-F238E27FC236}">
                  <a16:creationId xmlns:a16="http://schemas.microsoft.com/office/drawing/2014/main" id="{1C3B4D71-C8DF-46FD-A5CE-0C4EB42FC5C5}"/>
                </a:ext>
              </a:extLst>
            </p:cNvPr>
            <p:cNvSpPr/>
            <p:nvPr/>
          </p:nvSpPr>
          <p:spPr bwMode="auto">
            <a:xfrm>
              <a:off x="6178550" y="6342063"/>
              <a:ext cx="917575" cy="385763"/>
            </a:xfrm>
            <a:prstGeom prst="rect">
              <a:avLst/>
            </a:pr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iṥļíḋè">
              <a:extLst>
                <a:ext uri="{FF2B5EF4-FFF2-40B4-BE49-F238E27FC236}">
                  <a16:creationId xmlns:a16="http://schemas.microsoft.com/office/drawing/2014/main" id="{DA8A5A9F-BA0D-449A-87B2-78D1D65C02BE}"/>
                </a:ext>
              </a:extLst>
            </p:cNvPr>
            <p:cNvSpPr/>
            <p:nvPr/>
          </p:nvSpPr>
          <p:spPr bwMode="auto">
            <a:xfrm>
              <a:off x="6178550" y="6342063"/>
              <a:ext cx="917575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ïś1iḍe">
              <a:extLst>
                <a:ext uri="{FF2B5EF4-FFF2-40B4-BE49-F238E27FC236}">
                  <a16:creationId xmlns:a16="http://schemas.microsoft.com/office/drawing/2014/main" id="{3C02CB1C-A969-4A85-A989-F18F8EB13A75}"/>
                </a:ext>
              </a:extLst>
            </p:cNvPr>
            <p:cNvSpPr/>
            <p:nvPr/>
          </p:nvSpPr>
          <p:spPr bwMode="auto">
            <a:xfrm>
              <a:off x="6178550" y="6342063"/>
              <a:ext cx="917575" cy="96838"/>
            </a:xfrm>
            <a:prstGeom prst="rect">
              <a:avLst/>
            </a:prstGeom>
            <a:solidFill>
              <a:srgbClr val="15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ïṥlíďè">
              <a:extLst>
                <a:ext uri="{FF2B5EF4-FFF2-40B4-BE49-F238E27FC236}">
                  <a16:creationId xmlns:a16="http://schemas.microsoft.com/office/drawing/2014/main" id="{EABD1907-4DAD-4ABB-97F0-CF7177FC8D84}"/>
                </a:ext>
              </a:extLst>
            </p:cNvPr>
            <p:cNvSpPr/>
            <p:nvPr/>
          </p:nvSpPr>
          <p:spPr bwMode="auto">
            <a:xfrm>
              <a:off x="6178550" y="6342063"/>
              <a:ext cx="917575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ïṧľïḓé">
              <a:extLst>
                <a:ext uri="{FF2B5EF4-FFF2-40B4-BE49-F238E27FC236}">
                  <a16:creationId xmlns:a16="http://schemas.microsoft.com/office/drawing/2014/main" id="{8B762159-A189-4391-BA54-71EC52B948E9}"/>
                </a:ext>
              </a:extLst>
            </p:cNvPr>
            <p:cNvSpPr/>
            <p:nvPr/>
          </p:nvSpPr>
          <p:spPr bwMode="auto">
            <a:xfrm>
              <a:off x="5824538" y="6689725"/>
              <a:ext cx="1625600" cy="168275"/>
            </a:xfrm>
            <a:custGeom>
              <a:avLst/>
              <a:gdLst>
                <a:gd name="T0" fmla="*/ 3713 w 4123"/>
                <a:gd name="T1" fmla="*/ 0 h 427"/>
                <a:gd name="T2" fmla="*/ 411 w 4123"/>
                <a:gd name="T3" fmla="*/ 0 h 427"/>
                <a:gd name="T4" fmla="*/ 186 w 4123"/>
                <a:gd name="T5" fmla="*/ 126 h 427"/>
                <a:gd name="T6" fmla="*/ 0 w 4123"/>
                <a:gd name="T7" fmla="*/ 427 h 427"/>
                <a:gd name="T8" fmla="*/ 4123 w 4123"/>
                <a:gd name="T9" fmla="*/ 427 h 427"/>
                <a:gd name="T10" fmla="*/ 3940 w 4123"/>
                <a:gd name="T11" fmla="*/ 127 h 427"/>
                <a:gd name="T12" fmla="*/ 3713 w 4123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3" h="427">
                  <a:moveTo>
                    <a:pt x="3713" y="0"/>
                  </a:moveTo>
                  <a:cubicBezTo>
                    <a:pt x="411" y="0"/>
                    <a:pt x="411" y="0"/>
                    <a:pt x="411" y="0"/>
                  </a:cubicBezTo>
                  <a:cubicBezTo>
                    <a:pt x="319" y="0"/>
                    <a:pt x="234" y="48"/>
                    <a:pt x="186" y="126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4123" y="427"/>
                    <a:pt x="4123" y="427"/>
                    <a:pt x="4123" y="427"/>
                  </a:cubicBezTo>
                  <a:cubicBezTo>
                    <a:pt x="3940" y="127"/>
                    <a:pt x="3940" y="127"/>
                    <a:pt x="3940" y="127"/>
                  </a:cubicBezTo>
                  <a:cubicBezTo>
                    <a:pt x="3892" y="48"/>
                    <a:pt x="3806" y="0"/>
                    <a:pt x="3713" y="0"/>
                  </a:cubicBezTo>
                  <a:close/>
                </a:path>
              </a:pathLst>
            </a:custGeom>
            <a:solidFill>
              <a:srgbClr val="141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ïś1iḍè">
              <a:extLst>
                <a:ext uri="{FF2B5EF4-FFF2-40B4-BE49-F238E27FC236}">
                  <a16:creationId xmlns:a16="http://schemas.microsoft.com/office/drawing/2014/main" id="{7506EEBD-1392-4775-8973-2B7148070FFF}"/>
                </a:ext>
              </a:extLst>
            </p:cNvPr>
            <p:cNvSpPr/>
            <p:nvPr/>
          </p:nvSpPr>
          <p:spPr bwMode="auto">
            <a:xfrm>
              <a:off x="3206750" y="4606925"/>
              <a:ext cx="742950" cy="120650"/>
            </a:xfrm>
            <a:custGeom>
              <a:avLst/>
              <a:gdLst>
                <a:gd name="T0" fmla="*/ 286 w 1884"/>
                <a:gd name="T1" fmla="*/ 107 h 307"/>
                <a:gd name="T2" fmla="*/ 7 w 1884"/>
                <a:gd name="T3" fmla="*/ 7 h 307"/>
                <a:gd name="T4" fmla="*/ 1 w 1884"/>
                <a:gd name="T5" fmla="*/ 59 h 307"/>
                <a:gd name="T6" fmla="*/ 7 w 1884"/>
                <a:gd name="T7" fmla="*/ 117 h 307"/>
                <a:gd name="T8" fmla="*/ 283 w 1884"/>
                <a:gd name="T9" fmla="*/ 220 h 307"/>
                <a:gd name="T10" fmla="*/ 1827 w 1884"/>
                <a:gd name="T11" fmla="*/ 107 h 307"/>
                <a:gd name="T12" fmla="*/ 1884 w 1884"/>
                <a:gd name="T13" fmla="*/ 0 h 307"/>
                <a:gd name="T14" fmla="*/ 286 w 1884"/>
                <a:gd name="T15" fmla="*/ 1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4" h="307">
                  <a:moveTo>
                    <a:pt x="286" y="107"/>
                  </a:moveTo>
                  <a:cubicBezTo>
                    <a:pt x="153" y="87"/>
                    <a:pt x="48" y="32"/>
                    <a:pt x="7" y="7"/>
                  </a:cubicBezTo>
                  <a:cubicBezTo>
                    <a:pt x="3" y="26"/>
                    <a:pt x="1" y="44"/>
                    <a:pt x="1" y="59"/>
                  </a:cubicBezTo>
                  <a:cubicBezTo>
                    <a:pt x="0" y="94"/>
                    <a:pt x="7" y="117"/>
                    <a:pt x="7" y="117"/>
                  </a:cubicBezTo>
                  <a:cubicBezTo>
                    <a:pt x="7" y="117"/>
                    <a:pt x="123" y="196"/>
                    <a:pt x="283" y="220"/>
                  </a:cubicBezTo>
                  <a:cubicBezTo>
                    <a:pt x="869" y="307"/>
                    <a:pt x="1827" y="107"/>
                    <a:pt x="1827" y="107"/>
                  </a:cubicBezTo>
                  <a:cubicBezTo>
                    <a:pt x="1827" y="107"/>
                    <a:pt x="1861" y="75"/>
                    <a:pt x="1884" y="0"/>
                  </a:cubicBezTo>
                  <a:cubicBezTo>
                    <a:pt x="1635" y="47"/>
                    <a:pt x="819" y="186"/>
                    <a:pt x="286" y="107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îśḷïdè">
              <a:extLst>
                <a:ext uri="{FF2B5EF4-FFF2-40B4-BE49-F238E27FC236}">
                  <a16:creationId xmlns:a16="http://schemas.microsoft.com/office/drawing/2014/main" id="{327996F4-1B3F-4E7E-92E5-B495951373D2}"/>
                </a:ext>
              </a:extLst>
            </p:cNvPr>
            <p:cNvSpPr/>
            <p:nvPr/>
          </p:nvSpPr>
          <p:spPr bwMode="auto">
            <a:xfrm>
              <a:off x="3578225" y="4376738"/>
              <a:ext cx="127000" cy="69850"/>
            </a:xfrm>
            <a:custGeom>
              <a:avLst/>
              <a:gdLst>
                <a:gd name="T0" fmla="*/ 316 w 324"/>
                <a:gd name="T1" fmla="*/ 154 h 178"/>
                <a:gd name="T2" fmla="*/ 254 w 324"/>
                <a:gd name="T3" fmla="*/ 166 h 178"/>
                <a:gd name="T4" fmla="*/ 0 w 324"/>
                <a:gd name="T5" fmla="*/ 48 h 178"/>
                <a:gd name="T6" fmla="*/ 75 w 324"/>
                <a:gd name="T7" fmla="*/ 0 h 178"/>
                <a:gd name="T8" fmla="*/ 285 w 324"/>
                <a:gd name="T9" fmla="*/ 98 h 178"/>
                <a:gd name="T10" fmla="*/ 316 w 324"/>
                <a:gd name="T1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78">
                  <a:moveTo>
                    <a:pt x="316" y="154"/>
                  </a:moveTo>
                  <a:cubicBezTo>
                    <a:pt x="307" y="172"/>
                    <a:pt x="279" y="178"/>
                    <a:pt x="254" y="16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7" y="32"/>
                    <a:pt x="52" y="16"/>
                    <a:pt x="75" y="0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310" y="110"/>
                    <a:pt x="324" y="135"/>
                    <a:pt x="316" y="15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î$ḻídè">
              <a:extLst>
                <a:ext uri="{FF2B5EF4-FFF2-40B4-BE49-F238E27FC236}">
                  <a16:creationId xmlns:a16="http://schemas.microsoft.com/office/drawing/2014/main" id="{A792BCF1-9A20-4B0C-A3C2-B7AE0B76F429}"/>
                </a:ext>
              </a:extLst>
            </p:cNvPr>
            <p:cNvSpPr/>
            <p:nvPr/>
          </p:nvSpPr>
          <p:spPr bwMode="auto">
            <a:xfrm>
              <a:off x="3533775" y="4403725"/>
              <a:ext cx="119063" cy="66675"/>
            </a:xfrm>
            <a:custGeom>
              <a:avLst/>
              <a:gdLst>
                <a:gd name="T0" fmla="*/ 296 w 305"/>
                <a:gd name="T1" fmla="*/ 142 h 167"/>
                <a:gd name="T2" fmla="*/ 234 w 305"/>
                <a:gd name="T3" fmla="*/ 155 h 167"/>
                <a:gd name="T4" fmla="*/ 0 w 305"/>
                <a:gd name="T5" fmla="*/ 46 h 167"/>
                <a:gd name="T6" fmla="*/ 72 w 305"/>
                <a:gd name="T7" fmla="*/ 4 h 167"/>
                <a:gd name="T8" fmla="*/ 79 w 305"/>
                <a:gd name="T9" fmla="*/ 0 h 167"/>
                <a:gd name="T10" fmla="*/ 265 w 305"/>
                <a:gd name="T11" fmla="*/ 87 h 167"/>
                <a:gd name="T12" fmla="*/ 296 w 305"/>
                <a:gd name="T13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96" y="142"/>
                  </a:moveTo>
                  <a:cubicBezTo>
                    <a:pt x="287" y="161"/>
                    <a:pt x="259" y="167"/>
                    <a:pt x="234" y="1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5" y="32"/>
                    <a:pt x="49" y="18"/>
                    <a:pt x="72" y="4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91" y="99"/>
                    <a:pt x="305" y="124"/>
                    <a:pt x="296" y="142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íṣḻíḓé">
              <a:extLst>
                <a:ext uri="{FF2B5EF4-FFF2-40B4-BE49-F238E27FC236}">
                  <a16:creationId xmlns:a16="http://schemas.microsoft.com/office/drawing/2014/main" id="{BAA2F88B-28D7-41E6-9780-EB1C8BF64B25}"/>
                </a:ext>
              </a:extLst>
            </p:cNvPr>
            <p:cNvSpPr/>
            <p:nvPr/>
          </p:nvSpPr>
          <p:spPr bwMode="auto">
            <a:xfrm>
              <a:off x="3481388" y="4432300"/>
              <a:ext cx="117475" cy="61913"/>
            </a:xfrm>
            <a:custGeom>
              <a:avLst/>
              <a:gdLst>
                <a:gd name="T0" fmla="*/ 288 w 297"/>
                <a:gd name="T1" fmla="*/ 136 h 161"/>
                <a:gd name="T2" fmla="*/ 226 w 297"/>
                <a:gd name="T3" fmla="*/ 149 h 161"/>
                <a:gd name="T4" fmla="*/ 0 w 297"/>
                <a:gd name="T5" fmla="*/ 43 h 161"/>
                <a:gd name="T6" fmla="*/ 63 w 297"/>
                <a:gd name="T7" fmla="*/ 12 h 161"/>
                <a:gd name="T8" fmla="*/ 85 w 297"/>
                <a:gd name="T9" fmla="*/ 0 h 161"/>
                <a:gd name="T10" fmla="*/ 258 w 297"/>
                <a:gd name="T11" fmla="*/ 81 h 161"/>
                <a:gd name="T12" fmla="*/ 288 w 297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61">
                  <a:moveTo>
                    <a:pt x="288" y="136"/>
                  </a:moveTo>
                  <a:cubicBezTo>
                    <a:pt x="279" y="155"/>
                    <a:pt x="251" y="161"/>
                    <a:pt x="226" y="1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34"/>
                    <a:pt x="43" y="23"/>
                    <a:pt x="63" y="12"/>
                  </a:cubicBezTo>
                  <a:cubicBezTo>
                    <a:pt x="71" y="8"/>
                    <a:pt x="78" y="4"/>
                    <a:pt x="85" y="0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83" y="93"/>
                    <a:pt x="297" y="117"/>
                    <a:pt x="288" y="13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íṣļîḓe">
              <a:extLst>
                <a:ext uri="{FF2B5EF4-FFF2-40B4-BE49-F238E27FC236}">
                  <a16:creationId xmlns:a16="http://schemas.microsoft.com/office/drawing/2014/main" id="{78E64C3A-3392-47E3-92D6-FE5D23652C7C}"/>
                </a:ext>
              </a:extLst>
            </p:cNvPr>
            <p:cNvSpPr/>
            <p:nvPr/>
          </p:nvSpPr>
          <p:spPr bwMode="auto">
            <a:xfrm>
              <a:off x="3884613" y="2852738"/>
              <a:ext cx="1041400" cy="122238"/>
            </a:xfrm>
            <a:custGeom>
              <a:avLst/>
              <a:gdLst>
                <a:gd name="T0" fmla="*/ 61 w 2644"/>
                <a:gd name="T1" fmla="*/ 0 h 312"/>
                <a:gd name="T2" fmla="*/ 2582 w 2644"/>
                <a:gd name="T3" fmla="*/ 0 h 312"/>
                <a:gd name="T4" fmla="*/ 2644 w 2644"/>
                <a:gd name="T5" fmla="*/ 62 h 312"/>
                <a:gd name="T6" fmla="*/ 2644 w 2644"/>
                <a:gd name="T7" fmla="*/ 251 h 312"/>
                <a:gd name="T8" fmla="*/ 2582 w 2644"/>
                <a:gd name="T9" fmla="*/ 312 h 312"/>
                <a:gd name="T10" fmla="*/ 61 w 2644"/>
                <a:gd name="T11" fmla="*/ 312 h 312"/>
                <a:gd name="T12" fmla="*/ 0 w 2644"/>
                <a:gd name="T13" fmla="*/ 251 h 312"/>
                <a:gd name="T14" fmla="*/ 0 w 2644"/>
                <a:gd name="T15" fmla="*/ 62 h 312"/>
                <a:gd name="T16" fmla="*/ 61 w 2644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4" h="312">
                  <a:moveTo>
                    <a:pt x="61" y="0"/>
                  </a:moveTo>
                  <a:cubicBezTo>
                    <a:pt x="2582" y="0"/>
                    <a:pt x="2582" y="0"/>
                    <a:pt x="2582" y="0"/>
                  </a:cubicBezTo>
                  <a:cubicBezTo>
                    <a:pt x="2616" y="0"/>
                    <a:pt x="2644" y="28"/>
                    <a:pt x="2644" y="62"/>
                  </a:cubicBezTo>
                  <a:cubicBezTo>
                    <a:pt x="2644" y="251"/>
                    <a:pt x="2644" y="251"/>
                    <a:pt x="2644" y="251"/>
                  </a:cubicBezTo>
                  <a:cubicBezTo>
                    <a:pt x="2644" y="285"/>
                    <a:pt x="2616" y="312"/>
                    <a:pt x="2582" y="312"/>
                  </a:cubicBezTo>
                  <a:cubicBezTo>
                    <a:pt x="61" y="312"/>
                    <a:pt x="61" y="312"/>
                    <a:pt x="61" y="312"/>
                  </a:cubicBezTo>
                  <a:cubicBezTo>
                    <a:pt x="27" y="312"/>
                    <a:pt x="0" y="285"/>
                    <a:pt x="0" y="2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7" y="0"/>
                    <a:pt x="6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îşľíḑe">
              <a:extLst>
                <a:ext uri="{FF2B5EF4-FFF2-40B4-BE49-F238E27FC236}">
                  <a16:creationId xmlns:a16="http://schemas.microsoft.com/office/drawing/2014/main" id="{677B1ABC-56E7-4C66-A867-DDD75FDCC7D8}"/>
                </a:ext>
              </a:extLst>
            </p:cNvPr>
            <p:cNvSpPr/>
            <p:nvPr/>
          </p:nvSpPr>
          <p:spPr bwMode="auto">
            <a:xfrm>
              <a:off x="3368675" y="2043113"/>
              <a:ext cx="598488" cy="898525"/>
            </a:xfrm>
            <a:custGeom>
              <a:avLst/>
              <a:gdLst>
                <a:gd name="T0" fmla="*/ 133 w 1518"/>
                <a:gd name="T1" fmla="*/ 28 h 2283"/>
                <a:gd name="T2" fmla="*/ 1504 w 1518"/>
                <a:gd name="T3" fmla="*/ 2179 h 2283"/>
                <a:gd name="T4" fmla="*/ 1490 w 1518"/>
                <a:gd name="T5" fmla="*/ 2243 h 2283"/>
                <a:gd name="T6" fmla="*/ 1450 w 1518"/>
                <a:gd name="T7" fmla="*/ 2269 h 2283"/>
                <a:gd name="T8" fmla="*/ 1385 w 1518"/>
                <a:gd name="T9" fmla="*/ 2255 h 2283"/>
                <a:gd name="T10" fmla="*/ 14 w 1518"/>
                <a:gd name="T11" fmla="*/ 104 h 2283"/>
                <a:gd name="T12" fmla="*/ 28 w 1518"/>
                <a:gd name="T13" fmla="*/ 40 h 2283"/>
                <a:gd name="T14" fmla="*/ 68 w 1518"/>
                <a:gd name="T15" fmla="*/ 14 h 2283"/>
                <a:gd name="T16" fmla="*/ 133 w 1518"/>
                <a:gd name="T17" fmla="*/ 28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8" h="2283">
                  <a:moveTo>
                    <a:pt x="133" y="28"/>
                  </a:moveTo>
                  <a:cubicBezTo>
                    <a:pt x="1504" y="2179"/>
                    <a:pt x="1504" y="2179"/>
                    <a:pt x="1504" y="2179"/>
                  </a:cubicBezTo>
                  <a:cubicBezTo>
                    <a:pt x="1518" y="2201"/>
                    <a:pt x="1512" y="2229"/>
                    <a:pt x="1490" y="2243"/>
                  </a:cubicBezTo>
                  <a:cubicBezTo>
                    <a:pt x="1450" y="2269"/>
                    <a:pt x="1450" y="2269"/>
                    <a:pt x="1450" y="2269"/>
                  </a:cubicBezTo>
                  <a:cubicBezTo>
                    <a:pt x="1428" y="2283"/>
                    <a:pt x="1399" y="2276"/>
                    <a:pt x="1385" y="225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0" y="82"/>
                    <a:pt x="6" y="53"/>
                    <a:pt x="28" y="4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90" y="0"/>
                    <a:pt x="119" y="6"/>
                    <a:pt x="133" y="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iṥļíde">
              <a:extLst>
                <a:ext uri="{FF2B5EF4-FFF2-40B4-BE49-F238E27FC236}">
                  <a16:creationId xmlns:a16="http://schemas.microsoft.com/office/drawing/2014/main" id="{4DA737D0-877F-4735-8B4C-B237164D739B}"/>
                </a:ext>
              </a:extLst>
            </p:cNvPr>
            <p:cNvSpPr/>
            <p:nvPr/>
          </p:nvSpPr>
          <p:spPr bwMode="auto">
            <a:xfrm>
              <a:off x="3365500" y="4651375"/>
              <a:ext cx="742950" cy="120650"/>
            </a:xfrm>
            <a:custGeom>
              <a:avLst/>
              <a:gdLst>
                <a:gd name="T0" fmla="*/ 286 w 1884"/>
                <a:gd name="T1" fmla="*/ 107 h 307"/>
                <a:gd name="T2" fmla="*/ 7 w 1884"/>
                <a:gd name="T3" fmla="*/ 7 h 307"/>
                <a:gd name="T4" fmla="*/ 1 w 1884"/>
                <a:gd name="T5" fmla="*/ 59 h 307"/>
                <a:gd name="T6" fmla="*/ 7 w 1884"/>
                <a:gd name="T7" fmla="*/ 117 h 307"/>
                <a:gd name="T8" fmla="*/ 283 w 1884"/>
                <a:gd name="T9" fmla="*/ 220 h 307"/>
                <a:gd name="T10" fmla="*/ 1828 w 1884"/>
                <a:gd name="T11" fmla="*/ 107 h 307"/>
                <a:gd name="T12" fmla="*/ 1884 w 1884"/>
                <a:gd name="T13" fmla="*/ 0 h 307"/>
                <a:gd name="T14" fmla="*/ 286 w 1884"/>
                <a:gd name="T15" fmla="*/ 1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4" h="307">
                  <a:moveTo>
                    <a:pt x="286" y="107"/>
                  </a:moveTo>
                  <a:cubicBezTo>
                    <a:pt x="153" y="87"/>
                    <a:pt x="48" y="32"/>
                    <a:pt x="7" y="7"/>
                  </a:cubicBezTo>
                  <a:cubicBezTo>
                    <a:pt x="3" y="26"/>
                    <a:pt x="1" y="44"/>
                    <a:pt x="1" y="59"/>
                  </a:cubicBezTo>
                  <a:cubicBezTo>
                    <a:pt x="0" y="94"/>
                    <a:pt x="7" y="117"/>
                    <a:pt x="7" y="117"/>
                  </a:cubicBezTo>
                  <a:cubicBezTo>
                    <a:pt x="7" y="117"/>
                    <a:pt x="123" y="196"/>
                    <a:pt x="283" y="220"/>
                  </a:cubicBezTo>
                  <a:cubicBezTo>
                    <a:pt x="869" y="307"/>
                    <a:pt x="1828" y="107"/>
                    <a:pt x="1828" y="107"/>
                  </a:cubicBezTo>
                  <a:cubicBezTo>
                    <a:pt x="1828" y="107"/>
                    <a:pt x="1861" y="75"/>
                    <a:pt x="1884" y="0"/>
                  </a:cubicBezTo>
                  <a:cubicBezTo>
                    <a:pt x="1635" y="47"/>
                    <a:pt x="819" y="186"/>
                    <a:pt x="286" y="107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ïSľîḓe">
              <a:extLst>
                <a:ext uri="{FF2B5EF4-FFF2-40B4-BE49-F238E27FC236}">
                  <a16:creationId xmlns:a16="http://schemas.microsoft.com/office/drawing/2014/main" id="{BEEE8D0A-4D9E-48A0-9DFF-6C33ABF630F6}"/>
                </a:ext>
              </a:extLst>
            </p:cNvPr>
            <p:cNvSpPr/>
            <p:nvPr/>
          </p:nvSpPr>
          <p:spPr bwMode="auto">
            <a:xfrm>
              <a:off x="3692525" y="4448175"/>
              <a:ext cx="119063" cy="65088"/>
            </a:xfrm>
            <a:custGeom>
              <a:avLst/>
              <a:gdLst>
                <a:gd name="T0" fmla="*/ 296 w 305"/>
                <a:gd name="T1" fmla="*/ 142 h 167"/>
                <a:gd name="T2" fmla="*/ 234 w 305"/>
                <a:gd name="T3" fmla="*/ 155 h 167"/>
                <a:gd name="T4" fmla="*/ 0 w 305"/>
                <a:gd name="T5" fmla="*/ 46 h 167"/>
                <a:gd name="T6" fmla="*/ 73 w 305"/>
                <a:gd name="T7" fmla="*/ 4 h 167"/>
                <a:gd name="T8" fmla="*/ 79 w 305"/>
                <a:gd name="T9" fmla="*/ 0 h 167"/>
                <a:gd name="T10" fmla="*/ 265 w 305"/>
                <a:gd name="T11" fmla="*/ 87 h 167"/>
                <a:gd name="T12" fmla="*/ 296 w 305"/>
                <a:gd name="T13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96" y="142"/>
                  </a:moveTo>
                  <a:cubicBezTo>
                    <a:pt x="287" y="161"/>
                    <a:pt x="259" y="167"/>
                    <a:pt x="234" y="1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5" y="32"/>
                    <a:pt x="50" y="18"/>
                    <a:pt x="73" y="4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91" y="99"/>
                    <a:pt x="305" y="124"/>
                    <a:pt x="296" y="142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iṧḻïdê">
              <a:extLst>
                <a:ext uri="{FF2B5EF4-FFF2-40B4-BE49-F238E27FC236}">
                  <a16:creationId xmlns:a16="http://schemas.microsoft.com/office/drawing/2014/main" id="{BA6398AD-7BF9-4441-8AC6-3E125FDE2316}"/>
                </a:ext>
              </a:extLst>
            </p:cNvPr>
            <p:cNvSpPr/>
            <p:nvPr/>
          </p:nvSpPr>
          <p:spPr bwMode="auto">
            <a:xfrm>
              <a:off x="3640138" y="4475163"/>
              <a:ext cx="117475" cy="63500"/>
            </a:xfrm>
            <a:custGeom>
              <a:avLst/>
              <a:gdLst>
                <a:gd name="T0" fmla="*/ 288 w 297"/>
                <a:gd name="T1" fmla="*/ 136 h 161"/>
                <a:gd name="T2" fmla="*/ 226 w 297"/>
                <a:gd name="T3" fmla="*/ 149 h 161"/>
                <a:gd name="T4" fmla="*/ 0 w 297"/>
                <a:gd name="T5" fmla="*/ 43 h 161"/>
                <a:gd name="T6" fmla="*/ 63 w 297"/>
                <a:gd name="T7" fmla="*/ 12 h 161"/>
                <a:gd name="T8" fmla="*/ 85 w 297"/>
                <a:gd name="T9" fmla="*/ 0 h 161"/>
                <a:gd name="T10" fmla="*/ 258 w 297"/>
                <a:gd name="T11" fmla="*/ 81 h 161"/>
                <a:gd name="T12" fmla="*/ 288 w 297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61">
                  <a:moveTo>
                    <a:pt x="288" y="136"/>
                  </a:moveTo>
                  <a:cubicBezTo>
                    <a:pt x="279" y="155"/>
                    <a:pt x="252" y="161"/>
                    <a:pt x="226" y="1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34"/>
                    <a:pt x="43" y="23"/>
                    <a:pt x="63" y="12"/>
                  </a:cubicBezTo>
                  <a:cubicBezTo>
                    <a:pt x="71" y="8"/>
                    <a:pt x="78" y="4"/>
                    <a:pt x="85" y="0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83" y="93"/>
                    <a:pt x="297" y="117"/>
                    <a:pt x="288" y="13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iṩlïḍe">
              <a:extLst>
                <a:ext uri="{FF2B5EF4-FFF2-40B4-BE49-F238E27FC236}">
                  <a16:creationId xmlns:a16="http://schemas.microsoft.com/office/drawing/2014/main" id="{E21BB7D1-9DCE-4AEF-913F-47B26B1A9B6F}"/>
                </a:ext>
              </a:extLst>
            </p:cNvPr>
            <p:cNvSpPr/>
            <p:nvPr/>
          </p:nvSpPr>
          <p:spPr bwMode="auto">
            <a:xfrm>
              <a:off x="4100513" y="2501900"/>
              <a:ext cx="190500" cy="193675"/>
            </a:xfrm>
            <a:custGeom>
              <a:avLst/>
              <a:gdLst>
                <a:gd name="T0" fmla="*/ 120 w 120"/>
                <a:gd name="T1" fmla="*/ 72 h 122"/>
                <a:gd name="T2" fmla="*/ 70 w 120"/>
                <a:gd name="T3" fmla="*/ 122 h 122"/>
                <a:gd name="T4" fmla="*/ 0 w 120"/>
                <a:gd name="T5" fmla="*/ 55 h 122"/>
                <a:gd name="T6" fmla="*/ 52 w 120"/>
                <a:gd name="T7" fmla="*/ 0 h 122"/>
                <a:gd name="T8" fmla="*/ 120 w 120"/>
                <a:gd name="T9" fmla="*/ 7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2">
                  <a:moveTo>
                    <a:pt x="120" y="72"/>
                  </a:moveTo>
                  <a:lnTo>
                    <a:pt x="70" y="122"/>
                  </a:lnTo>
                  <a:lnTo>
                    <a:pt x="0" y="55"/>
                  </a:lnTo>
                  <a:lnTo>
                    <a:pt x="52" y="0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íšḻîďé">
              <a:extLst>
                <a:ext uri="{FF2B5EF4-FFF2-40B4-BE49-F238E27FC236}">
                  <a16:creationId xmlns:a16="http://schemas.microsoft.com/office/drawing/2014/main" id="{9888AEB5-B141-4D3D-A2B9-C579D33F51AD}"/>
                </a:ext>
              </a:extLst>
            </p:cNvPr>
            <p:cNvSpPr/>
            <p:nvPr/>
          </p:nvSpPr>
          <p:spPr bwMode="auto">
            <a:xfrm>
              <a:off x="4059238" y="2487613"/>
              <a:ext cx="282575" cy="330200"/>
            </a:xfrm>
            <a:custGeom>
              <a:avLst/>
              <a:gdLst>
                <a:gd name="T0" fmla="*/ 292 w 718"/>
                <a:gd name="T1" fmla="*/ 47 h 839"/>
                <a:gd name="T2" fmla="*/ 691 w 718"/>
                <a:gd name="T3" fmla="*/ 602 h 839"/>
                <a:gd name="T4" fmla="*/ 671 w 718"/>
                <a:gd name="T5" fmla="*/ 722 h 839"/>
                <a:gd name="T6" fmla="*/ 546 w 718"/>
                <a:gd name="T7" fmla="*/ 812 h 839"/>
                <a:gd name="T8" fmla="*/ 426 w 718"/>
                <a:gd name="T9" fmla="*/ 792 h 839"/>
                <a:gd name="T10" fmla="*/ 28 w 718"/>
                <a:gd name="T11" fmla="*/ 237 h 839"/>
                <a:gd name="T12" fmla="*/ 47 w 718"/>
                <a:gd name="T13" fmla="*/ 117 h 839"/>
                <a:gd name="T14" fmla="*/ 173 w 718"/>
                <a:gd name="T15" fmla="*/ 27 h 839"/>
                <a:gd name="T16" fmla="*/ 292 w 718"/>
                <a:gd name="T17" fmla="*/ 4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8" h="839">
                  <a:moveTo>
                    <a:pt x="292" y="47"/>
                  </a:moveTo>
                  <a:cubicBezTo>
                    <a:pt x="691" y="602"/>
                    <a:pt x="691" y="602"/>
                    <a:pt x="691" y="602"/>
                  </a:cubicBezTo>
                  <a:cubicBezTo>
                    <a:pt x="718" y="640"/>
                    <a:pt x="709" y="694"/>
                    <a:pt x="671" y="722"/>
                  </a:cubicBezTo>
                  <a:cubicBezTo>
                    <a:pt x="546" y="812"/>
                    <a:pt x="546" y="812"/>
                    <a:pt x="546" y="812"/>
                  </a:cubicBezTo>
                  <a:cubicBezTo>
                    <a:pt x="507" y="839"/>
                    <a:pt x="453" y="830"/>
                    <a:pt x="426" y="792"/>
                  </a:cubicBezTo>
                  <a:cubicBezTo>
                    <a:pt x="28" y="237"/>
                    <a:pt x="28" y="237"/>
                    <a:pt x="28" y="237"/>
                  </a:cubicBezTo>
                  <a:cubicBezTo>
                    <a:pt x="0" y="199"/>
                    <a:pt x="9" y="145"/>
                    <a:pt x="47" y="11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211" y="0"/>
                    <a:pt x="265" y="9"/>
                    <a:pt x="29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îṩľîdê">
              <a:extLst>
                <a:ext uri="{FF2B5EF4-FFF2-40B4-BE49-F238E27FC236}">
                  <a16:creationId xmlns:a16="http://schemas.microsoft.com/office/drawing/2014/main" id="{7EDE15FA-3FCA-49D9-8521-C857DD99DDDC}"/>
                </a:ext>
              </a:extLst>
            </p:cNvPr>
            <p:cNvSpPr/>
            <p:nvPr/>
          </p:nvSpPr>
          <p:spPr bwMode="auto">
            <a:xfrm>
              <a:off x="6378575" y="2117725"/>
              <a:ext cx="158750" cy="317500"/>
            </a:xfrm>
            <a:custGeom>
              <a:avLst/>
              <a:gdLst>
                <a:gd name="T0" fmla="*/ 0 w 403"/>
                <a:gd name="T1" fmla="*/ 806 h 806"/>
                <a:gd name="T2" fmla="*/ 0 w 403"/>
                <a:gd name="T3" fmla="*/ 0 h 806"/>
                <a:gd name="T4" fmla="*/ 403 w 403"/>
                <a:gd name="T5" fmla="*/ 403 h 806"/>
                <a:gd name="T6" fmla="*/ 0 w 403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806">
                  <a:moveTo>
                    <a:pt x="0" y="8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0"/>
                    <a:pt x="403" y="181"/>
                    <a:pt x="403" y="403"/>
                  </a:cubicBezTo>
                  <a:cubicBezTo>
                    <a:pt x="403" y="626"/>
                    <a:pt x="198" y="806"/>
                    <a:pt x="0" y="806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î$lîḍe">
              <a:extLst>
                <a:ext uri="{FF2B5EF4-FFF2-40B4-BE49-F238E27FC236}">
                  <a16:creationId xmlns:a16="http://schemas.microsoft.com/office/drawing/2014/main" id="{0F53F4E6-6C82-4A10-9E48-FFF2CC3E33E9}"/>
                </a:ext>
              </a:extLst>
            </p:cNvPr>
            <p:cNvSpPr/>
            <p:nvPr/>
          </p:nvSpPr>
          <p:spPr bwMode="auto">
            <a:xfrm>
              <a:off x="5986463" y="473075"/>
              <a:ext cx="1035050" cy="2033588"/>
            </a:xfrm>
            <a:custGeom>
              <a:avLst/>
              <a:gdLst>
                <a:gd name="T0" fmla="*/ 2225 w 2625"/>
                <a:gd name="T1" fmla="*/ 0 h 5168"/>
                <a:gd name="T2" fmla="*/ 1312 w 2625"/>
                <a:gd name="T3" fmla="*/ 0 h 5168"/>
                <a:gd name="T4" fmla="*/ 400 w 2625"/>
                <a:gd name="T5" fmla="*/ 0 h 5168"/>
                <a:gd name="T6" fmla="*/ 60 w 2625"/>
                <a:gd name="T7" fmla="*/ 2596 h 5168"/>
                <a:gd name="T8" fmla="*/ 781 w 2625"/>
                <a:gd name="T9" fmla="*/ 5168 h 5168"/>
                <a:gd name="T10" fmla="*/ 1312 w 2625"/>
                <a:gd name="T11" fmla="*/ 5168 h 5168"/>
                <a:gd name="T12" fmla="*/ 1845 w 2625"/>
                <a:gd name="T13" fmla="*/ 5168 h 5168"/>
                <a:gd name="T14" fmla="*/ 2565 w 2625"/>
                <a:gd name="T15" fmla="*/ 2596 h 5168"/>
                <a:gd name="T16" fmla="*/ 2225 w 2625"/>
                <a:gd name="T17" fmla="*/ 0 h 5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5" h="5168">
                  <a:moveTo>
                    <a:pt x="2225" y="0"/>
                  </a:moveTo>
                  <a:cubicBezTo>
                    <a:pt x="1312" y="0"/>
                    <a:pt x="1312" y="0"/>
                    <a:pt x="1312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1109"/>
                    <a:pt x="60" y="2596"/>
                    <a:pt x="60" y="2596"/>
                  </a:cubicBezTo>
                  <a:cubicBezTo>
                    <a:pt x="106" y="4926"/>
                    <a:pt x="781" y="5168"/>
                    <a:pt x="781" y="5168"/>
                  </a:cubicBezTo>
                  <a:cubicBezTo>
                    <a:pt x="1312" y="5168"/>
                    <a:pt x="1312" y="5168"/>
                    <a:pt x="1312" y="5168"/>
                  </a:cubicBezTo>
                  <a:cubicBezTo>
                    <a:pt x="1845" y="5168"/>
                    <a:pt x="1845" y="5168"/>
                    <a:pt x="1845" y="5168"/>
                  </a:cubicBezTo>
                  <a:cubicBezTo>
                    <a:pt x="1845" y="5168"/>
                    <a:pt x="2519" y="4926"/>
                    <a:pt x="2565" y="2596"/>
                  </a:cubicBezTo>
                  <a:cubicBezTo>
                    <a:pt x="2565" y="2596"/>
                    <a:pt x="2625" y="1109"/>
                    <a:pt x="2225" y="0"/>
                  </a:cubicBezTo>
                  <a:close/>
                </a:path>
              </a:pathLst>
            </a:custGeom>
            <a:solidFill>
              <a:srgbClr val="71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íşḷidé">
              <a:extLst>
                <a:ext uri="{FF2B5EF4-FFF2-40B4-BE49-F238E27FC236}">
                  <a16:creationId xmlns:a16="http://schemas.microsoft.com/office/drawing/2014/main" id="{40731778-421B-4C93-8BFF-50265CA8CCF7}"/>
                </a:ext>
              </a:extLst>
            </p:cNvPr>
            <p:cNvSpPr/>
            <p:nvPr/>
          </p:nvSpPr>
          <p:spPr bwMode="auto">
            <a:xfrm>
              <a:off x="5526088" y="1574800"/>
              <a:ext cx="742950" cy="1163638"/>
            </a:xfrm>
            <a:custGeom>
              <a:avLst/>
              <a:gdLst>
                <a:gd name="T0" fmla="*/ 1237 w 1888"/>
                <a:gd name="T1" fmla="*/ 0 h 2960"/>
                <a:gd name="T2" fmla="*/ 922 w 1888"/>
                <a:gd name="T3" fmla="*/ 2960 h 2960"/>
                <a:gd name="T4" fmla="*/ 1888 w 1888"/>
                <a:gd name="T5" fmla="*/ 2321 h 2960"/>
                <a:gd name="T6" fmla="*/ 1237 w 1888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8" h="2960">
                  <a:moveTo>
                    <a:pt x="1237" y="0"/>
                  </a:moveTo>
                  <a:cubicBezTo>
                    <a:pt x="1237" y="0"/>
                    <a:pt x="0" y="907"/>
                    <a:pt x="922" y="2960"/>
                  </a:cubicBezTo>
                  <a:cubicBezTo>
                    <a:pt x="922" y="2960"/>
                    <a:pt x="1179" y="2237"/>
                    <a:pt x="1888" y="2321"/>
                  </a:cubicBezTo>
                  <a:cubicBezTo>
                    <a:pt x="1888" y="2321"/>
                    <a:pt x="1307" y="1954"/>
                    <a:pt x="1237" y="0"/>
                  </a:cubicBezTo>
                  <a:close/>
                </a:path>
              </a:pathLst>
            </a:custGeom>
            <a:solidFill>
              <a:srgbClr val="E1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iṧḷidé">
              <a:extLst>
                <a:ext uri="{FF2B5EF4-FFF2-40B4-BE49-F238E27FC236}">
                  <a16:creationId xmlns:a16="http://schemas.microsoft.com/office/drawing/2014/main" id="{977773C9-F459-4A09-888B-5EC20341E97A}"/>
                </a:ext>
              </a:extLst>
            </p:cNvPr>
            <p:cNvSpPr/>
            <p:nvPr/>
          </p:nvSpPr>
          <p:spPr bwMode="auto">
            <a:xfrm>
              <a:off x="6740525" y="1574800"/>
              <a:ext cx="741363" cy="1163638"/>
            </a:xfrm>
            <a:custGeom>
              <a:avLst/>
              <a:gdLst>
                <a:gd name="T0" fmla="*/ 646 w 1883"/>
                <a:gd name="T1" fmla="*/ 0 h 2960"/>
                <a:gd name="T2" fmla="*/ 961 w 1883"/>
                <a:gd name="T3" fmla="*/ 2960 h 2960"/>
                <a:gd name="T4" fmla="*/ 0 w 1883"/>
                <a:gd name="T5" fmla="*/ 2320 h 2960"/>
                <a:gd name="T6" fmla="*/ 646 w 1883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3" h="2960">
                  <a:moveTo>
                    <a:pt x="646" y="0"/>
                  </a:moveTo>
                  <a:cubicBezTo>
                    <a:pt x="646" y="0"/>
                    <a:pt x="1883" y="907"/>
                    <a:pt x="961" y="2960"/>
                  </a:cubicBezTo>
                  <a:cubicBezTo>
                    <a:pt x="961" y="2960"/>
                    <a:pt x="709" y="2237"/>
                    <a:pt x="0" y="2320"/>
                  </a:cubicBezTo>
                  <a:cubicBezTo>
                    <a:pt x="0" y="2320"/>
                    <a:pt x="577" y="1954"/>
                    <a:pt x="646" y="0"/>
                  </a:cubicBezTo>
                  <a:close/>
                </a:path>
              </a:pathLst>
            </a:custGeom>
            <a:solidFill>
              <a:srgbClr val="E1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ïṥlîďé">
              <a:extLst>
                <a:ext uri="{FF2B5EF4-FFF2-40B4-BE49-F238E27FC236}">
                  <a16:creationId xmlns:a16="http://schemas.microsoft.com/office/drawing/2014/main" id="{35225D1C-56FA-4303-B459-FA4F7466BB8A}"/>
                </a:ext>
              </a:extLst>
            </p:cNvPr>
            <p:cNvSpPr/>
            <p:nvPr/>
          </p:nvSpPr>
          <p:spPr bwMode="auto">
            <a:xfrm>
              <a:off x="6503988" y="473075"/>
              <a:ext cx="517525" cy="2030413"/>
            </a:xfrm>
            <a:custGeom>
              <a:avLst/>
              <a:gdLst>
                <a:gd name="T0" fmla="*/ 1253 w 1312"/>
                <a:gd name="T1" fmla="*/ 2552 h 5161"/>
                <a:gd name="T2" fmla="*/ 529 w 1312"/>
                <a:gd name="T3" fmla="*/ 5161 h 5161"/>
                <a:gd name="T4" fmla="*/ 0 w 1312"/>
                <a:gd name="T5" fmla="*/ 5156 h 5161"/>
                <a:gd name="T6" fmla="*/ 4 w 1312"/>
                <a:gd name="T7" fmla="*/ 0 h 5161"/>
                <a:gd name="T8" fmla="*/ 922 w 1312"/>
                <a:gd name="T9" fmla="*/ 0 h 5161"/>
                <a:gd name="T10" fmla="*/ 1253 w 1312"/>
                <a:gd name="T11" fmla="*/ 2552 h 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2" h="5161">
                  <a:moveTo>
                    <a:pt x="1253" y="2552"/>
                  </a:moveTo>
                  <a:cubicBezTo>
                    <a:pt x="1214" y="4942"/>
                    <a:pt x="529" y="5161"/>
                    <a:pt x="529" y="5161"/>
                  </a:cubicBezTo>
                  <a:cubicBezTo>
                    <a:pt x="0" y="5156"/>
                    <a:pt x="0" y="5156"/>
                    <a:pt x="0" y="515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22" y="0"/>
                    <a:pt x="922" y="0"/>
                    <a:pt x="922" y="0"/>
                  </a:cubicBezTo>
                  <a:cubicBezTo>
                    <a:pt x="1312" y="1089"/>
                    <a:pt x="1253" y="2552"/>
                    <a:pt x="1253" y="2552"/>
                  </a:cubicBezTo>
                  <a:close/>
                </a:path>
              </a:pathLst>
            </a:custGeom>
            <a:solidFill>
              <a:srgbClr val="51A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iṩļîḋê">
              <a:extLst>
                <a:ext uri="{FF2B5EF4-FFF2-40B4-BE49-F238E27FC236}">
                  <a16:creationId xmlns:a16="http://schemas.microsoft.com/office/drawing/2014/main" id="{E8790ADA-99C0-4116-BFD2-A71D0E99E156}"/>
                </a:ext>
              </a:extLst>
            </p:cNvPr>
            <p:cNvSpPr/>
            <p:nvPr/>
          </p:nvSpPr>
          <p:spPr bwMode="auto">
            <a:xfrm>
              <a:off x="6178550" y="0"/>
              <a:ext cx="341313" cy="403225"/>
            </a:xfrm>
            <a:custGeom>
              <a:avLst/>
              <a:gdLst>
                <a:gd name="T0" fmla="*/ 829 w 863"/>
                <a:gd name="T1" fmla="*/ 7 h 1023"/>
                <a:gd name="T2" fmla="*/ 824 w 863"/>
                <a:gd name="T3" fmla="*/ 8 h 1023"/>
                <a:gd name="T4" fmla="*/ 815 w 863"/>
                <a:gd name="T5" fmla="*/ 0 h 1023"/>
                <a:gd name="T6" fmla="*/ 0 w 863"/>
                <a:gd name="T7" fmla="*/ 1023 h 1023"/>
                <a:gd name="T8" fmla="*/ 814 w 863"/>
                <a:gd name="T9" fmla="*/ 1023 h 1023"/>
                <a:gd name="T10" fmla="*/ 825 w 863"/>
                <a:gd name="T11" fmla="*/ 1023 h 1023"/>
                <a:gd name="T12" fmla="*/ 863 w 863"/>
                <a:gd name="T13" fmla="*/ 1023 h 1023"/>
                <a:gd name="T14" fmla="*/ 863 w 863"/>
                <a:gd name="T15" fmla="*/ 19 h 1023"/>
                <a:gd name="T16" fmla="*/ 829 w 863"/>
                <a:gd name="T17" fmla="*/ 7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1023">
                  <a:moveTo>
                    <a:pt x="829" y="7"/>
                  </a:moveTo>
                  <a:cubicBezTo>
                    <a:pt x="829" y="7"/>
                    <a:pt x="825" y="8"/>
                    <a:pt x="824" y="8"/>
                  </a:cubicBezTo>
                  <a:cubicBezTo>
                    <a:pt x="820" y="8"/>
                    <a:pt x="815" y="0"/>
                    <a:pt x="815" y="0"/>
                  </a:cubicBezTo>
                  <a:cubicBezTo>
                    <a:pt x="733" y="17"/>
                    <a:pt x="238" y="151"/>
                    <a:pt x="0" y="1023"/>
                  </a:cubicBezTo>
                  <a:cubicBezTo>
                    <a:pt x="814" y="1023"/>
                    <a:pt x="814" y="1023"/>
                    <a:pt x="814" y="1023"/>
                  </a:cubicBezTo>
                  <a:cubicBezTo>
                    <a:pt x="825" y="1023"/>
                    <a:pt x="825" y="1023"/>
                    <a:pt x="825" y="1023"/>
                  </a:cubicBezTo>
                  <a:cubicBezTo>
                    <a:pt x="863" y="1023"/>
                    <a:pt x="863" y="1023"/>
                    <a:pt x="863" y="1023"/>
                  </a:cubicBezTo>
                  <a:cubicBezTo>
                    <a:pt x="863" y="19"/>
                    <a:pt x="863" y="19"/>
                    <a:pt x="863" y="19"/>
                  </a:cubicBezTo>
                  <a:cubicBezTo>
                    <a:pt x="843" y="15"/>
                    <a:pt x="836" y="9"/>
                    <a:pt x="829" y="7"/>
                  </a:cubicBezTo>
                  <a:close/>
                </a:path>
              </a:pathLst>
            </a:custGeom>
            <a:solidFill>
              <a:srgbClr val="D56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ïS1ïḑê">
              <a:extLst>
                <a:ext uri="{FF2B5EF4-FFF2-40B4-BE49-F238E27FC236}">
                  <a16:creationId xmlns:a16="http://schemas.microsoft.com/office/drawing/2014/main" id="{8FACEA7E-DE5D-4A37-AC5B-2536C5ED66FD}"/>
                </a:ext>
              </a:extLst>
            </p:cNvPr>
            <p:cNvSpPr/>
            <p:nvPr/>
          </p:nvSpPr>
          <p:spPr bwMode="auto">
            <a:xfrm>
              <a:off x="6502400" y="0"/>
              <a:ext cx="322263" cy="403225"/>
            </a:xfrm>
            <a:custGeom>
              <a:avLst/>
              <a:gdLst>
                <a:gd name="T0" fmla="*/ 0 w 821"/>
                <a:gd name="T1" fmla="*/ 0 h 1025"/>
                <a:gd name="T2" fmla="*/ 6 w 821"/>
                <a:gd name="T3" fmla="*/ 1025 h 1025"/>
                <a:gd name="T4" fmla="*/ 821 w 821"/>
                <a:gd name="T5" fmla="*/ 1025 h 1025"/>
                <a:gd name="T6" fmla="*/ 0 w 821"/>
                <a:gd name="T7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025">
                  <a:moveTo>
                    <a:pt x="0" y="0"/>
                  </a:moveTo>
                  <a:cubicBezTo>
                    <a:pt x="6" y="1025"/>
                    <a:pt x="6" y="1025"/>
                    <a:pt x="6" y="1025"/>
                  </a:cubicBezTo>
                  <a:cubicBezTo>
                    <a:pt x="821" y="1025"/>
                    <a:pt x="821" y="1025"/>
                    <a:pt x="821" y="1025"/>
                  </a:cubicBezTo>
                  <a:cubicBezTo>
                    <a:pt x="604" y="233"/>
                    <a:pt x="127" y="41"/>
                    <a:pt x="0" y="0"/>
                  </a:cubicBezTo>
                  <a:close/>
                </a:path>
              </a:pathLst>
            </a:custGeom>
            <a:solidFill>
              <a:srgbClr val="CC5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îs1iḑe">
              <a:extLst>
                <a:ext uri="{FF2B5EF4-FFF2-40B4-BE49-F238E27FC236}">
                  <a16:creationId xmlns:a16="http://schemas.microsoft.com/office/drawing/2014/main" id="{6CB95658-727D-495C-9D58-802076E49E87}"/>
                </a:ext>
              </a:extLst>
            </p:cNvPr>
            <p:cNvSpPr/>
            <p:nvPr/>
          </p:nvSpPr>
          <p:spPr bwMode="auto">
            <a:xfrm>
              <a:off x="6391275" y="1265238"/>
              <a:ext cx="250825" cy="250825"/>
            </a:xfrm>
            <a:custGeom>
              <a:avLst/>
              <a:gdLst>
                <a:gd name="T0" fmla="*/ 319 w 637"/>
                <a:gd name="T1" fmla="*/ 0 h 637"/>
                <a:gd name="T2" fmla="*/ 0 w 637"/>
                <a:gd name="T3" fmla="*/ 319 h 637"/>
                <a:gd name="T4" fmla="*/ 319 w 637"/>
                <a:gd name="T5" fmla="*/ 637 h 637"/>
                <a:gd name="T6" fmla="*/ 637 w 637"/>
                <a:gd name="T7" fmla="*/ 319 h 637"/>
                <a:gd name="T8" fmla="*/ 319 w 637"/>
                <a:gd name="T9" fmla="*/ 0 h 637"/>
                <a:gd name="T10" fmla="*/ 531 w 637"/>
                <a:gd name="T11" fmla="*/ 434 h 637"/>
                <a:gd name="T12" fmla="*/ 519 w 637"/>
                <a:gd name="T13" fmla="*/ 454 h 637"/>
                <a:gd name="T14" fmla="*/ 513 w 637"/>
                <a:gd name="T15" fmla="*/ 464 h 637"/>
                <a:gd name="T16" fmla="*/ 498 w 637"/>
                <a:gd name="T17" fmla="*/ 482 h 637"/>
                <a:gd name="T18" fmla="*/ 454 w 637"/>
                <a:gd name="T19" fmla="*/ 520 h 637"/>
                <a:gd name="T20" fmla="*/ 424 w 637"/>
                <a:gd name="T21" fmla="*/ 537 h 637"/>
                <a:gd name="T22" fmla="*/ 319 w 637"/>
                <a:gd name="T23" fmla="*/ 561 h 637"/>
                <a:gd name="T24" fmla="*/ 214 w 637"/>
                <a:gd name="T25" fmla="*/ 537 h 637"/>
                <a:gd name="T26" fmla="*/ 183 w 637"/>
                <a:gd name="T27" fmla="*/ 520 h 637"/>
                <a:gd name="T28" fmla="*/ 156 w 637"/>
                <a:gd name="T29" fmla="*/ 498 h 637"/>
                <a:gd name="T30" fmla="*/ 139 w 637"/>
                <a:gd name="T31" fmla="*/ 482 h 637"/>
                <a:gd name="T32" fmla="*/ 125 w 637"/>
                <a:gd name="T33" fmla="*/ 464 h 637"/>
                <a:gd name="T34" fmla="*/ 118 w 637"/>
                <a:gd name="T35" fmla="*/ 454 h 637"/>
                <a:gd name="T36" fmla="*/ 106 w 637"/>
                <a:gd name="T37" fmla="*/ 434 h 637"/>
                <a:gd name="T38" fmla="*/ 76 w 637"/>
                <a:gd name="T39" fmla="*/ 319 h 637"/>
                <a:gd name="T40" fmla="*/ 118 w 637"/>
                <a:gd name="T41" fmla="*/ 184 h 637"/>
                <a:gd name="T42" fmla="*/ 125 w 637"/>
                <a:gd name="T43" fmla="*/ 174 h 637"/>
                <a:gd name="T44" fmla="*/ 139 w 637"/>
                <a:gd name="T45" fmla="*/ 156 h 637"/>
                <a:gd name="T46" fmla="*/ 156 w 637"/>
                <a:gd name="T47" fmla="*/ 140 h 637"/>
                <a:gd name="T48" fmla="*/ 183 w 637"/>
                <a:gd name="T49" fmla="*/ 118 h 637"/>
                <a:gd name="T50" fmla="*/ 214 w 637"/>
                <a:gd name="T51" fmla="*/ 101 h 637"/>
                <a:gd name="T52" fmla="*/ 235 w 637"/>
                <a:gd name="T53" fmla="*/ 92 h 637"/>
                <a:gd name="T54" fmla="*/ 258 w 637"/>
                <a:gd name="T55" fmla="*/ 84 h 637"/>
                <a:gd name="T56" fmla="*/ 319 w 637"/>
                <a:gd name="T57" fmla="*/ 77 h 637"/>
                <a:gd name="T58" fmla="*/ 379 w 637"/>
                <a:gd name="T59" fmla="*/ 84 h 637"/>
                <a:gd name="T60" fmla="*/ 402 w 637"/>
                <a:gd name="T61" fmla="*/ 92 h 637"/>
                <a:gd name="T62" fmla="*/ 424 w 637"/>
                <a:gd name="T63" fmla="*/ 101 h 637"/>
                <a:gd name="T64" fmla="*/ 454 w 637"/>
                <a:gd name="T65" fmla="*/ 118 h 637"/>
                <a:gd name="T66" fmla="*/ 498 w 637"/>
                <a:gd name="T67" fmla="*/ 156 h 637"/>
                <a:gd name="T68" fmla="*/ 513 w 637"/>
                <a:gd name="T69" fmla="*/ 174 h 637"/>
                <a:gd name="T70" fmla="*/ 519 w 637"/>
                <a:gd name="T71" fmla="*/ 184 h 637"/>
                <a:gd name="T72" fmla="*/ 561 w 637"/>
                <a:gd name="T73" fmla="*/ 319 h 637"/>
                <a:gd name="T74" fmla="*/ 531 w 637"/>
                <a:gd name="T75" fmla="*/ 43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7" h="637">
                  <a:moveTo>
                    <a:pt x="319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5"/>
                    <a:pt x="143" y="637"/>
                    <a:pt x="319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9" y="0"/>
                  </a:cubicBezTo>
                  <a:close/>
                  <a:moveTo>
                    <a:pt x="531" y="434"/>
                  </a:moveTo>
                  <a:cubicBezTo>
                    <a:pt x="528" y="441"/>
                    <a:pt x="524" y="448"/>
                    <a:pt x="519" y="454"/>
                  </a:cubicBezTo>
                  <a:cubicBezTo>
                    <a:pt x="517" y="457"/>
                    <a:pt x="515" y="461"/>
                    <a:pt x="513" y="464"/>
                  </a:cubicBezTo>
                  <a:cubicBezTo>
                    <a:pt x="508" y="470"/>
                    <a:pt x="503" y="476"/>
                    <a:pt x="498" y="482"/>
                  </a:cubicBezTo>
                  <a:cubicBezTo>
                    <a:pt x="485" y="496"/>
                    <a:pt x="470" y="509"/>
                    <a:pt x="454" y="520"/>
                  </a:cubicBezTo>
                  <a:cubicBezTo>
                    <a:pt x="444" y="526"/>
                    <a:pt x="434" y="532"/>
                    <a:pt x="424" y="537"/>
                  </a:cubicBezTo>
                  <a:cubicBezTo>
                    <a:pt x="392" y="552"/>
                    <a:pt x="356" y="561"/>
                    <a:pt x="319" y="561"/>
                  </a:cubicBezTo>
                  <a:cubicBezTo>
                    <a:pt x="281" y="561"/>
                    <a:pt x="245" y="552"/>
                    <a:pt x="214" y="537"/>
                  </a:cubicBezTo>
                  <a:cubicBezTo>
                    <a:pt x="203" y="532"/>
                    <a:pt x="193" y="526"/>
                    <a:pt x="183" y="520"/>
                  </a:cubicBezTo>
                  <a:cubicBezTo>
                    <a:pt x="174" y="513"/>
                    <a:pt x="164" y="506"/>
                    <a:pt x="156" y="498"/>
                  </a:cubicBezTo>
                  <a:cubicBezTo>
                    <a:pt x="150" y="493"/>
                    <a:pt x="145" y="487"/>
                    <a:pt x="139" y="482"/>
                  </a:cubicBezTo>
                  <a:cubicBezTo>
                    <a:pt x="134" y="476"/>
                    <a:pt x="129" y="470"/>
                    <a:pt x="125" y="464"/>
                  </a:cubicBezTo>
                  <a:cubicBezTo>
                    <a:pt x="122" y="461"/>
                    <a:pt x="120" y="457"/>
                    <a:pt x="118" y="454"/>
                  </a:cubicBezTo>
                  <a:cubicBezTo>
                    <a:pt x="113" y="448"/>
                    <a:pt x="109" y="441"/>
                    <a:pt x="106" y="434"/>
                  </a:cubicBezTo>
                  <a:cubicBezTo>
                    <a:pt x="87" y="400"/>
                    <a:pt x="76" y="361"/>
                    <a:pt x="76" y="319"/>
                  </a:cubicBezTo>
                  <a:cubicBezTo>
                    <a:pt x="76" y="269"/>
                    <a:pt x="92" y="222"/>
                    <a:pt x="118" y="184"/>
                  </a:cubicBezTo>
                  <a:cubicBezTo>
                    <a:pt x="120" y="180"/>
                    <a:pt x="122" y="177"/>
                    <a:pt x="125" y="174"/>
                  </a:cubicBezTo>
                  <a:cubicBezTo>
                    <a:pt x="129" y="168"/>
                    <a:pt x="134" y="162"/>
                    <a:pt x="139" y="156"/>
                  </a:cubicBezTo>
                  <a:cubicBezTo>
                    <a:pt x="145" y="150"/>
                    <a:pt x="150" y="145"/>
                    <a:pt x="156" y="140"/>
                  </a:cubicBezTo>
                  <a:cubicBezTo>
                    <a:pt x="164" y="132"/>
                    <a:pt x="174" y="125"/>
                    <a:pt x="183" y="118"/>
                  </a:cubicBezTo>
                  <a:cubicBezTo>
                    <a:pt x="193" y="112"/>
                    <a:pt x="203" y="106"/>
                    <a:pt x="214" y="101"/>
                  </a:cubicBezTo>
                  <a:cubicBezTo>
                    <a:pt x="221" y="97"/>
                    <a:pt x="228" y="94"/>
                    <a:pt x="235" y="92"/>
                  </a:cubicBezTo>
                  <a:cubicBezTo>
                    <a:pt x="243" y="89"/>
                    <a:pt x="250" y="86"/>
                    <a:pt x="258" y="84"/>
                  </a:cubicBezTo>
                  <a:cubicBezTo>
                    <a:pt x="277" y="79"/>
                    <a:pt x="298" y="77"/>
                    <a:pt x="319" y="77"/>
                  </a:cubicBezTo>
                  <a:cubicBezTo>
                    <a:pt x="339" y="77"/>
                    <a:pt x="360" y="79"/>
                    <a:pt x="379" y="84"/>
                  </a:cubicBezTo>
                  <a:cubicBezTo>
                    <a:pt x="387" y="86"/>
                    <a:pt x="394" y="89"/>
                    <a:pt x="402" y="92"/>
                  </a:cubicBezTo>
                  <a:cubicBezTo>
                    <a:pt x="409" y="94"/>
                    <a:pt x="416" y="97"/>
                    <a:pt x="424" y="101"/>
                  </a:cubicBezTo>
                  <a:cubicBezTo>
                    <a:pt x="434" y="106"/>
                    <a:pt x="444" y="112"/>
                    <a:pt x="454" y="118"/>
                  </a:cubicBezTo>
                  <a:cubicBezTo>
                    <a:pt x="470" y="129"/>
                    <a:pt x="485" y="142"/>
                    <a:pt x="498" y="156"/>
                  </a:cubicBezTo>
                  <a:cubicBezTo>
                    <a:pt x="503" y="162"/>
                    <a:pt x="508" y="168"/>
                    <a:pt x="513" y="174"/>
                  </a:cubicBezTo>
                  <a:cubicBezTo>
                    <a:pt x="515" y="177"/>
                    <a:pt x="517" y="180"/>
                    <a:pt x="519" y="184"/>
                  </a:cubicBezTo>
                  <a:cubicBezTo>
                    <a:pt x="545" y="222"/>
                    <a:pt x="561" y="269"/>
                    <a:pt x="561" y="319"/>
                  </a:cubicBezTo>
                  <a:cubicBezTo>
                    <a:pt x="561" y="361"/>
                    <a:pt x="550" y="400"/>
                    <a:pt x="531" y="434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iSḷíḍe">
              <a:extLst>
                <a:ext uri="{FF2B5EF4-FFF2-40B4-BE49-F238E27FC236}">
                  <a16:creationId xmlns:a16="http://schemas.microsoft.com/office/drawing/2014/main" id="{682BBB0F-2309-499A-AEDA-64B7B2F4698B}"/>
                </a:ext>
              </a:extLst>
            </p:cNvPr>
            <p:cNvSpPr/>
            <p:nvPr/>
          </p:nvSpPr>
          <p:spPr bwMode="auto">
            <a:xfrm>
              <a:off x="6418263" y="804863"/>
              <a:ext cx="195263" cy="193675"/>
            </a:xfrm>
            <a:custGeom>
              <a:avLst/>
              <a:gdLst>
                <a:gd name="T0" fmla="*/ 248 w 495"/>
                <a:gd name="T1" fmla="*/ 0 h 495"/>
                <a:gd name="T2" fmla="*/ 0 w 495"/>
                <a:gd name="T3" fmla="*/ 247 h 495"/>
                <a:gd name="T4" fmla="*/ 248 w 495"/>
                <a:gd name="T5" fmla="*/ 495 h 495"/>
                <a:gd name="T6" fmla="*/ 495 w 495"/>
                <a:gd name="T7" fmla="*/ 247 h 495"/>
                <a:gd name="T8" fmla="*/ 248 w 495"/>
                <a:gd name="T9" fmla="*/ 0 h 495"/>
                <a:gd name="T10" fmla="*/ 413 w 495"/>
                <a:gd name="T11" fmla="*/ 337 h 495"/>
                <a:gd name="T12" fmla="*/ 403 w 495"/>
                <a:gd name="T13" fmla="*/ 353 h 495"/>
                <a:gd name="T14" fmla="*/ 398 w 495"/>
                <a:gd name="T15" fmla="*/ 360 h 495"/>
                <a:gd name="T16" fmla="*/ 387 w 495"/>
                <a:gd name="T17" fmla="*/ 374 h 495"/>
                <a:gd name="T18" fmla="*/ 353 w 495"/>
                <a:gd name="T19" fmla="*/ 403 h 495"/>
                <a:gd name="T20" fmla="*/ 329 w 495"/>
                <a:gd name="T21" fmla="*/ 417 h 495"/>
                <a:gd name="T22" fmla="*/ 248 w 495"/>
                <a:gd name="T23" fmla="*/ 436 h 495"/>
                <a:gd name="T24" fmla="*/ 166 w 495"/>
                <a:gd name="T25" fmla="*/ 417 h 495"/>
                <a:gd name="T26" fmla="*/ 142 w 495"/>
                <a:gd name="T27" fmla="*/ 403 h 495"/>
                <a:gd name="T28" fmla="*/ 121 w 495"/>
                <a:gd name="T29" fmla="*/ 387 h 495"/>
                <a:gd name="T30" fmla="*/ 108 w 495"/>
                <a:gd name="T31" fmla="*/ 374 h 495"/>
                <a:gd name="T32" fmla="*/ 97 w 495"/>
                <a:gd name="T33" fmla="*/ 360 h 495"/>
                <a:gd name="T34" fmla="*/ 92 w 495"/>
                <a:gd name="T35" fmla="*/ 353 h 495"/>
                <a:gd name="T36" fmla="*/ 82 w 495"/>
                <a:gd name="T37" fmla="*/ 337 h 495"/>
                <a:gd name="T38" fmla="*/ 60 w 495"/>
                <a:gd name="T39" fmla="*/ 247 h 495"/>
                <a:gd name="T40" fmla="*/ 92 w 495"/>
                <a:gd name="T41" fmla="*/ 142 h 495"/>
                <a:gd name="T42" fmla="*/ 97 w 495"/>
                <a:gd name="T43" fmla="*/ 135 h 495"/>
                <a:gd name="T44" fmla="*/ 108 w 495"/>
                <a:gd name="T45" fmla="*/ 121 h 495"/>
                <a:gd name="T46" fmla="*/ 121 w 495"/>
                <a:gd name="T47" fmla="*/ 108 h 495"/>
                <a:gd name="T48" fmla="*/ 142 w 495"/>
                <a:gd name="T49" fmla="*/ 92 h 495"/>
                <a:gd name="T50" fmla="*/ 166 w 495"/>
                <a:gd name="T51" fmla="*/ 78 h 495"/>
                <a:gd name="T52" fmla="*/ 183 w 495"/>
                <a:gd name="T53" fmla="*/ 71 h 495"/>
                <a:gd name="T54" fmla="*/ 201 w 495"/>
                <a:gd name="T55" fmla="*/ 65 h 495"/>
                <a:gd name="T56" fmla="*/ 248 w 495"/>
                <a:gd name="T57" fmla="*/ 59 h 495"/>
                <a:gd name="T58" fmla="*/ 295 w 495"/>
                <a:gd name="T59" fmla="*/ 65 h 495"/>
                <a:gd name="T60" fmla="*/ 312 w 495"/>
                <a:gd name="T61" fmla="*/ 71 h 495"/>
                <a:gd name="T62" fmla="*/ 329 w 495"/>
                <a:gd name="T63" fmla="*/ 78 h 495"/>
                <a:gd name="T64" fmla="*/ 353 w 495"/>
                <a:gd name="T65" fmla="*/ 92 h 495"/>
                <a:gd name="T66" fmla="*/ 387 w 495"/>
                <a:gd name="T67" fmla="*/ 121 h 495"/>
                <a:gd name="T68" fmla="*/ 398 w 495"/>
                <a:gd name="T69" fmla="*/ 135 h 495"/>
                <a:gd name="T70" fmla="*/ 403 w 495"/>
                <a:gd name="T71" fmla="*/ 142 h 495"/>
                <a:gd name="T72" fmla="*/ 436 w 495"/>
                <a:gd name="T73" fmla="*/ 247 h 495"/>
                <a:gd name="T74" fmla="*/ 413 w 495"/>
                <a:gd name="T75" fmla="*/ 33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5" h="495">
                  <a:moveTo>
                    <a:pt x="248" y="0"/>
                  </a:moveTo>
                  <a:cubicBezTo>
                    <a:pt x="111" y="0"/>
                    <a:pt x="0" y="111"/>
                    <a:pt x="0" y="247"/>
                  </a:cubicBezTo>
                  <a:cubicBezTo>
                    <a:pt x="0" y="384"/>
                    <a:pt x="111" y="495"/>
                    <a:pt x="248" y="495"/>
                  </a:cubicBezTo>
                  <a:cubicBezTo>
                    <a:pt x="384" y="495"/>
                    <a:pt x="495" y="384"/>
                    <a:pt x="495" y="247"/>
                  </a:cubicBezTo>
                  <a:cubicBezTo>
                    <a:pt x="495" y="111"/>
                    <a:pt x="384" y="0"/>
                    <a:pt x="248" y="0"/>
                  </a:cubicBezTo>
                  <a:close/>
                  <a:moveTo>
                    <a:pt x="413" y="337"/>
                  </a:moveTo>
                  <a:cubicBezTo>
                    <a:pt x="410" y="342"/>
                    <a:pt x="407" y="348"/>
                    <a:pt x="403" y="353"/>
                  </a:cubicBezTo>
                  <a:cubicBezTo>
                    <a:pt x="402" y="355"/>
                    <a:pt x="400" y="358"/>
                    <a:pt x="398" y="360"/>
                  </a:cubicBezTo>
                  <a:cubicBezTo>
                    <a:pt x="395" y="365"/>
                    <a:pt x="391" y="369"/>
                    <a:pt x="387" y="374"/>
                  </a:cubicBezTo>
                  <a:cubicBezTo>
                    <a:pt x="377" y="385"/>
                    <a:pt x="365" y="395"/>
                    <a:pt x="353" y="403"/>
                  </a:cubicBezTo>
                  <a:cubicBezTo>
                    <a:pt x="345" y="408"/>
                    <a:pt x="337" y="413"/>
                    <a:pt x="329" y="417"/>
                  </a:cubicBezTo>
                  <a:cubicBezTo>
                    <a:pt x="304" y="429"/>
                    <a:pt x="277" y="436"/>
                    <a:pt x="248" y="436"/>
                  </a:cubicBezTo>
                  <a:cubicBezTo>
                    <a:pt x="218" y="436"/>
                    <a:pt x="191" y="429"/>
                    <a:pt x="166" y="417"/>
                  </a:cubicBezTo>
                  <a:cubicBezTo>
                    <a:pt x="158" y="413"/>
                    <a:pt x="150" y="408"/>
                    <a:pt x="142" y="403"/>
                  </a:cubicBezTo>
                  <a:cubicBezTo>
                    <a:pt x="135" y="398"/>
                    <a:pt x="128" y="393"/>
                    <a:pt x="121" y="387"/>
                  </a:cubicBezTo>
                  <a:cubicBezTo>
                    <a:pt x="117" y="383"/>
                    <a:pt x="112" y="378"/>
                    <a:pt x="108" y="374"/>
                  </a:cubicBezTo>
                  <a:cubicBezTo>
                    <a:pt x="104" y="369"/>
                    <a:pt x="100" y="365"/>
                    <a:pt x="97" y="360"/>
                  </a:cubicBezTo>
                  <a:cubicBezTo>
                    <a:pt x="95" y="358"/>
                    <a:pt x="93" y="355"/>
                    <a:pt x="92" y="353"/>
                  </a:cubicBezTo>
                  <a:cubicBezTo>
                    <a:pt x="88" y="348"/>
                    <a:pt x="85" y="342"/>
                    <a:pt x="82" y="337"/>
                  </a:cubicBezTo>
                  <a:cubicBezTo>
                    <a:pt x="68" y="310"/>
                    <a:pt x="60" y="280"/>
                    <a:pt x="60" y="247"/>
                  </a:cubicBezTo>
                  <a:cubicBezTo>
                    <a:pt x="60" y="209"/>
                    <a:pt x="71" y="172"/>
                    <a:pt x="92" y="142"/>
                  </a:cubicBezTo>
                  <a:cubicBezTo>
                    <a:pt x="93" y="140"/>
                    <a:pt x="95" y="137"/>
                    <a:pt x="97" y="135"/>
                  </a:cubicBezTo>
                  <a:cubicBezTo>
                    <a:pt x="100" y="130"/>
                    <a:pt x="104" y="125"/>
                    <a:pt x="108" y="121"/>
                  </a:cubicBezTo>
                  <a:cubicBezTo>
                    <a:pt x="112" y="117"/>
                    <a:pt x="117" y="112"/>
                    <a:pt x="121" y="108"/>
                  </a:cubicBezTo>
                  <a:cubicBezTo>
                    <a:pt x="128" y="102"/>
                    <a:pt x="135" y="97"/>
                    <a:pt x="142" y="92"/>
                  </a:cubicBezTo>
                  <a:cubicBezTo>
                    <a:pt x="150" y="86"/>
                    <a:pt x="158" y="82"/>
                    <a:pt x="166" y="78"/>
                  </a:cubicBezTo>
                  <a:cubicBezTo>
                    <a:pt x="172" y="75"/>
                    <a:pt x="177" y="73"/>
                    <a:pt x="183" y="71"/>
                  </a:cubicBezTo>
                  <a:cubicBezTo>
                    <a:pt x="189" y="69"/>
                    <a:pt x="195" y="67"/>
                    <a:pt x="201" y="65"/>
                  </a:cubicBezTo>
                  <a:cubicBezTo>
                    <a:pt x="216" y="61"/>
                    <a:pt x="231" y="59"/>
                    <a:pt x="248" y="59"/>
                  </a:cubicBezTo>
                  <a:cubicBezTo>
                    <a:pt x="264" y="59"/>
                    <a:pt x="280" y="61"/>
                    <a:pt x="295" y="65"/>
                  </a:cubicBezTo>
                  <a:cubicBezTo>
                    <a:pt x="301" y="67"/>
                    <a:pt x="306" y="69"/>
                    <a:pt x="312" y="71"/>
                  </a:cubicBezTo>
                  <a:cubicBezTo>
                    <a:pt x="318" y="73"/>
                    <a:pt x="324" y="75"/>
                    <a:pt x="329" y="78"/>
                  </a:cubicBezTo>
                  <a:cubicBezTo>
                    <a:pt x="337" y="82"/>
                    <a:pt x="345" y="86"/>
                    <a:pt x="353" y="92"/>
                  </a:cubicBezTo>
                  <a:cubicBezTo>
                    <a:pt x="365" y="100"/>
                    <a:pt x="377" y="110"/>
                    <a:pt x="387" y="121"/>
                  </a:cubicBezTo>
                  <a:cubicBezTo>
                    <a:pt x="391" y="125"/>
                    <a:pt x="395" y="130"/>
                    <a:pt x="398" y="135"/>
                  </a:cubicBezTo>
                  <a:cubicBezTo>
                    <a:pt x="400" y="137"/>
                    <a:pt x="402" y="140"/>
                    <a:pt x="403" y="142"/>
                  </a:cubicBezTo>
                  <a:cubicBezTo>
                    <a:pt x="424" y="172"/>
                    <a:pt x="436" y="209"/>
                    <a:pt x="436" y="247"/>
                  </a:cubicBezTo>
                  <a:cubicBezTo>
                    <a:pt x="436" y="280"/>
                    <a:pt x="427" y="310"/>
                    <a:pt x="413" y="337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ïṣľïḓé">
              <a:extLst>
                <a:ext uri="{FF2B5EF4-FFF2-40B4-BE49-F238E27FC236}">
                  <a16:creationId xmlns:a16="http://schemas.microsoft.com/office/drawing/2014/main" id="{A6F53907-FA7B-4851-A920-6962663861A4}"/>
                </a:ext>
              </a:extLst>
            </p:cNvPr>
            <p:cNvSpPr/>
            <p:nvPr/>
          </p:nvSpPr>
          <p:spPr bwMode="auto">
            <a:xfrm>
              <a:off x="6296025" y="2506663"/>
              <a:ext cx="419100" cy="187325"/>
            </a:xfrm>
            <a:custGeom>
              <a:avLst/>
              <a:gdLst>
                <a:gd name="T0" fmla="*/ 536 w 1066"/>
                <a:gd name="T1" fmla="*/ 0 h 478"/>
                <a:gd name="T2" fmla="*/ 0 w 1066"/>
                <a:gd name="T3" fmla="*/ 0 h 478"/>
                <a:gd name="T4" fmla="*/ 536 w 1066"/>
                <a:gd name="T5" fmla="*/ 478 h 478"/>
                <a:gd name="T6" fmla="*/ 1066 w 1066"/>
                <a:gd name="T7" fmla="*/ 0 h 478"/>
                <a:gd name="T8" fmla="*/ 536 w 1066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478">
                  <a:moveTo>
                    <a:pt x="5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1" y="390"/>
                    <a:pt x="536" y="478"/>
                  </a:cubicBezTo>
                  <a:cubicBezTo>
                    <a:pt x="1000" y="390"/>
                    <a:pt x="1066" y="0"/>
                    <a:pt x="1066" y="0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73B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îslîḍe">
              <a:extLst>
                <a:ext uri="{FF2B5EF4-FFF2-40B4-BE49-F238E27FC236}">
                  <a16:creationId xmlns:a16="http://schemas.microsoft.com/office/drawing/2014/main" id="{9DED82FF-0F2F-4DF0-A7AE-503B024ED16B}"/>
                </a:ext>
              </a:extLst>
            </p:cNvPr>
            <p:cNvSpPr/>
            <p:nvPr/>
          </p:nvSpPr>
          <p:spPr bwMode="auto">
            <a:xfrm>
              <a:off x="6503988" y="2506663"/>
              <a:ext cx="211138" cy="185738"/>
            </a:xfrm>
            <a:custGeom>
              <a:avLst/>
              <a:gdLst>
                <a:gd name="T0" fmla="*/ 539 w 539"/>
                <a:gd name="T1" fmla="*/ 0 h 474"/>
                <a:gd name="T2" fmla="*/ 9 w 539"/>
                <a:gd name="T3" fmla="*/ 0 h 474"/>
                <a:gd name="T4" fmla="*/ 0 w 539"/>
                <a:gd name="T5" fmla="*/ 0 h 474"/>
                <a:gd name="T6" fmla="*/ 0 w 539"/>
                <a:gd name="T7" fmla="*/ 470 h 474"/>
                <a:gd name="T8" fmla="*/ 6 w 539"/>
                <a:gd name="T9" fmla="*/ 474 h 474"/>
                <a:gd name="T10" fmla="*/ 539 w 539"/>
                <a:gd name="T1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9" h="474">
                  <a:moveTo>
                    <a:pt x="5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5" y="474"/>
                    <a:pt x="6" y="474"/>
                  </a:cubicBezTo>
                  <a:cubicBezTo>
                    <a:pt x="470" y="387"/>
                    <a:pt x="539" y="0"/>
                    <a:pt x="539" y="0"/>
                  </a:cubicBezTo>
                  <a:close/>
                </a:path>
              </a:pathLst>
            </a:custGeom>
            <a:solidFill>
              <a:srgbClr val="5E9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íŝḷïḍe">
              <a:extLst>
                <a:ext uri="{FF2B5EF4-FFF2-40B4-BE49-F238E27FC236}">
                  <a16:creationId xmlns:a16="http://schemas.microsoft.com/office/drawing/2014/main" id="{3905E805-9917-4500-B734-682FDA882F86}"/>
                </a:ext>
              </a:extLst>
            </p:cNvPr>
            <p:cNvSpPr/>
            <p:nvPr/>
          </p:nvSpPr>
          <p:spPr bwMode="auto">
            <a:xfrm>
              <a:off x="4533900" y="2738438"/>
              <a:ext cx="4283075" cy="3467100"/>
            </a:xfrm>
            <a:custGeom>
              <a:avLst/>
              <a:gdLst>
                <a:gd name="T0" fmla="*/ 10869 w 10869"/>
                <a:gd name="T1" fmla="*/ 7713 h 8814"/>
                <a:gd name="T2" fmla="*/ 10414 w 10869"/>
                <a:gd name="T3" fmla="*/ 8814 h 8814"/>
                <a:gd name="T4" fmla="*/ 662 w 10869"/>
                <a:gd name="T5" fmla="*/ 8814 h 8814"/>
                <a:gd name="T6" fmla="*/ 0 w 10869"/>
                <a:gd name="T7" fmla="*/ 7713 h 8814"/>
                <a:gd name="T8" fmla="*/ 711 w 10869"/>
                <a:gd name="T9" fmla="*/ 6583 h 8814"/>
                <a:gd name="T10" fmla="*/ 2056 w 10869"/>
                <a:gd name="T11" fmla="*/ 5455 h 8814"/>
                <a:gd name="T12" fmla="*/ 2996 w 10869"/>
                <a:gd name="T13" fmla="*/ 5814 h 8814"/>
                <a:gd name="T14" fmla="*/ 3900 w 10869"/>
                <a:gd name="T15" fmla="*/ 4307 h 8814"/>
                <a:gd name="T16" fmla="*/ 4594 w 10869"/>
                <a:gd name="T17" fmla="*/ 0 h 8814"/>
                <a:gd name="T18" fmla="*/ 5535 w 10869"/>
                <a:gd name="T19" fmla="*/ 0 h 8814"/>
                <a:gd name="T20" fmla="*/ 6274 w 10869"/>
                <a:gd name="T21" fmla="*/ 4731 h 8814"/>
                <a:gd name="T22" fmla="*/ 6678 w 10869"/>
                <a:gd name="T23" fmla="*/ 5851 h 8814"/>
                <a:gd name="T24" fmla="*/ 6673 w 10869"/>
                <a:gd name="T25" fmla="*/ 5974 h 8814"/>
                <a:gd name="T26" fmla="*/ 7659 w 10869"/>
                <a:gd name="T27" fmla="*/ 5532 h 8814"/>
                <a:gd name="T28" fmla="*/ 8812 w 10869"/>
                <a:gd name="T29" fmla="*/ 6226 h 8814"/>
                <a:gd name="T30" fmla="*/ 9302 w 10869"/>
                <a:gd name="T31" fmla="*/ 6146 h 8814"/>
                <a:gd name="T32" fmla="*/ 10869 w 10869"/>
                <a:gd name="T33" fmla="*/ 7713 h 8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69" h="8814">
                  <a:moveTo>
                    <a:pt x="10869" y="7713"/>
                  </a:moveTo>
                  <a:cubicBezTo>
                    <a:pt x="10869" y="8144"/>
                    <a:pt x="10695" y="8532"/>
                    <a:pt x="10414" y="8814"/>
                  </a:cubicBezTo>
                  <a:cubicBezTo>
                    <a:pt x="662" y="8814"/>
                    <a:pt x="662" y="8814"/>
                    <a:pt x="662" y="8814"/>
                  </a:cubicBezTo>
                  <a:cubicBezTo>
                    <a:pt x="265" y="8588"/>
                    <a:pt x="0" y="8182"/>
                    <a:pt x="0" y="7713"/>
                  </a:cubicBezTo>
                  <a:cubicBezTo>
                    <a:pt x="0" y="7224"/>
                    <a:pt x="288" y="6800"/>
                    <a:pt x="711" y="6583"/>
                  </a:cubicBezTo>
                  <a:cubicBezTo>
                    <a:pt x="792" y="5947"/>
                    <a:pt x="1363" y="5455"/>
                    <a:pt x="2056" y="5455"/>
                  </a:cubicBezTo>
                  <a:cubicBezTo>
                    <a:pt x="2421" y="5455"/>
                    <a:pt x="2752" y="5592"/>
                    <a:pt x="2996" y="5814"/>
                  </a:cubicBezTo>
                  <a:cubicBezTo>
                    <a:pt x="3009" y="5173"/>
                    <a:pt x="3369" y="4613"/>
                    <a:pt x="3900" y="4307"/>
                  </a:cubicBezTo>
                  <a:cubicBezTo>
                    <a:pt x="4594" y="0"/>
                    <a:pt x="4594" y="0"/>
                    <a:pt x="4594" y="0"/>
                  </a:cubicBezTo>
                  <a:cubicBezTo>
                    <a:pt x="5535" y="0"/>
                    <a:pt x="5535" y="0"/>
                    <a:pt x="5535" y="0"/>
                  </a:cubicBezTo>
                  <a:cubicBezTo>
                    <a:pt x="6274" y="4731"/>
                    <a:pt x="6274" y="4731"/>
                    <a:pt x="6274" y="4731"/>
                  </a:cubicBezTo>
                  <a:cubicBezTo>
                    <a:pt x="6527" y="5038"/>
                    <a:pt x="6678" y="5428"/>
                    <a:pt x="6678" y="5851"/>
                  </a:cubicBezTo>
                  <a:cubicBezTo>
                    <a:pt x="6678" y="5892"/>
                    <a:pt x="6676" y="5934"/>
                    <a:pt x="6673" y="5974"/>
                  </a:cubicBezTo>
                  <a:cubicBezTo>
                    <a:pt x="6907" y="5704"/>
                    <a:pt x="7262" y="5532"/>
                    <a:pt x="7659" y="5532"/>
                  </a:cubicBezTo>
                  <a:cubicBezTo>
                    <a:pt x="8169" y="5532"/>
                    <a:pt x="8608" y="5816"/>
                    <a:pt x="8812" y="6226"/>
                  </a:cubicBezTo>
                  <a:cubicBezTo>
                    <a:pt x="8966" y="6175"/>
                    <a:pt x="9131" y="6146"/>
                    <a:pt x="9302" y="6146"/>
                  </a:cubicBezTo>
                  <a:cubicBezTo>
                    <a:pt x="10167" y="6146"/>
                    <a:pt x="10869" y="6847"/>
                    <a:pt x="10869" y="77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îślïḍê">
              <a:extLst>
                <a:ext uri="{FF2B5EF4-FFF2-40B4-BE49-F238E27FC236}">
                  <a16:creationId xmlns:a16="http://schemas.microsoft.com/office/drawing/2014/main" id="{B7644436-27DC-458F-9C44-E148948F3FAA}"/>
                </a:ext>
              </a:extLst>
            </p:cNvPr>
            <p:cNvSpPr/>
            <p:nvPr/>
          </p:nvSpPr>
          <p:spPr bwMode="auto">
            <a:xfrm>
              <a:off x="5021263" y="6205538"/>
              <a:ext cx="1092200" cy="3175"/>
            </a:xfrm>
            <a:custGeom>
              <a:avLst/>
              <a:gdLst>
                <a:gd name="T0" fmla="*/ 1338 w 2770"/>
                <a:gd name="T1" fmla="*/ 0 h 6"/>
                <a:gd name="T2" fmla="*/ 0 w 2770"/>
                <a:gd name="T3" fmla="*/ 0 h 6"/>
                <a:gd name="T4" fmla="*/ 6 w 2770"/>
                <a:gd name="T5" fmla="*/ 6 h 6"/>
                <a:gd name="T6" fmla="*/ 2770 w 2770"/>
                <a:gd name="T7" fmla="*/ 6 h 6"/>
                <a:gd name="T8" fmla="*/ 2770 w 2770"/>
                <a:gd name="T9" fmla="*/ 6 h 6"/>
                <a:gd name="T10" fmla="*/ 1337 w 2770"/>
                <a:gd name="T11" fmla="*/ 6 h 6"/>
                <a:gd name="T12" fmla="*/ 1338 w 2770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0" h="6">
                  <a:moveTo>
                    <a:pt x="13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2770" y="6"/>
                    <a:pt x="2770" y="6"/>
                    <a:pt x="2770" y="6"/>
                  </a:cubicBezTo>
                  <a:cubicBezTo>
                    <a:pt x="2770" y="6"/>
                    <a:pt x="2770" y="6"/>
                    <a:pt x="2770" y="6"/>
                  </a:cubicBezTo>
                  <a:cubicBezTo>
                    <a:pt x="1337" y="6"/>
                    <a:pt x="1337" y="6"/>
                    <a:pt x="1337" y="6"/>
                  </a:cubicBezTo>
                  <a:cubicBezTo>
                    <a:pt x="1337" y="4"/>
                    <a:pt x="1337" y="2"/>
                    <a:pt x="1338" y="0"/>
                  </a:cubicBezTo>
                </a:path>
              </a:pathLst>
            </a:custGeom>
            <a:solidFill>
              <a:srgbClr val="38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îṧ1iḑê">
              <a:extLst>
                <a:ext uri="{FF2B5EF4-FFF2-40B4-BE49-F238E27FC236}">
                  <a16:creationId xmlns:a16="http://schemas.microsoft.com/office/drawing/2014/main" id="{9F3201CD-4195-46BD-86D1-6B190C0229B8}"/>
                </a:ext>
              </a:extLst>
            </p:cNvPr>
            <p:cNvSpPr/>
            <p:nvPr/>
          </p:nvSpPr>
          <p:spPr bwMode="auto">
            <a:xfrm>
              <a:off x="4900613" y="5454650"/>
              <a:ext cx="1020763" cy="750888"/>
            </a:xfrm>
            <a:custGeom>
              <a:avLst/>
              <a:gdLst>
                <a:gd name="T0" fmla="*/ 1695 w 2591"/>
                <a:gd name="T1" fmla="*/ 0 h 1909"/>
                <a:gd name="T2" fmla="*/ 0 w 2591"/>
                <a:gd name="T3" fmla="*/ 1213 h 1909"/>
                <a:gd name="T4" fmla="*/ 307 w 2591"/>
                <a:gd name="T5" fmla="*/ 1909 h 1909"/>
                <a:gd name="T6" fmla="*/ 1645 w 2591"/>
                <a:gd name="T7" fmla="*/ 1909 h 1909"/>
                <a:gd name="T8" fmla="*/ 2193 w 2591"/>
                <a:gd name="T9" fmla="*/ 1372 h 1909"/>
                <a:gd name="T10" fmla="*/ 2591 w 2591"/>
                <a:gd name="T11" fmla="*/ 941 h 1909"/>
                <a:gd name="T12" fmla="*/ 2591 w 2591"/>
                <a:gd name="T13" fmla="*/ 941 h 1909"/>
                <a:gd name="T14" fmla="*/ 2591 w 2591"/>
                <a:gd name="T15" fmla="*/ 941 h 1909"/>
                <a:gd name="T16" fmla="*/ 2552 w 2591"/>
                <a:gd name="T17" fmla="*/ 562 h 1909"/>
                <a:gd name="T18" fmla="*/ 2591 w 2591"/>
                <a:gd name="T19" fmla="*/ 184 h 1909"/>
                <a:gd name="T20" fmla="*/ 1695 w 2591"/>
                <a:gd name="T21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1" h="1909">
                  <a:moveTo>
                    <a:pt x="1695" y="0"/>
                  </a:moveTo>
                  <a:cubicBezTo>
                    <a:pt x="759" y="0"/>
                    <a:pt x="0" y="543"/>
                    <a:pt x="0" y="1213"/>
                  </a:cubicBezTo>
                  <a:cubicBezTo>
                    <a:pt x="0" y="1472"/>
                    <a:pt x="114" y="1712"/>
                    <a:pt x="307" y="1909"/>
                  </a:cubicBezTo>
                  <a:cubicBezTo>
                    <a:pt x="1645" y="1909"/>
                    <a:pt x="1645" y="1909"/>
                    <a:pt x="1645" y="1909"/>
                  </a:cubicBezTo>
                  <a:cubicBezTo>
                    <a:pt x="1690" y="1631"/>
                    <a:pt x="1913" y="1412"/>
                    <a:pt x="2193" y="1372"/>
                  </a:cubicBezTo>
                  <a:cubicBezTo>
                    <a:pt x="2232" y="1164"/>
                    <a:pt x="2388" y="996"/>
                    <a:pt x="2591" y="941"/>
                  </a:cubicBezTo>
                  <a:cubicBezTo>
                    <a:pt x="2591" y="941"/>
                    <a:pt x="2591" y="941"/>
                    <a:pt x="2591" y="941"/>
                  </a:cubicBezTo>
                  <a:cubicBezTo>
                    <a:pt x="2591" y="941"/>
                    <a:pt x="2591" y="941"/>
                    <a:pt x="2591" y="941"/>
                  </a:cubicBezTo>
                  <a:cubicBezTo>
                    <a:pt x="2566" y="819"/>
                    <a:pt x="2552" y="692"/>
                    <a:pt x="2552" y="562"/>
                  </a:cubicBezTo>
                  <a:cubicBezTo>
                    <a:pt x="2552" y="433"/>
                    <a:pt x="2566" y="306"/>
                    <a:pt x="2591" y="184"/>
                  </a:cubicBezTo>
                  <a:cubicBezTo>
                    <a:pt x="2331" y="67"/>
                    <a:pt x="2024" y="0"/>
                    <a:pt x="1695" y="0"/>
                  </a:cubicBezTo>
                </a:path>
              </a:pathLst>
            </a:custGeom>
            <a:solidFill>
              <a:srgbClr val="D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ïŝḻîḑé">
              <a:extLst>
                <a:ext uri="{FF2B5EF4-FFF2-40B4-BE49-F238E27FC236}">
                  <a16:creationId xmlns:a16="http://schemas.microsoft.com/office/drawing/2014/main" id="{7559CC94-A44F-4F39-B01A-CD1B7428AEF8}"/>
                </a:ext>
              </a:extLst>
            </p:cNvPr>
            <p:cNvSpPr/>
            <p:nvPr/>
          </p:nvSpPr>
          <p:spPr bwMode="auto">
            <a:xfrm>
              <a:off x="7037388" y="6205538"/>
              <a:ext cx="992188" cy="3175"/>
            </a:xfrm>
            <a:custGeom>
              <a:avLst/>
              <a:gdLst>
                <a:gd name="T0" fmla="*/ 2517 w 2517"/>
                <a:gd name="T1" fmla="*/ 0 h 6"/>
                <a:gd name="T2" fmla="*/ 282 w 2517"/>
                <a:gd name="T3" fmla="*/ 0 h 6"/>
                <a:gd name="T4" fmla="*/ 276 w 2517"/>
                <a:gd name="T5" fmla="*/ 6 h 6"/>
                <a:gd name="T6" fmla="*/ 0 w 2517"/>
                <a:gd name="T7" fmla="*/ 6 h 6"/>
                <a:gd name="T8" fmla="*/ 0 w 2517"/>
                <a:gd name="T9" fmla="*/ 6 h 6"/>
                <a:gd name="T10" fmla="*/ 2513 w 2517"/>
                <a:gd name="T11" fmla="*/ 6 h 6"/>
                <a:gd name="T12" fmla="*/ 2517 w 25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7" h="6">
                  <a:moveTo>
                    <a:pt x="2517" y="0"/>
                  </a:moveTo>
                  <a:cubicBezTo>
                    <a:pt x="282" y="0"/>
                    <a:pt x="282" y="0"/>
                    <a:pt x="282" y="0"/>
                  </a:cubicBezTo>
                  <a:cubicBezTo>
                    <a:pt x="280" y="2"/>
                    <a:pt x="278" y="4"/>
                    <a:pt x="27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513" y="6"/>
                    <a:pt x="2513" y="6"/>
                    <a:pt x="2513" y="6"/>
                  </a:cubicBezTo>
                  <a:cubicBezTo>
                    <a:pt x="2514" y="4"/>
                    <a:pt x="2516" y="2"/>
                    <a:pt x="2517" y="0"/>
                  </a:cubicBezTo>
                </a:path>
              </a:pathLst>
            </a:custGeom>
            <a:solidFill>
              <a:srgbClr val="38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íşlíḋè">
              <a:extLst>
                <a:ext uri="{FF2B5EF4-FFF2-40B4-BE49-F238E27FC236}">
                  <a16:creationId xmlns:a16="http://schemas.microsoft.com/office/drawing/2014/main" id="{A74DBC6C-3A6F-49D1-914C-26B04EC0489D}"/>
                </a:ext>
              </a:extLst>
            </p:cNvPr>
            <p:cNvSpPr/>
            <p:nvPr/>
          </p:nvSpPr>
          <p:spPr bwMode="auto">
            <a:xfrm>
              <a:off x="7148513" y="5603875"/>
              <a:ext cx="955675" cy="601663"/>
            </a:xfrm>
            <a:custGeom>
              <a:avLst/>
              <a:gdLst>
                <a:gd name="T0" fmla="*/ 974 w 2426"/>
                <a:gd name="T1" fmla="*/ 0 h 1532"/>
                <a:gd name="T2" fmla="*/ 570 w 2426"/>
                <a:gd name="T3" fmla="*/ 41 h 1532"/>
                <a:gd name="T4" fmla="*/ 575 w 2426"/>
                <a:gd name="T5" fmla="*/ 185 h 1532"/>
                <a:gd name="T6" fmla="*/ 0 w 2426"/>
                <a:gd name="T7" fmla="*/ 1532 h 1532"/>
                <a:gd name="T8" fmla="*/ 2235 w 2426"/>
                <a:gd name="T9" fmla="*/ 1532 h 1532"/>
                <a:gd name="T10" fmla="*/ 2426 w 2426"/>
                <a:gd name="T11" fmla="*/ 1025 h 1532"/>
                <a:gd name="T12" fmla="*/ 974 w 2426"/>
                <a:gd name="T13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6" h="1532">
                  <a:moveTo>
                    <a:pt x="974" y="0"/>
                  </a:moveTo>
                  <a:cubicBezTo>
                    <a:pt x="834" y="0"/>
                    <a:pt x="698" y="14"/>
                    <a:pt x="570" y="41"/>
                  </a:cubicBezTo>
                  <a:cubicBezTo>
                    <a:pt x="574" y="88"/>
                    <a:pt x="575" y="137"/>
                    <a:pt x="575" y="185"/>
                  </a:cubicBezTo>
                  <a:cubicBezTo>
                    <a:pt x="575" y="715"/>
                    <a:pt x="355" y="1193"/>
                    <a:pt x="0" y="1532"/>
                  </a:cubicBezTo>
                  <a:cubicBezTo>
                    <a:pt x="2235" y="1532"/>
                    <a:pt x="2235" y="1532"/>
                    <a:pt x="2235" y="1532"/>
                  </a:cubicBezTo>
                  <a:cubicBezTo>
                    <a:pt x="2356" y="1383"/>
                    <a:pt x="2426" y="1209"/>
                    <a:pt x="2426" y="1025"/>
                  </a:cubicBezTo>
                  <a:cubicBezTo>
                    <a:pt x="2426" y="459"/>
                    <a:pt x="1776" y="0"/>
                    <a:pt x="974" y="0"/>
                  </a:cubicBezTo>
                </a:path>
              </a:pathLst>
            </a:custGeom>
            <a:solidFill>
              <a:srgbClr val="D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îşḷïḑê">
              <a:extLst>
                <a:ext uri="{FF2B5EF4-FFF2-40B4-BE49-F238E27FC236}">
                  <a16:creationId xmlns:a16="http://schemas.microsoft.com/office/drawing/2014/main" id="{1BEAC632-F23C-4903-B94B-BA88D1E45DA6}"/>
                </a:ext>
              </a:extLst>
            </p:cNvPr>
            <p:cNvSpPr/>
            <p:nvPr/>
          </p:nvSpPr>
          <p:spPr bwMode="auto">
            <a:xfrm>
              <a:off x="6113463" y="6205538"/>
              <a:ext cx="671513" cy="3175"/>
            </a:xfrm>
            <a:custGeom>
              <a:avLst/>
              <a:gdLst>
                <a:gd name="T0" fmla="*/ 51 w 1704"/>
                <a:gd name="T1" fmla="*/ 0 h 6"/>
                <a:gd name="T2" fmla="*/ 5 w 1704"/>
                <a:gd name="T3" fmla="*/ 0 h 6"/>
                <a:gd name="T4" fmla="*/ 0 w 1704"/>
                <a:gd name="T5" fmla="*/ 6 h 6"/>
                <a:gd name="T6" fmla="*/ 1704 w 1704"/>
                <a:gd name="T7" fmla="*/ 6 h 6"/>
                <a:gd name="T8" fmla="*/ 1704 w 1704"/>
                <a:gd name="T9" fmla="*/ 6 h 6"/>
                <a:gd name="T10" fmla="*/ 57 w 1704"/>
                <a:gd name="T11" fmla="*/ 6 h 6"/>
                <a:gd name="T12" fmla="*/ 51 w 170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4" h="6">
                  <a:moveTo>
                    <a:pt x="5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704" y="6"/>
                    <a:pt x="1704" y="6"/>
                    <a:pt x="1704" y="6"/>
                  </a:cubicBezTo>
                  <a:cubicBezTo>
                    <a:pt x="1704" y="6"/>
                    <a:pt x="1704" y="6"/>
                    <a:pt x="1704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5" y="4"/>
                    <a:pt x="53" y="2"/>
                    <a:pt x="51" y="0"/>
                  </a:cubicBezTo>
                </a:path>
              </a:pathLst>
            </a:custGeom>
            <a:solidFill>
              <a:srgbClr val="7AC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iśļîḓe">
              <a:extLst>
                <a:ext uri="{FF2B5EF4-FFF2-40B4-BE49-F238E27FC236}">
                  <a16:creationId xmlns:a16="http://schemas.microsoft.com/office/drawing/2014/main" id="{21BE181F-D2AC-4DF3-85B1-6C6CEE866964}"/>
                </a:ext>
              </a:extLst>
            </p:cNvPr>
            <p:cNvSpPr/>
            <p:nvPr/>
          </p:nvSpPr>
          <p:spPr bwMode="auto">
            <a:xfrm>
              <a:off x="6115050" y="6197600"/>
              <a:ext cx="17463" cy="7938"/>
            </a:xfrm>
            <a:custGeom>
              <a:avLst/>
              <a:gdLst>
                <a:gd name="T0" fmla="*/ 22 w 46"/>
                <a:gd name="T1" fmla="*/ 0 h 23"/>
                <a:gd name="T2" fmla="*/ 22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  <a:gd name="T8" fmla="*/ 22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8"/>
                    <a:pt x="8" y="16"/>
                    <a:pt x="0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8" y="16"/>
                    <a:pt x="30" y="8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ïSlíḋê">
              <a:extLst>
                <a:ext uri="{FF2B5EF4-FFF2-40B4-BE49-F238E27FC236}">
                  <a16:creationId xmlns:a16="http://schemas.microsoft.com/office/drawing/2014/main" id="{ADFFE55A-F44A-4B5F-8E9B-91BF86A94637}"/>
                </a:ext>
              </a:extLst>
            </p:cNvPr>
            <p:cNvSpPr/>
            <p:nvPr/>
          </p:nvSpPr>
          <p:spPr bwMode="auto">
            <a:xfrm>
              <a:off x="5548313" y="6205538"/>
              <a:ext cx="566738" cy="3175"/>
            </a:xfrm>
            <a:custGeom>
              <a:avLst/>
              <a:gdLst>
                <a:gd name="T0" fmla="*/ 1438 w 1438"/>
                <a:gd name="T1" fmla="*/ 0 h 6"/>
                <a:gd name="T2" fmla="*/ 1 w 1438"/>
                <a:gd name="T3" fmla="*/ 0 h 6"/>
                <a:gd name="T4" fmla="*/ 0 w 1438"/>
                <a:gd name="T5" fmla="*/ 6 h 6"/>
                <a:gd name="T6" fmla="*/ 1433 w 1438"/>
                <a:gd name="T7" fmla="*/ 6 h 6"/>
                <a:gd name="T8" fmla="*/ 1438 w 143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6">
                  <a:moveTo>
                    <a:pt x="14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1433" y="6"/>
                    <a:pt x="1433" y="6"/>
                    <a:pt x="1433" y="6"/>
                  </a:cubicBezTo>
                  <a:cubicBezTo>
                    <a:pt x="1435" y="4"/>
                    <a:pt x="1437" y="2"/>
                    <a:pt x="1438" y="0"/>
                  </a:cubicBezTo>
                </a:path>
              </a:pathLst>
            </a:custGeom>
            <a:solidFill>
              <a:srgbClr val="80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îṥļíďé">
              <a:extLst>
                <a:ext uri="{FF2B5EF4-FFF2-40B4-BE49-F238E27FC236}">
                  <a16:creationId xmlns:a16="http://schemas.microsoft.com/office/drawing/2014/main" id="{FE94793C-403B-454B-AFC3-1D4919E5EE31}"/>
                </a:ext>
              </a:extLst>
            </p:cNvPr>
            <p:cNvSpPr/>
            <p:nvPr/>
          </p:nvSpPr>
          <p:spPr bwMode="auto">
            <a:xfrm>
              <a:off x="5548313" y="5824538"/>
              <a:ext cx="574675" cy="381000"/>
            </a:xfrm>
            <a:custGeom>
              <a:avLst/>
              <a:gdLst>
                <a:gd name="T0" fmla="*/ 946 w 1459"/>
                <a:gd name="T1" fmla="*/ 0 h 968"/>
                <a:gd name="T2" fmla="*/ 946 w 1459"/>
                <a:gd name="T3" fmla="*/ 0 h 968"/>
                <a:gd name="T4" fmla="*/ 548 w 1459"/>
                <a:gd name="T5" fmla="*/ 431 h 968"/>
                <a:gd name="T6" fmla="*/ 0 w 1459"/>
                <a:gd name="T7" fmla="*/ 968 h 968"/>
                <a:gd name="T8" fmla="*/ 1437 w 1459"/>
                <a:gd name="T9" fmla="*/ 968 h 968"/>
                <a:gd name="T10" fmla="*/ 1459 w 1459"/>
                <a:gd name="T11" fmla="*/ 945 h 968"/>
                <a:gd name="T12" fmla="*/ 1459 w 1459"/>
                <a:gd name="T13" fmla="*/ 945 h 968"/>
                <a:gd name="T14" fmla="*/ 1459 w 1459"/>
                <a:gd name="T15" fmla="*/ 945 h 968"/>
                <a:gd name="T16" fmla="*/ 946 w 1459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9" h="968">
                  <a:moveTo>
                    <a:pt x="946" y="0"/>
                  </a:moveTo>
                  <a:cubicBezTo>
                    <a:pt x="946" y="0"/>
                    <a:pt x="946" y="0"/>
                    <a:pt x="946" y="0"/>
                  </a:cubicBezTo>
                  <a:cubicBezTo>
                    <a:pt x="743" y="55"/>
                    <a:pt x="587" y="223"/>
                    <a:pt x="548" y="431"/>
                  </a:cubicBezTo>
                  <a:cubicBezTo>
                    <a:pt x="268" y="471"/>
                    <a:pt x="45" y="690"/>
                    <a:pt x="0" y="968"/>
                  </a:cubicBezTo>
                  <a:cubicBezTo>
                    <a:pt x="1437" y="968"/>
                    <a:pt x="1437" y="968"/>
                    <a:pt x="1437" y="968"/>
                  </a:cubicBezTo>
                  <a:cubicBezTo>
                    <a:pt x="1445" y="961"/>
                    <a:pt x="1452" y="953"/>
                    <a:pt x="1459" y="945"/>
                  </a:cubicBezTo>
                  <a:cubicBezTo>
                    <a:pt x="1459" y="945"/>
                    <a:pt x="1459" y="945"/>
                    <a:pt x="1459" y="945"/>
                  </a:cubicBezTo>
                  <a:cubicBezTo>
                    <a:pt x="1459" y="945"/>
                    <a:pt x="1459" y="945"/>
                    <a:pt x="1459" y="945"/>
                  </a:cubicBezTo>
                  <a:cubicBezTo>
                    <a:pt x="1204" y="692"/>
                    <a:pt x="1021" y="366"/>
                    <a:pt x="946" y="0"/>
                  </a:cubicBezTo>
                </a:path>
              </a:pathLst>
            </a:custGeom>
            <a:solidFill>
              <a:srgbClr val="E8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iş1íḍé">
              <a:extLst>
                <a:ext uri="{FF2B5EF4-FFF2-40B4-BE49-F238E27FC236}">
                  <a16:creationId xmlns:a16="http://schemas.microsoft.com/office/drawing/2014/main" id="{EED4D2BA-6D09-4EBD-A243-5FFA093001F0}"/>
                </a:ext>
              </a:extLst>
            </p:cNvPr>
            <p:cNvSpPr/>
            <p:nvPr/>
          </p:nvSpPr>
          <p:spPr bwMode="auto">
            <a:xfrm>
              <a:off x="6353175" y="3243263"/>
              <a:ext cx="150813" cy="1077913"/>
            </a:xfrm>
            <a:custGeom>
              <a:avLst/>
              <a:gdLst>
                <a:gd name="T0" fmla="*/ 63 w 95"/>
                <a:gd name="T1" fmla="*/ 679 h 679"/>
                <a:gd name="T2" fmla="*/ 0 w 95"/>
                <a:gd name="T3" fmla="*/ 676 h 679"/>
                <a:gd name="T4" fmla="*/ 32 w 95"/>
                <a:gd name="T5" fmla="*/ 0 h 679"/>
                <a:gd name="T6" fmla="*/ 95 w 95"/>
                <a:gd name="T7" fmla="*/ 3 h 679"/>
                <a:gd name="T8" fmla="*/ 63 w 95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79">
                  <a:moveTo>
                    <a:pt x="63" y="679"/>
                  </a:moveTo>
                  <a:lnTo>
                    <a:pt x="0" y="676"/>
                  </a:lnTo>
                  <a:lnTo>
                    <a:pt x="32" y="0"/>
                  </a:lnTo>
                  <a:lnTo>
                    <a:pt x="95" y="3"/>
                  </a:lnTo>
                  <a:lnTo>
                    <a:pt x="63" y="679"/>
                  </a:lnTo>
                  <a:close/>
                </a:path>
              </a:pathLst>
            </a:custGeom>
            <a:solidFill>
              <a:srgbClr val="CD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ïS1ïḋè">
              <a:extLst>
                <a:ext uri="{FF2B5EF4-FFF2-40B4-BE49-F238E27FC236}">
                  <a16:creationId xmlns:a16="http://schemas.microsoft.com/office/drawing/2014/main" id="{29EE7E88-E6FE-4813-AB00-FF2C049258CA}"/>
                </a:ext>
              </a:extLst>
            </p:cNvPr>
            <p:cNvSpPr/>
            <p:nvPr/>
          </p:nvSpPr>
          <p:spPr bwMode="auto">
            <a:xfrm>
              <a:off x="6578600" y="3254375"/>
              <a:ext cx="150813" cy="1076325"/>
            </a:xfrm>
            <a:custGeom>
              <a:avLst/>
              <a:gdLst>
                <a:gd name="T0" fmla="*/ 32 w 95"/>
                <a:gd name="T1" fmla="*/ 678 h 678"/>
                <a:gd name="T2" fmla="*/ 95 w 95"/>
                <a:gd name="T3" fmla="*/ 675 h 678"/>
                <a:gd name="T4" fmla="*/ 63 w 95"/>
                <a:gd name="T5" fmla="*/ 0 h 678"/>
                <a:gd name="T6" fmla="*/ 0 w 95"/>
                <a:gd name="T7" fmla="*/ 3 h 678"/>
                <a:gd name="T8" fmla="*/ 32 w 95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78">
                  <a:moveTo>
                    <a:pt x="32" y="678"/>
                  </a:moveTo>
                  <a:lnTo>
                    <a:pt x="95" y="675"/>
                  </a:lnTo>
                  <a:lnTo>
                    <a:pt x="63" y="0"/>
                  </a:lnTo>
                  <a:lnTo>
                    <a:pt x="0" y="3"/>
                  </a:lnTo>
                  <a:lnTo>
                    <a:pt x="32" y="678"/>
                  </a:lnTo>
                  <a:close/>
                </a:path>
              </a:pathLst>
            </a:custGeom>
            <a:solidFill>
              <a:srgbClr val="CD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íṣliďe">
              <a:extLst>
                <a:ext uri="{FF2B5EF4-FFF2-40B4-BE49-F238E27FC236}">
                  <a16:creationId xmlns:a16="http://schemas.microsoft.com/office/drawing/2014/main" id="{449F404D-4888-4182-8A30-8571DFB00A23}"/>
                </a:ext>
              </a:extLst>
            </p:cNvPr>
            <p:cNvSpPr/>
            <p:nvPr/>
          </p:nvSpPr>
          <p:spPr bwMode="auto">
            <a:xfrm>
              <a:off x="6783388" y="6205538"/>
              <a:ext cx="254000" cy="3175"/>
            </a:xfrm>
            <a:custGeom>
              <a:avLst/>
              <a:gdLst>
                <a:gd name="T0" fmla="*/ 638 w 642"/>
                <a:gd name="T1" fmla="*/ 0 h 6"/>
                <a:gd name="T2" fmla="*/ 0 w 642"/>
                <a:gd name="T3" fmla="*/ 0 h 6"/>
                <a:gd name="T4" fmla="*/ 1 w 642"/>
                <a:gd name="T5" fmla="*/ 6 h 6"/>
                <a:gd name="T6" fmla="*/ 642 w 642"/>
                <a:gd name="T7" fmla="*/ 6 h 6"/>
                <a:gd name="T8" fmla="*/ 638 w 64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6">
                  <a:moveTo>
                    <a:pt x="6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41" y="4"/>
                    <a:pt x="639" y="2"/>
                    <a:pt x="638" y="0"/>
                  </a:cubicBezTo>
                </a:path>
              </a:pathLst>
            </a:custGeom>
            <a:solidFill>
              <a:srgbClr val="3CA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íśḻïḓé">
              <a:extLst>
                <a:ext uri="{FF2B5EF4-FFF2-40B4-BE49-F238E27FC236}">
                  <a16:creationId xmlns:a16="http://schemas.microsoft.com/office/drawing/2014/main" id="{E0025D2D-81E5-442E-B3FB-6AC6DEC81F75}"/>
                </a:ext>
              </a:extLst>
            </p:cNvPr>
            <p:cNvSpPr/>
            <p:nvPr/>
          </p:nvSpPr>
          <p:spPr bwMode="auto">
            <a:xfrm>
              <a:off x="5921375" y="4943475"/>
              <a:ext cx="1450975" cy="1262063"/>
            </a:xfrm>
            <a:custGeom>
              <a:avLst/>
              <a:gdLst>
                <a:gd name="T0" fmla="*/ 1825 w 3683"/>
                <a:gd name="T1" fmla="*/ 0 h 3210"/>
                <a:gd name="T2" fmla="*/ 0 w 3683"/>
                <a:gd name="T3" fmla="*/ 1485 h 3210"/>
                <a:gd name="T4" fmla="*/ 0 w 3683"/>
                <a:gd name="T5" fmla="*/ 1485 h 3210"/>
                <a:gd name="T6" fmla="*/ 0 w 3683"/>
                <a:gd name="T7" fmla="*/ 1485 h 3210"/>
                <a:gd name="T8" fmla="*/ 677 w 3683"/>
                <a:gd name="T9" fmla="*/ 2063 h 3210"/>
                <a:gd name="T10" fmla="*/ 677 w 3683"/>
                <a:gd name="T11" fmla="*/ 2063 h 3210"/>
                <a:gd name="T12" fmla="*/ 999 w 3683"/>
                <a:gd name="T13" fmla="*/ 1994 h 3210"/>
                <a:gd name="T14" fmla="*/ 1757 w 3683"/>
                <a:gd name="T15" fmla="*/ 2592 h 3210"/>
                <a:gd name="T16" fmla="*/ 1959 w 3683"/>
                <a:gd name="T17" fmla="*/ 2813 h 3210"/>
                <a:gd name="T18" fmla="*/ 2189 w 3683"/>
                <a:gd name="T19" fmla="*/ 3210 h 3210"/>
                <a:gd name="T20" fmla="*/ 2827 w 3683"/>
                <a:gd name="T21" fmla="*/ 3210 h 3210"/>
                <a:gd name="T22" fmla="*/ 2636 w 3683"/>
                <a:gd name="T23" fmla="*/ 2703 h 3210"/>
                <a:gd name="T24" fmla="*/ 3683 w 3683"/>
                <a:gd name="T25" fmla="*/ 1719 h 3210"/>
                <a:gd name="T26" fmla="*/ 3683 w 3683"/>
                <a:gd name="T27" fmla="*/ 1719 h 3210"/>
                <a:gd name="T28" fmla="*/ 3683 w 3683"/>
                <a:gd name="T29" fmla="*/ 1719 h 3210"/>
                <a:gd name="T30" fmla="*/ 1825 w 3683"/>
                <a:gd name="T31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83" h="3210">
                  <a:moveTo>
                    <a:pt x="1825" y="0"/>
                  </a:moveTo>
                  <a:cubicBezTo>
                    <a:pt x="926" y="0"/>
                    <a:pt x="175" y="637"/>
                    <a:pt x="0" y="1485"/>
                  </a:cubicBezTo>
                  <a:cubicBezTo>
                    <a:pt x="0" y="1485"/>
                    <a:pt x="0" y="1485"/>
                    <a:pt x="0" y="1485"/>
                  </a:cubicBezTo>
                  <a:cubicBezTo>
                    <a:pt x="0" y="1485"/>
                    <a:pt x="0" y="1485"/>
                    <a:pt x="0" y="1485"/>
                  </a:cubicBezTo>
                  <a:cubicBezTo>
                    <a:pt x="303" y="1620"/>
                    <a:pt x="542" y="1822"/>
                    <a:pt x="677" y="2063"/>
                  </a:cubicBezTo>
                  <a:cubicBezTo>
                    <a:pt x="677" y="2063"/>
                    <a:pt x="677" y="2063"/>
                    <a:pt x="677" y="2063"/>
                  </a:cubicBezTo>
                  <a:cubicBezTo>
                    <a:pt x="775" y="2018"/>
                    <a:pt x="884" y="1994"/>
                    <a:pt x="999" y="1994"/>
                  </a:cubicBezTo>
                  <a:cubicBezTo>
                    <a:pt x="1367" y="1994"/>
                    <a:pt x="1675" y="2249"/>
                    <a:pt x="1757" y="2592"/>
                  </a:cubicBezTo>
                  <a:cubicBezTo>
                    <a:pt x="1869" y="2605"/>
                    <a:pt x="1956" y="2698"/>
                    <a:pt x="1959" y="2813"/>
                  </a:cubicBezTo>
                  <a:cubicBezTo>
                    <a:pt x="2079" y="2911"/>
                    <a:pt x="2163" y="3051"/>
                    <a:pt x="2189" y="3210"/>
                  </a:cubicBezTo>
                  <a:cubicBezTo>
                    <a:pt x="2827" y="3210"/>
                    <a:pt x="2827" y="3210"/>
                    <a:pt x="2827" y="3210"/>
                  </a:cubicBezTo>
                  <a:cubicBezTo>
                    <a:pt x="2705" y="3061"/>
                    <a:pt x="2636" y="2887"/>
                    <a:pt x="2636" y="2703"/>
                  </a:cubicBezTo>
                  <a:cubicBezTo>
                    <a:pt x="2636" y="2236"/>
                    <a:pt x="3078" y="1842"/>
                    <a:pt x="3683" y="1719"/>
                  </a:cubicBezTo>
                  <a:cubicBezTo>
                    <a:pt x="3683" y="1719"/>
                    <a:pt x="3683" y="1719"/>
                    <a:pt x="3683" y="1719"/>
                  </a:cubicBezTo>
                  <a:cubicBezTo>
                    <a:pt x="3683" y="1719"/>
                    <a:pt x="3683" y="1719"/>
                    <a:pt x="3683" y="1719"/>
                  </a:cubicBezTo>
                  <a:cubicBezTo>
                    <a:pt x="3609" y="757"/>
                    <a:pt x="2805" y="0"/>
                    <a:pt x="1825" y="0"/>
                  </a:cubicBezTo>
                </a:path>
              </a:pathLst>
            </a:custGeom>
            <a:solidFill>
              <a:srgbClr val="CD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íşḷíďé">
              <a:extLst>
                <a:ext uri="{FF2B5EF4-FFF2-40B4-BE49-F238E27FC236}">
                  <a16:creationId xmlns:a16="http://schemas.microsoft.com/office/drawing/2014/main" id="{4F289DF4-3F5E-46F1-A3E5-349714A4FD48}"/>
                </a:ext>
              </a:extLst>
            </p:cNvPr>
            <p:cNvSpPr/>
            <p:nvPr/>
          </p:nvSpPr>
          <p:spPr bwMode="auto">
            <a:xfrm>
              <a:off x="5905500" y="5527675"/>
              <a:ext cx="282575" cy="314325"/>
            </a:xfrm>
            <a:custGeom>
              <a:avLst/>
              <a:gdLst>
                <a:gd name="T0" fmla="*/ 39 w 716"/>
                <a:gd name="T1" fmla="*/ 0 h 798"/>
                <a:gd name="T2" fmla="*/ 0 w 716"/>
                <a:gd name="T3" fmla="*/ 378 h 798"/>
                <a:gd name="T4" fmla="*/ 39 w 716"/>
                <a:gd name="T5" fmla="*/ 757 h 798"/>
                <a:gd name="T6" fmla="*/ 39 w 716"/>
                <a:gd name="T7" fmla="*/ 757 h 798"/>
                <a:gd name="T8" fmla="*/ 182 w 716"/>
                <a:gd name="T9" fmla="*/ 739 h 798"/>
                <a:gd name="T10" fmla="*/ 431 w 716"/>
                <a:gd name="T11" fmla="*/ 798 h 798"/>
                <a:gd name="T12" fmla="*/ 716 w 716"/>
                <a:gd name="T13" fmla="*/ 578 h 798"/>
                <a:gd name="T14" fmla="*/ 39 w 716"/>
                <a:gd name="T15" fmla="*/ 0 h 798"/>
                <a:gd name="T16" fmla="*/ 39 w 716"/>
                <a:gd name="T17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6" h="798">
                  <a:moveTo>
                    <a:pt x="39" y="0"/>
                  </a:moveTo>
                  <a:cubicBezTo>
                    <a:pt x="14" y="122"/>
                    <a:pt x="0" y="249"/>
                    <a:pt x="0" y="378"/>
                  </a:cubicBezTo>
                  <a:cubicBezTo>
                    <a:pt x="0" y="508"/>
                    <a:pt x="14" y="635"/>
                    <a:pt x="39" y="757"/>
                  </a:cubicBezTo>
                  <a:cubicBezTo>
                    <a:pt x="39" y="757"/>
                    <a:pt x="39" y="757"/>
                    <a:pt x="39" y="757"/>
                  </a:cubicBezTo>
                  <a:cubicBezTo>
                    <a:pt x="84" y="745"/>
                    <a:pt x="133" y="739"/>
                    <a:pt x="182" y="739"/>
                  </a:cubicBezTo>
                  <a:cubicBezTo>
                    <a:pt x="272" y="739"/>
                    <a:pt x="357" y="760"/>
                    <a:pt x="431" y="798"/>
                  </a:cubicBezTo>
                  <a:cubicBezTo>
                    <a:pt x="507" y="704"/>
                    <a:pt x="605" y="629"/>
                    <a:pt x="716" y="578"/>
                  </a:cubicBezTo>
                  <a:cubicBezTo>
                    <a:pt x="581" y="337"/>
                    <a:pt x="342" y="135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4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ï$1ïďé">
              <a:extLst>
                <a:ext uri="{FF2B5EF4-FFF2-40B4-BE49-F238E27FC236}">
                  <a16:creationId xmlns:a16="http://schemas.microsoft.com/office/drawing/2014/main" id="{7FAD4F6C-5AA9-42C7-AFE9-8979470B81E8}"/>
                </a:ext>
              </a:extLst>
            </p:cNvPr>
            <p:cNvSpPr/>
            <p:nvPr/>
          </p:nvSpPr>
          <p:spPr bwMode="auto">
            <a:xfrm>
              <a:off x="7035800" y="6205538"/>
              <a:ext cx="112713" cy="3175"/>
            </a:xfrm>
            <a:custGeom>
              <a:avLst/>
              <a:gdLst>
                <a:gd name="T0" fmla="*/ 286 w 286"/>
                <a:gd name="T1" fmla="*/ 0 h 6"/>
                <a:gd name="T2" fmla="*/ 0 w 286"/>
                <a:gd name="T3" fmla="*/ 0 h 6"/>
                <a:gd name="T4" fmla="*/ 4 w 286"/>
                <a:gd name="T5" fmla="*/ 6 h 6"/>
                <a:gd name="T6" fmla="*/ 280 w 286"/>
                <a:gd name="T7" fmla="*/ 6 h 6"/>
                <a:gd name="T8" fmla="*/ 286 w 28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">
                  <a:moveTo>
                    <a:pt x="2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82" y="4"/>
                    <a:pt x="284" y="2"/>
                    <a:pt x="286" y="0"/>
                  </a:cubicBezTo>
                </a:path>
              </a:pathLst>
            </a:custGeom>
            <a:solidFill>
              <a:srgbClr val="42B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îşḻiḓé">
              <a:extLst>
                <a:ext uri="{FF2B5EF4-FFF2-40B4-BE49-F238E27FC236}">
                  <a16:creationId xmlns:a16="http://schemas.microsoft.com/office/drawing/2014/main" id="{4CCB58EE-7714-43C3-99BD-CBA66D533079}"/>
                </a:ext>
              </a:extLst>
            </p:cNvPr>
            <p:cNvSpPr/>
            <p:nvPr/>
          </p:nvSpPr>
          <p:spPr bwMode="auto">
            <a:xfrm>
              <a:off x="6959600" y="5619750"/>
              <a:ext cx="414338" cy="585788"/>
            </a:xfrm>
            <a:custGeom>
              <a:avLst/>
              <a:gdLst>
                <a:gd name="T0" fmla="*/ 1047 w 1052"/>
                <a:gd name="T1" fmla="*/ 0 h 1491"/>
                <a:gd name="T2" fmla="*/ 1047 w 1052"/>
                <a:gd name="T3" fmla="*/ 0 h 1491"/>
                <a:gd name="T4" fmla="*/ 0 w 1052"/>
                <a:gd name="T5" fmla="*/ 984 h 1491"/>
                <a:gd name="T6" fmla="*/ 191 w 1052"/>
                <a:gd name="T7" fmla="*/ 1491 h 1491"/>
                <a:gd name="T8" fmla="*/ 477 w 1052"/>
                <a:gd name="T9" fmla="*/ 1491 h 1491"/>
                <a:gd name="T10" fmla="*/ 1052 w 1052"/>
                <a:gd name="T11" fmla="*/ 144 h 1491"/>
                <a:gd name="T12" fmla="*/ 1047 w 1052"/>
                <a:gd name="T1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2" h="1491">
                  <a:moveTo>
                    <a:pt x="1047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442" y="123"/>
                    <a:pt x="0" y="517"/>
                    <a:pt x="0" y="984"/>
                  </a:cubicBezTo>
                  <a:cubicBezTo>
                    <a:pt x="0" y="1168"/>
                    <a:pt x="69" y="1342"/>
                    <a:pt x="191" y="1491"/>
                  </a:cubicBezTo>
                  <a:cubicBezTo>
                    <a:pt x="477" y="1491"/>
                    <a:pt x="477" y="1491"/>
                    <a:pt x="477" y="1491"/>
                  </a:cubicBezTo>
                  <a:cubicBezTo>
                    <a:pt x="832" y="1152"/>
                    <a:pt x="1052" y="674"/>
                    <a:pt x="1052" y="144"/>
                  </a:cubicBezTo>
                  <a:cubicBezTo>
                    <a:pt x="1052" y="96"/>
                    <a:pt x="1051" y="47"/>
                    <a:pt x="1047" y="0"/>
                  </a:cubicBezTo>
                </a:path>
              </a:pathLst>
            </a:custGeom>
            <a:solidFill>
              <a:srgbClr val="B4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işḷïḋé">
              <a:extLst>
                <a:ext uri="{FF2B5EF4-FFF2-40B4-BE49-F238E27FC236}">
                  <a16:creationId xmlns:a16="http://schemas.microsoft.com/office/drawing/2014/main" id="{6A0E9550-C2F7-4FDD-9CE8-13B38FF9D492}"/>
                </a:ext>
              </a:extLst>
            </p:cNvPr>
            <p:cNvSpPr/>
            <p:nvPr/>
          </p:nvSpPr>
          <p:spPr bwMode="auto">
            <a:xfrm>
              <a:off x="6132513" y="6205538"/>
              <a:ext cx="652463" cy="3175"/>
            </a:xfrm>
            <a:custGeom>
              <a:avLst/>
              <a:gdLst>
                <a:gd name="T0" fmla="*/ 1652 w 1653"/>
                <a:gd name="T1" fmla="*/ 0 h 6"/>
                <a:gd name="T2" fmla="*/ 0 w 1653"/>
                <a:gd name="T3" fmla="*/ 0 h 6"/>
                <a:gd name="T4" fmla="*/ 6 w 1653"/>
                <a:gd name="T5" fmla="*/ 6 h 6"/>
                <a:gd name="T6" fmla="*/ 1653 w 1653"/>
                <a:gd name="T7" fmla="*/ 6 h 6"/>
                <a:gd name="T8" fmla="*/ 1652 w 165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3" h="6">
                  <a:moveTo>
                    <a:pt x="16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1653" y="6"/>
                    <a:pt x="1653" y="6"/>
                    <a:pt x="1653" y="6"/>
                  </a:cubicBezTo>
                  <a:cubicBezTo>
                    <a:pt x="1652" y="4"/>
                    <a:pt x="1652" y="2"/>
                    <a:pt x="1652" y="0"/>
                  </a:cubicBezTo>
                </a:path>
              </a:pathLst>
            </a:custGeom>
            <a:solidFill>
              <a:srgbClr val="70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ïśļídé">
              <a:extLst>
                <a:ext uri="{FF2B5EF4-FFF2-40B4-BE49-F238E27FC236}">
                  <a16:creationId xmlns:a16="http://schemas.microsoft.com/office/drawing/2014/main" id="{E3E0112B-6F69-432A-99B8-42E943DF21A5}"/>
                </a:ext>
              </a:extLst>
            </p:cNvPr>
            <p:cNvSpPr/>
            <p:nvPr/>
          </p:nvSpPr>
          <p:spPr bwMode="auto">
            <a:xfrm>
              <a:off x="6122988" y="5727700"/>
              <a:ext cx="660400" cy="477838"/>
            </a:xfrm>
            <a:custGeom>
              <a:avLst/>
              <a:gdLst>
                <a:gd name="T0" fmla="*/ 486 w 1676"/>
                <a:gd name="T1" fmla="*/ 0 h 1216"/>
                <a:gd name="T2" fmla="*/ 164 w 1676"/>
                <a:gd name="T3" fmla="*/ 69 h 1216"/>
                <a:gd name="T4" fmla="*/ 164 w 1676"/>
                <a:gd name="T5" fmla="*/ 69 h 1216"/>
                <a:gd name="T6" fmla="*/ 164 w 1676"/>
                <a:gd name="T7" fmla="*/ 69 h 1216"/>
                <a:gd name="T8" fmla="*/ 285 w 1676"/>
                <a:gd name="T9" fmla="*/ 520 h 1216"/>
                <a:gd name="T10" fmla="*/ 0 w 1676"/>
                <a:gd name="T11" fmla="*/ 1193 h 1216"/>
                <a:gd name="T12" fmla="*/ 24 w 1676"/>
                <a:gd name="T13" fmla="*/ 1216 h 1216"/>
                <a:gd name="T14" fmla="*/ 1676 w 1676"/>
                <a:gd name="T15" fmla="*/ 1216 h 1216"/>
                <a:gd name="T16" fmla="*/ 1446 w 1676"/>
                <a:gd name="T17" fmla="*/ 819 h 1216"/>
                <a:gd name="T18" fmla="*/ 1244 w 1676"/>
                <a:gd name="T19" fmla="*/ 598 h 1216"/>
                <a:gd name="T20" fmla="*/ 486 w 1676"/>
                <a:gd name="T2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6" h="1216">
                  <a:moveTo>
                    <a:pt x="486" y="0"/>
                  </a:moveTo>
                  <a:cubicBezTo>
                    <a:pt x="371" y="0"/>
                    <a:pt x="262" y="24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242" y="208"/>
                    <a:pt x="285" y="360"/>
                    <a:pt x="285" y="520"/>
                  </a:cubicBezTo>
                  <a:cubicBezTo>
                    <a:pt x="285" y="769"/>
                    <a:pt x="180" y="1001"/>
                    <a:pt x="0" y="1193"/>
                  </a:cubicBezTo>
                  <a:cubicBezTo>
                    <a:pt x="8" y="1201"/>
                    <a:pt x="16" y="1209"/>
                    <a:pt x="24" y="1216"/>
                  </a:cubicBezTo>
                  <a:cubicBezTo>
                    <a:pt x="1676" y="1216"/>
                    <a:pt x="1676" y="1216"/>
                    <a:pt x="1676" y="1216"/>
                  </a:cubicBezTo>
                  <a:cubicBezTo>
                    <a:pt x="1650" y="1057"/>
                    <a:pt x="1566" y="917"/>
                    <a:pt x="1446" y="819"/>
                  </a:cubicBezTo>
                  <a:cubicBezTo>
                    <a:pt x="1443" y="704"/>
                    <a:pt x="1356" y="611"/>
                    <a:pt x="1244" y="598"/>
                  </a:cubicBezTo>
                  <a:cubicBezTo>
                    <a:pt x="1162" y="255"/>
                    <a:pt x="854" y="0"/>
                    <a:pt x="486" y="0"/>
                  </a:cubicBezTo>
                </a:path>
              </a:pathLst>
            </a:custGeom>
            <a:solidFill>
              <a:srgbClr val="CD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îślídè">
              <a:extLst>
                <a:ext uri="{FF2B5EF4-FFF2-40B4-BE49-F238E27FC236}">
                  <a16:creationId xmlns:a16="http://schemas.microsoft.com/office/drawing/2014/main" id="{33E6ACB9-BF68-49F0-A94B-E741F61E1BE7}"/>
                </a:ext>
              </a:extLst>
            </p:cNvPr>
            <p:cNvSpPr/>
            <p:nvPr/>
          </p:nvSpPr>
          <p:spPr bwMode="auto">
            <a:xfrm>
              <a:off x="5921375" y="5754688"/>
              <a:ext cx="314325" cy="442913"/>
            </a:xfrm>
            <a:custGeom>
              <a:avLst/>
              <a:gdLst>
                <a:gd name="T0" fmla="*/ 677 w 798"/>
                <a:gd name="T1" fmla="*/ 0 h 1124"/>
                <a:gd name="T2" fmla="*/ 392 w 798"/>
                <a:gd name="T3" fmla="*/ 220 h 1124"/>
                <a:gd name="T4" fmla="*/ 143 w 798"/>
                <a:gd name="T5" fmla="*/ 161 h 1124"/>
                <a:gd name="T6" fmla="*/ 0 w 798"/>
                <a:gd name="T7" fmla="*/ 179 h 1124"/>
                <a:gd name="T8" fmla="*/ 513 w 798"/>
                <a:gd name="T9" fmla="*/ 1124 h 1124"/>
                <a:gd name="T10" fmla="*/ 513 w 798"/>
                <a:gd name="T11" fmla="*/ 1124 h 1124"/>
                <a:gd name="T12" fmla="*/ 798 w 798"/>
                <a:gd name="T13" fmla="*/ 451 h 1124"/>
                <a:gd name="T14" fmla="*/ 677 w 798"/>
                <a:gd name="T15" fmla="*/ 0 h 1124"/>
                <a:gd name="T16" fmla="*/ 677 w 798"/>
                <a:gd name="T17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8" h="1124">
                  <a:moveTo>
                    <a:pt x="677" y="0"/>
                  </a:moveTo>
                  <a:cubicBezTo>
                    <a:pt x="566" y="51"/>
                    <a:pt x="468" y="126"/>
                    <a:pt x="392" y="220"/>
                  </a:cubicBezTo>
                  <a:cubicBezTo>
                    <a:pt x="318" y="182"/>
                    <a:pt x="233" y="161"/>
                    <a:pt x="143" y="161"/>
                  </a:cubicBezTo>
                  <a:cubicBezTo>
                    <a:pt x="94" y="161"/>
                    <a:pt x="45" y="167"/>
                    <a:pt x="0" y="179"/>
                  </a:cubicBezTo>
                  <a:cubicBezTo>
                    <a:pt x="75" y="545"/>
                    <a:pt x="258" y="871"/>
                    <a:pt x="513" y="1124"/>
                  </a:cubicBezTo>
                  <a:cubicBezTo>
                    <a:pt x="513" y="1124"/>
                    <a:pt x="513" y="1124"/>
                    <a:pt x="513" y="1124"/>
                  </a:cubicBezTo>
                  <a:cubicBezTo>
                    <a:pt x="693" y="932"/>
                    <a:pt x="798" y="700"/>
                    <a:pt x="798" y="451"/>
                  </a:cubicBezTo>
                  <a:cubicBezTo>
                    <a:pt x="798" y="291"/>
                    <a:pt x="755" y="139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</a:path>
              </a:pathLst>
            </a:custGeom>
            <a:solidFill>
              <a:srgbClr val="BD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B751E14-2EA8-4BE4-8339-582A805E9F10}"/>
              </a:ext>
            </a:extLst>
          </p:cNvPr>
          <p:cNvSpPr txBox="1"/>
          <p:nvPr/>
        </p:nvSpPr>
        <p:spPr>
          <a:xfrm>
            <a:off x="1966316" y="4374361"/>
            <a:ext cx="1903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2FA58D"/>
                </a:solidFill>
              </a:rPr>
              <a:t>圆周率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1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0A8AD55-191D-47EF-93A1-577B8B441E51}"/>
              </a:ext>
            </a:extLst>
          </p:cNvPr>
          <p:cNvSpPr/>
          <p:nvPr/>
        </p:nvSpPr>
        <p:spPr>
          <a:xfrm>
            <a:off x="1370815" y="1974242"/>
            <a:ext cx="2909516" cy="2909516"/>
          </a:xfrm>
          <a:prstGeom prst="ellipse">
            <a:avLst/>
          </a:prstGeom>
          <a:noFill/>
          <a:ln w="57150">
            <a:solidFill>
              <a:srgbClr val="604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479E5F-5A9D-4EBB-961F-0FA0A2B98AEA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2825573" y="1974242"/>
            <a:ext cx="0" cy="1454758"/>
          </a:xfrm>
          <a:prstGeom prst="line">
            <a:avLst/>
          </a:prstGeom>
          <a:ln w="38100">
            <a:solidFill>
              <a:srgbClr val="604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928CB57-679D-4AC9-8DE3-DFF1DEEB0316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2825573" y="3429000"/>
            <a:ext cx="1454758" cy="0"/>
          </a:xfrm>
          <a:prstGeom prst="line">
            <a:avLst/>
          </a:prstGeom>
          <a:ln w="38100">
            <a:solidFill>
              <a:srgbClr val="604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10E74E3-6A40-4C81-A66C-A5F1F5F79138}"/>
              </a:ext>
            </a:extLst>
          </p:cNvPr>
          <p:cNvSpPr txBox="1"/>
          <p:nvPr/>
        </p:nvSpPr>
        <p:spPr>
          <a:xfrm>
            <a:off x="5228889" y="1801963"/>
            <a:ext cx="5902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圆的周长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 半径 * 圆周率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圆周率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3.1415926535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当半径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厘米时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0" indent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周长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2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* 3.1415926535 </a:t>
            </a:r>
            <a:r>
              <a:rPr lang="en-US" altLang="zh-CN" dirty="0">
                <a:solidFill>
                  <a:srgbClr val="000000"/>
                </a:solidFill>
              </a:rPr>
              <a:t>=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当半径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7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厘米时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0" indent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周长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2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7* 3.1415926535 =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当半径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12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厘米时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0" indent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周长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2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* 3.1415926535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D6F33F-1FC6-427B-99CF-5B000B150119}"/>
              </a:ext>
            </a:extLst>
          </p:cNvPr>
          <p:cNvSpPr/>
          <p:nvPr/>
        </p:nvSpPr>
        <p:spPr>
          <a:xfrm>
            <a:off x="8950939" y="3259628"/>
            <a:ext cx="2180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18.849555921</a:t>
            </a: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43.982297149</a:t>
            </a: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75.398223684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713D73-2B2F-4AB3-A513-48A2F18E122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创作实践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0A8AD55-191D-47EF-93A1-577B8B441E51}"/>
              </a:ext>
            </a:extLst>
          </p:cNvPr>
          <p:cNvSpPr/>
          <p:nvPr/>
        </p:nvSpPr>
        <p:spPr>
          <a:xfrm>
            <a:off x="1370815" y="1974242"/>
            <a:ext cx="2909516" cy="2909516"/>
          </a:xfrm>
          <a:prstGeom prst="ellipse">
            <a:avLst/>
          </a:prstGeom>
          <a:noFill/>
          <a:ln w="57150">
            <a:solidFill>
              <a:srgbClr val="604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479E5F-5A9D-4EBB-961F-0FA0A2B98AEA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2825573" y="1974242"/>
            <a:ext cx="0" cy="1454758"/>
          </a:xfrm>
          <a:prstGeom prst="line">
            <a:avLst/>
          </a:prstGeom>
          <a:ln w="38100">
            <a:solidFill>
              <a:srgbClr val="604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928CB57-679D-4AC9-8DE3-DFF1DEEB0316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2825573" y="3429000"/>
            <a:ext cx="1454758" cy="0"/>
          </a:xfrm>
          <a:prstGeom prst="line">
            <a:avLst/>
          </a:prstGeom>
          <a:ln w="38100">
            <a:solidFill>
              <a:srgbClr val="604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10E74E3-6A40-4C81-A66C-A5F1F5F79138}"/>
              </a:ext>
            </a:extLst>
          </p:cNvPr>
          <p:cNvSpPr txBox="1"/>
          <p:nvPr/>
        </p:nvSpPr>
        <p:spPr>
          <a:xfrm>
            <a:off x="4960203" y="1682693"/>
            <a:ext cx="5902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圆的周长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 半径 * 圆周率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圆周率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3.1415926535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微软雅黑"/>
              </a:rPr>
              <a:t>小朋友们设计一个自动求周长的计算器，只需要输入半径，就可以自动求出圆的周长，快动收手试试吧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43D0E5-8610-4BB2-B25F-8D105AEEF92D}"/>
              </a:ext>
            </a:extLst>
          </p:cNvPr>
          <p:cNvSpPr/>
          <p:nvPr/>
        </p:nvSpPr>
        <p:spPr>
          <a:xfrm>
            <a:off x="4960203" y="40833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r = int(input("请输入圆的半径："))</a:t>
            </a:r>
          </a:p>
          <a:p>
            <a:r>
              <a:rPr lang="zh-CN" altLang="en-US" dirty="0"/>
              <a:t>a = 3.1415926535</a:t>
            </a:r>
          </a:p>
          <a:p>
            <a:r>
              <a:rPr lang="zh-CN" altLang="en-US" dirty="0"/>
              <a:t>c = 2 * r * a</a:t>
            </a:r>
          </a:p>
          <a:p>
            <a:r>
              <a:rPr lang="zh-CN" altLang="en-US" dirty="0"/>
              <a:t>print(c)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3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B9928F2-9DFC-4941-A332-A803658BAA26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情境引入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51BAF91-4B1D-4FBC-A4ED-F313330E4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8519" r="7105" b="10971"/>
          <a:stretch/>
        </p:blipFill>
        <p:spPr>
          <a:xfrm>
            <a:off x="2191678" y="1803136"/>
            <a:ext cx="3094893" cy="16189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0541B3-85C7-4689-B424-A80D5A7075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1953" y1="20432" x2="11953" y2="20432"/>
                        <a14:foregroundMark x1="89688" y1="43784" x2="89688" y2="43784"/>
                        <a14:foregroundMark x1="74219" y1="37514" x2="74219" y2="37514"/>
                        <a14:foregroundMark x1="55625" y1="28649" x2="55625" y2="28649"/>
                        <a14:foregroundMark x1="62422" y1="28000" x2="62422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35" y="1511365"/>
            <a:ext cx="3094894" cy="22365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1C643C0-E277-4D08-837B-0F522E512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854" b="90637" l="10000" r="93500">
                        <a14:foregroundMark x1="93500" y1="51311" x2="93500" y2="5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0" b="-976"/>
          <a:stretch/>
        </p:blipFill>
        <p:spPr>
          <a:xfrm>
            <a:off x="1731887" y="3802251"/>
            <a:ext cx="3613835" cy="2167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200C81-9F49-4D4D-BDC0-5D92BBC1B9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9961" r="97117">
                        <a14:foregroundMark x1="92398" y1="36875" x2="92398" y2="36875"/>
                        <a14:foregroundMark x1="97117" y1="31250" x2="97117" y2="31250"/>
                        <a14:foregroundMark x1="54522" y1="70208" x2="54522" y2="70208"/>
                        <a14:foregroundMark x1="86632" y1="50000" x2="86632" y2="50000"/>
                        <a14:foregroundMark x1="28178" y1="38125" x2="28178" y2="38125"/>
                        <a14:foregroundMark x1="25688" y1="40417" x2="25688" y2="40417"/>
                        <a14:foregroundMark x1="25688" y1="50000" x2="25688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0" y="3747910"/>
            <a:ext cx="3897825" cy="24521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50FAECA-DA17-4730-B873-DDC13883DA31}"/>
              </a:ext>
            </a:extLst>
          </p:cNvPr>
          <p:cNvSpPr txBox="1"/>
          <p:nvPr/>
        </p:nvSpPr>
        <p:spPr>
          <a:xfrm>
            <a:off x="7402218" y="865121"/>
            <a:ext cx="403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>
                <a:ln w="0"/>
                <a:solidFill>
                  <a:srgbClr val="6049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汽车的类型？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1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3742841-FC83-4F4E-8ACE-D784E82A76AF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课堂总结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CAA4E8-A1C8-4FA4-BEC2-6F2A2D2DEB4F}"/>
              </a:ext>
            </a:extLst>
          </p:cNvPr>
          <p:cNvSpPr/>
          <p:nvPr/>
        </p:nvSpPr>
        <p:spPr>
          <a:xfrm>
            <a:off x="1457738" y="1702117"/>
            <a:ext cx="8398854" cy="345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、数字型变量有哪些类型？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n w="0"/>
              </a:rPr>
              <a:t>答：字符串、整型、浮点、布尔型。</a:t>
            </a:r>
            <a:endParaRPr lang="en-US" altLang="zh-CN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、今天学习了哪些算术运算符？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n w="0"/>
              </a:rPr>
              <a:t>答：加“</a:t>
            </a:r>
            <a:r>
              <a:rPr lang="en-US" altLang="zh-CN" dirty="0">
                <a:ln w="0"/>
              </a:rPr>
              <a:t>+</a:t>
            </a:r>
            <a:r>
              <a:rPr lang="zh-CN" altLang="en-US" dirty="0">
                <a:ln w="0"/>
              </a:rPr>
              <a:t>”，减“</a:t>
            </a:r>
            <a:r>
              <a:rPr lang="en-US" altLang="zh-CN" dirty="0">
                <a:ln w="0"/>
              </a:rPr>
              <a:t>-</a:t>
            </a:r>
            <a:r>
              <a:rPr lang="zh-CN" altLang="en-US" dirty="0">
                <a:ln w="0"/>
              </a:rPr>
              <a:t>”，乘“*”，除“</a:t>
            </a:r>
            <a:r>
              <a:rPr lang="en-US" altLang="zh-CN" dirty="0">
                <a:ln w="0"/>
              </a:rPr>
              <a:t>/</a:t>
            </a:r>
            <a:r>
              <a:rPr lang="zh-CN" altLang="en-US" dirty="0">
                <a:ln w="0"/>
              </a:rPr>
              <a:t>”（取整数“</a:t>
            </a:r>
            <a:r>
              <a:rPr lang="en-US" altLang="zh-CN" dirty="0">
                <a:ln w="0"/>
              </a:rPr>
              <a:t>//</a:t>
            </a:r>
            <a:r>
              <a:rPr lang="zh-CN" altLang="en-US" dirty="0">
                <a:ln w="0"/>
              </a:rPr>
              <a:t>”</a:t>
            </a:r>
            <a:r>
              <a:rPr lang="en-US" altLang="zh-CN" dirty="0">
                <a:ln w="0"/>
              </a:rPr>
              <a:t>,</a:t>
            </a:r>
            <a:r>
              <a:rPr lang="zh-CN" altLang="en-US" dirty="0">
                <a:ln w="0"/>
              </a:rPr>
              <a:t>取余数“</a:t>
            </a:r>
            <a:r>
              <a:rPr lang="en-US" altLang="zh-CN" dirty="0">
                <a:ln w="0"/>
              </a:rPr>
              <a:t>%</a:t>
            </a:r>
            <a:r>
              <a:rPr lang="zh-CN" altLang="en-US" dirty="0">
                <a:ln w="0"/>
              </a:rPr>
              <a:t>”）</a:t>
            </a:r>
            <a:endParaRPr lang="en-US" altLang="zh-CN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</a:t>
            </a:r>
            <a:r>
              <a:rPr lang="en-US" altLang="zh-CN" sz="2400" dirty="0">
                <a:ln w="0"/>
                <a:solidFill>
                  <a:srgbClr val="60499B"/>
                </a:solidFill>
              </a:rPr>
              <a:t>input()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函数使用时变量类型的转换？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n w="0"/>
              </a:rPr>
              <a:t>答：</a:t>
            </a:r>
            <a:r>
              <a:rPr lang="en-US" altLang="zh-CN" sz="2000" dirty="0">
                <a:ln w="0"/>
              </a:rPr>
              <a:t>input()</a:t>
            </a:r>
            <a:r>
              <a:rPr lang="zh-CN" altLang="en-US" sz="2000" dirty="0">
                <a:ln w="0"/>
              </a:rPr>
              <a:t>获取的是字符串的数据类型</a:t>
            </a:r>
            <a:endParaRPr lang="en-US" altLang="zh-CN" sz="2000" dirty="0">
              <a:ln w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n w="0"/>
              </a:rPr>
              <a:t>算数运算时需要声明变量</a:t>
            </a:r>
            <a:r>
              <a:rPr lang="en-US" altLang="zh-CN" sz="2000" dirty="0">
                <a:ln w="0"/>
              </a:rPr>
              <a:t>int(input())</a:t>
            </a:r>
            <a:endParaRPr lang="zh-CN" altLang="en-US" sz="2000" dirty="0">
              <a:ln w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1F9717-1D8E-4023-8E0C-D4ABF3AF8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500732" y="1110611"/>
            <a:ext cx="3233530" cy="1049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5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25BBEB0-56C6-43EA-B8E2-F322ACA8653F}"/>
              </a:ext>
            </a:extLst>
          </p:cNvPr>
          <p:cNvSpPr txBox="1"/>
          <p:nvPr/>
        </p:nvSpPr>
        <p:spPr>
          <a:xfrm>
            <a:off x="5049079" y="1446166"/>
            <a:ext cx="386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分享交流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202D1B-BE2A-4AB0-BAB6-8EBAAEAC9021}"/>
              </a:ext>
            </a:extLst>
          </p:cNvPr>
          <p:cNvSpPr txBox="1"/>
          <p:nvPr/>
        </p:nvSpPr>
        <p:spPr>
          <a:xfrm>
            <a:off x="3657598" y="2256115"/>
            <a:ext cx="4333461" cy="184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ea typeface="微软雅黑"/>
              </a:rPr>
              <a:t>同学们今天写代码有没有遇到什么问题？</a:t>
            </a:r>
            <a:endParaRPr lang="en-US" altLang="zh-CN" sz="2000" b="1" dirty="0">
              <a:solidFill>
                <a:srgbClr val="FFFFFF"/>
              </a:solidFill>
              <a:latin typeface="Arial"/>
              <a:ea typeface="微软雅黑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演示今天打印的代码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B63AF32-FA7C-455C-A812-AEF1F291E5DB}"/>
              </a:ext>
            </a:extLst>
          </p:cNvPr>
          <p:cNvSpPr txBox="1"/>
          <p:nvPr/>
        </p:nvSpPr>
        <p:spPr>
          <a:xfrm>
            <a:off x="2943542" y="1811738"/>
            <a:ext cx="6304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b="1" spc="-500" dirty="0">
                <a:solidFill>
                  <a:srgbClr val="7030A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同学们，要加油哦！</a:t>
            </a:r>
          </a:p>
        </p:txBody>
      </p:sp>
      <p:pic>
        <p:nvPicPr>
          <p:cNvPr id="4" name="图片 3" descr="C:/Users/ADMINI~1/AppData/Local/Temp/kaimatting_20191225101325/output_20191225101348..pngoutput_20191225101348.">
            <a:extLst>
              <a:ext uri="{FF2B5EF4-FFF2-40B4-BE49-F238E27FC236}">
                <a16:creationId xmlns:a16="http://schemas.microsoft.com/office/drawing/2014/main" id="{D0878FB2-96ED-46F2-9FDE-177F2FEC7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265" y="3463608"/>
            <a:ext cx="7180580" cy="20021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47F382-4CAF-48C4-ABD2-B35825CF4772}"/>
              </a:ext>
            </a:extLst>
          </p:cNvPr>
          <p:cNvSpPr/>
          <p:nvPr/>
        </p:nvSpPr>
        <p:spPr>
          <a:xfrm>
            <a:off x="1375294" y="708338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下节课见啦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FFC3B9-196F-49E5-B03F-7021C2135A4D}"/>
              </a:ext>
            </a:extLst>
          </p:cNvPr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新知教授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A50399-10B4-4D55-ACEA-C9C01B2938FB}"/>
              </a:ext>
            </a:extLst>
          </p:cNvPr>
          <p:cNvSpPr/>
          <p:nvPr/>
        </p:nvSpPr>
        <p:spPr>
          <a:xfrm>
            <a:off x="6708624" y="2051638"/>
            <a:ext cx="3720836" cy="254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、变量的几种类型？</a:t>
            </a:r>
            <a:r>
              <a:rPr lang="en-US" altLang="zh-CN" sz="2800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、算数运算符</a:t>
            </a:r>
            <a:endParaRPr lang="en-US" altLang="zh-CN" sz="2800" dirty="0">
              <a:ln w="0"/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、变量间的运算</a:t>
            </a:r>
            <a:endParaRPr lang="zh-CN" altLang="en-US" sz="2800" dirty="0">
              <a:solidFill>
                <a:srgbClr val="60499B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39A5E9-5EFD-4D70-8B70-2698D22FD254}"/>
              </a:ext>
            </a:extLst>
          </p:cNvPr>
          <p:cNvSpPr/>
          <p:nvPr/>
        </p:nvSpPr>
        <p:spPr>
          <a:xfrm>
            <a:off x="1659563" y="3140765"/>
            <a:ext cx="246785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600" dirty="0">
                <a:ln w="0"/>
                <a:solidFill>
                  <a:srgbClr val="6049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变量</a:t>
            </a:r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FD81A42E-8441-47AA-841A-DB91F67055F4}"/>
              </a:ext>
            </a:extLst>
          </p:cNvPr>
          <p:cNvSpPr/>
          <p:nvPr/>
        </p:nvSpPr>
        <p:spPr>
          <a:xfrm>
            <a:off x="3405808" y="1749286"/>
            <a:ext cx="2358888" cy="1391479"/>
          </a:xfrm>
          <a:prstGeom prst="cloudCallout">
            <a:avLst>
              <a:gd name="adj1" fmla="val -35204"/>
              <a:gd name="adj2" fmla="val 66582"/>
            </a:avLst>
          </a:prstGeom>
          <a:solidFill>
            <a:srgbClr val="604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300" dirty="0"/>
              <a:t>我可是多种多样的</a:t>
            </a:r>
            <a:r>
              <a:rPr lang="en-US" altLang="zh-CN" spc="300" dirty="0"/>
              <a:t>~</a:t>
            </a:r>
            <a:endParaRPr lang="zh-CN" altLang="en-US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3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循序善诱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723FF99F-6BE5-4845-8C23-B975D87C6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53954"/>
              </p:ext>
            </p:extLst>
          </p:nvPr>
        </p:nvGraphicFramePr>
        <p:xfrm>
          <a:off x="1893291" y="1945412"/>
          <a:ext cx="3390010" cy="364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05">
                  <a:extLst>
                    <a:ext uri="{9D8B030D-6E8A-4147-A177-3AD203B41FA5}">
                      <a16:colId xmlns:a16="http://schemas.microsoft.com/office/drawing/2014/main" val="1521482435"/>
                    </a:ext>
                  </a:extLst>
                </a:gridCol>
                <a:gridCol w="1695005">
                  <a:extLst>
                    <a:ext uri="{9D8B030D-6E8A-4147-A177-3AD203B41FA5}">
                      <a16:colId xmlns:a16="http://schemas.microsoft.com/office/drawing/2014/main" val="3933952948"/>
                    </a:ext>
                  </a:extLst>
                </a:gridCol>
              </a:tblGrid>
              <a:tr h="60769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个人信息表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126287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姓名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唐三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233485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年龄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岁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931070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性别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男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52032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体重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公斤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380908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身高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1.9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米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8469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3C1C1C56-B83B-4CD9-B761-FCAE1970C27D}"/>
              </a:ext>
            </a:extLst>
          </p:cNvPr>
          <p:cNvSpPr txBox="1"/>
          <p:nvPr/>
        </p:nvSpPr>
        <p:spPr>
          <a:xfrm>
            <a:off x="6096000" y="974779"/>
            <a:ext cx="4599531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60499B"/>
                </a:solidFill>
              </a:rPr>
              <a:t>同学们是否都填过这种表呢？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282C40-04A3-4F87-B89E-D400DD9F6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11" y="1772033"/>
            <a:ext cx="4657725" cy="3819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0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FC339-DE74-445E-8B24-B4CCD0694C27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循序善诱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723FF99F-6BE5-4845-8C23-B975D87C6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86074"/>
              </p:ext>
            </p:extLst>
          </p:nvPr>
        </p:nvGraphicFramePr>
        <p:xfrm>
          <a:off x="1659563" y="1976988"/>
          <a:ext cx="3390010" cy="364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05">
                  <a:extLst>
                    <a:ext uri="{9D8B030D-6E8A-4147-A177-3AD203B41FA5}">
                      <a16:colId xmlns:a16="http://schemas.microsoft.com/office/drawing/2014/main" val="1521482435"/>
                    </a:ext>
                  </a:extLst>
                </a:gridCol>
                <a:gridCol w="1695005">
                  <a:extLst>
                    <a:ext uri="{9D8B030D-6E8A-4147-A177-3AD203B41FA5}">
                      <a16:colId xmlns:a16="http://schemas.microsoft.com/office/drawing/2014/main" val="3933952948"/>
                    </a:ext>
                  </a:extLst>
                </a:gridCol>
              </a:tblGrid>
              <a:tr h="60769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个人信息表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126287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姓名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唐三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233485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年龄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931070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性别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男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52032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体重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1.9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米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380908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身高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84698"/>
                  </a:ext>
                </a:extLst>
              </a:tr>
            </a:tbl>
          </a:graphicData>
        </a:graphic>
      </p:graphicFrame>
      <p:graphicFrame>
        <p:nvGraphicFramePr>
          <p:cNvPr id="10" name="表格 3">
            <a:extLst>
              <a:ext uri="{FF2B5EF4-FFF2-40B4-BE49-F238E27FC236}">
                <a16:creationId xmlns:a16="http://schemas.microsoft.com/office/drawing/2014/main" id="{2C3977CC-8C52-49BD-B362-EB5B049E1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54920"/>
              </p:ext>
            </p:extLst>
          </p:nvPr>
        </p:nvGraphicFramePr>
        <p:xfrm>
          <a:off x="6457347" y="1976988"/>
          <a:ext cx="3390010" cy="364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05">
                  <a:extLst>
                    <a:ext uri="{9D8B030D-6E8A-4147-A177-3AD203B41FA5}">
                      <a16:colId xmlns:a16="http://schemas.microsoft.com/office/drawing/2014/main" val="1521482435"/>
                    </a:ext>
                  </a:extLst>
                </a:gridCol>
                <a:gridCol w="1695005">
                  <a:extLst>
                    <a:ext uri="{9D8B030D-6E8A-4147-A177-3AD203B41FA5}">
                      <a16:colId xmlns:a16="http://schemas.microsoft.com/office/drawing/2014/main" val="3933952948"/>
                    </a:ext>
                  </a:extLst>
                </a:gridCol>
              </a:tblGrid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变量名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值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126287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唐三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233485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931070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男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52032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1.9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米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380908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84698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C420DA82-9047-4F83-A0B8-B15A9C92AE94}"/>
              </a:ext>
            </a:extLst>
          </p:cNvPr>
          <p:cNvSpPr txBox="1"/>
          <p:nvPr/>
        </p:nvSpPr>
        <p:spPr>
          <a:xfrm>
            <a:off x="10280645" y="2704307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0499B"/>
                </a:solidFill>
              </a:rPr>
              <a:t>文字？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472DE0-1F87-4E40-90A6-1A61D4446A66}"/>
              </a:ext>
            </a:extLst>
          </p:cNvPr>
          <p:cNvSpPr txBox="1"/>
          <p:nvPr/>
        </p:nvSpPr>
        <p:spPr>
          <a:xfrm>
            <a:off x="10280645" y="3327544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数字？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4FC63A-B275-4C63-952B-9E1897566847}"/>
              </a:ext>
            </a:extLst>
          </p:cNvPr>
          <p:cNvSpPr txBox="1"/>
          <p:nvPr/>
        </p:nvSpPr>
        <p:spPr>
          <a:xfrm>
            <a:off x="10280645" y="4536421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</a:rPr>
              <a:t>小数？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3E1906-9A41-4A83-9C4E-96A89517C4F5}"/>
              </a:ext>
            </a:extLst>
          </p:cNvPr>
          <p:cNvSpPr txBox="1"/>
          <p:nvPr/>
        </p:nvSpPr>
        <p:spPr>
          <a:xfrm>
            <a:off x="4373217" y="1083469"/>
            <a:ext cx="299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0499B"/>
                </a:solidFill>
              </a:rPr>
              <a:t>是否是曾相识呢？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98C75A-FC06-43D5-A8CA-63F113BA87C3}"/>
              </a:ext>
            </a:extLst>
          </p:cNvPr>
          <p:cNvSpPr txBox="1"/>
          <p:nvPr/>
        </p:nvSpPr>
        <p:spPr>
          <a:xfrm>
            <a:off x="4373217" y="2861793"/>
            <a:ext cx="4903305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0499B"/>
                </a:solidFill>
              </a:rPr>
              <a:t>变量作为存储数据的载体</a:t>
            </a:r>
            <a:endParaRPr lang="en-US" altLang="zh-CN" sz="2400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0499B"/>
                </a:solidFill>
              </a:rPr>
              <a:t>可以存储任何形式的数据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8B20F6-32AB-4714-88D8-EB88B0746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/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271B7-D23E-44DF-AE6E-F1FC6853D94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graphicFrame>
        <p:nvGraphicFramePr>
          <p:cNvPr id="15" name="表格 3">
            <a:extLst>
              <a:ext uri="{FF2B5EF4-FFF2-40B4-BE49-F238E27FC236}">
                <a16:creationId xmlns:a16="http://schemas.microsoft.com/office/drawing/2014/main" id="{53590144-9060-4024-A57C-24E49B2A5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3312"/>
              </p:ext>
            </p:extLst>
          </p:nvPr>
        </p:nvGraphicFramePr>
        <p:xfrm>
          <a:off x="2242659" y="2024542"/>
          <a:ext cx="4476194" cy="364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52148243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933952948"/>
                    </a:ext>
                  </a:extLst>
                </a:gridCol>
                <a:gridCol w="1884194">
                  <a:extLst>
                    <a:ext uri="{9D8B030D-6E8A-4147-A177-3AD203B41FA5}">
                      <a16:colId xmlns:a16="http://schemas.microsoft.com/office/drawing/2014/main" val="3972816374"/>
                    </a:ext>
                  </a:extLst>
                </a:gridCol>
              </a:tblGrid>
              <a:tr h="60769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个人信息表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变量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126287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姓名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唐三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name = “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唐三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233485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年龄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age = 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931070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性别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男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gender = True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52032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身高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1.9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米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weight = 1.9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380908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体重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公斤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high = 85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84698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72A17BCF-39BD-4DC5-B6D1-F5B4AC990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43" y="1416378"/>
            <a:ext cx="3006580" cy="425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3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271B7-D23E-44DF-AE6E-F1FC6853D94D}"/>
              </a:ext>
            </a:extLst>
          </p:cNvPr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graphicFrame>
        <p:nvGraphicFramePr>
          <p:cNvPr id="15" name="表格 3">
            <a:extLst>
              <a:ext uri="{FF2B5EF4-FFF2-40B4-BE49-F238E27FC236}">
                <a16:creationId xmlns:a16="http://schemas.microsoft.com/office/drawing/2014/main" id="{53590144-9060-4024-A57C-24E49B2A5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9229"/>
              </p:ext>
            </p:extLst>
          </p:nvPr>
        </p:nvGraphicFramePr>
        <p:xfrm>
          <a:off x="1282618" y="1685440"/>
          <a:ext cx="9626764" cy="326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059">
                  <a:extLst>
                    <a:ext uri="{9D8B030D-6E8A-4147-A177-3AD203B41FA5}">
                      <a16:colId xmlns:a16="http://schemas.microsoft.com/office/drawing/2014/main" val="3972816374"/>
                    </a:ext>
                  </a:extLst>
                </a:gridCol>
                <a:gridCol w="1316041">
                  <a:extLst>
                    <a:ext uri="{9D8B030D-6E8A-4147-A177-3AD203B41FA5}">
                      <a16:colId xmlns:a16="http://schemas.microsoft.com/office/drawing/2014/main" val="2837649905"/>
                    </a:ext>
                  </a:extLst>
                </a:gridCol>
                <a:gridCol w="1140664">
                  <a:extLst>
                    <a:ext uri="{9D8B030D-6E8A-4147-A177-3AD203B41FA5}">
                      <a16:colId xmlns:a16="http://schemas.microsoft.com/office/drawing/2014/main" val="1905392070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626612822"/>
                    </a:ext>
                  </a:extLst>
                </a:gridCol>
              </a:tblGrid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变量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类型</a:t>
                      </a:r>
                    </a:p>
                    <a:p>
                      <a:pPr algn="ctr"/>
                      <a:r>
                        <a:rPr lang="zh-CN" altLang="en-US" sz="2400" spc="600" dirty="0">
                          <a:solidFill>
                            <a:schemeClr val="tx1"/>
                          </a:solidFill>
                        </a:rPr>
                        <a:t>（数字型）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spc="6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spc="6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126287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name = “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唐三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字符串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str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必须使用引号括起来的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一串字符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233485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age = 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整数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int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像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等这样的数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931070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gender = True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布尔型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bool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布尔型的值只有两个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:false(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假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true(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真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且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的序号为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的序号是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52032"/>
                  </a:ext>
                </a:extLst>
              </a:tr>
              <a:tr h="60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weight = 1.9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浮点型</a:t>
                      </a: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float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小数，像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3.14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，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2.343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751" marR="82751" marT="41376" marB="41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380908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0F4DE2E-E741-49AD-9B40-F38F263F4897}"/>
              </a:ext>
            </a:extLst>
          </p:cNvPr>
          <p:cNvSpPr/>
          <p:nvPr/>
        </p:nvSpPr>
        <p:spPr>
          <a:xfrm>
            <a:off x="1282618" y="5218562"/>
            <a:ext cx="9425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Python</a:t>
            </a:r>
            <a:r>
              <a:rPr lang="zh-CN" altLang="en-US" b="1" dirty="0"/>
              <a:t>可以根据 </a:t>
            </a:r>
            <a:r>
              <a:rPr lang="en-US" altLang="zh-CN" b="1" dirty="0"/>
              <a:t>= </a:t>
            </a:r>
            <a:r>
              <a:rPr lang="zh-CN" altLang="en-US" b="1" dirty="0"/>
              <a:t>等号右侧的值，自动推导出变量中存储数据的类型，不需要声明变量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4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245939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357801c-f98c-41d5-9bf2-4832f11b731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185195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262079;#184710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8caf15a-3d2f-46c8-8f65-1c0e5970e6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9823</TotalTime>
  <Words>1616</Words>
  <Application>Microsoft Office PowerPoint</Application>
  <PresentationFormat>宽屏</PresentationFormat>
  <Paragraphs>267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楷体</vt:lpstr>
      <vt:lpstr>微软雅黑</vt:lpstr>
      <vt:lpstr>Arial</vt:lpstr>
      <vt:lpstr>Arial</vt:lpstr>
      <vt:lpstr>Wingdings</vt:lpstr>
      <vt:lpstr>Office 主题​​</vt:lpstr>
      <vt:lpstr>Python 变量的类型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变量</dc:title>
  <dc:creator>ZXD</dc:creator>
  <cp:lastModifiedBy>ZXD</cp:lastModifiedBy>
  <cp:revision>253</cp:revision>
  <dcterms:created xsi:type="dcterms:W3CDTF">2019-06-19T02:08:00Z</dcterms:created>
  <dcterms:modified xsi:type="dcterms:W3CDTF">2020-06-09T01:06:18Z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