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4"/>
  </p:notesMasterIdLst>
  <p:handoutMasterIdLst>
    <p:handoutMasterId r:id="rId35"/>
  </p:handoutMasterIdLst>
  <p:sldIdLst>
    <p:sldId id="409" r:id="rId2"/>
    <p:sldId id="450" r:id="rId3"/>
    <p:sldId id="415" r:id="rId4"/>
    <p:sldId id="452" r:id="rId5"/>
    <p:sldId id="413" r:id="rId6"/>
    <p:sldId id="472" r:id="rId7"/>
    <p:sldId id="414" r:id="rId8"/>
    <p:sldId id="453" r:id="rId9"/>
    <p:sldId id="454" r:id="rId10"/>
    <p:sldId id="456" r:id="rId11"/>
    <p:sldId id="458" r:id="rId12"/>
    <p:sldId id="473" r:id="rId13"/>
    <p:sldId id="455" r:id="rId14"/>
    <p:sldId id="457" r:id="rId15"/>
    <p:sldId id="460" r:id="rId16"/>
    <p:sldId id="459" r:id="rId17"/>
    <p:sldId id="410" r:id="rId18"/>
    <p:sldId id="416" r:id="rId19"/>
    <p:sldId id="461" r:id="rId20"/>
    <p:sldId id="462" r:id="rId21"/>
    <p:sldId id="463" r:id="rId22"/>
    <p:sldId id="451" r:id="rId23"/>
    <p:sldId id="464" r:id="rId24"/>
    <p:sldId id="465" r:id="rId25"/>
    <p:sldId id="466" r:id="rId26"/>
    <p:sldId id="429" r:id="rId27"/>
    <p:sldId id="441" r:id="rId28"/>
    <p:sldId id="470" r:id="rId29"/>
    <p:sldId id="471" r:id="rId30"/>
    <p:sldId id="421" r:id="rId31"/>
    <p:sldId id="412" r:id="rId32"/>
    <p:sldId id="423" r:id="rId33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0499B"/>
    <a:srgbClr val="936BDB"/>
    <a:srgbClr val="36B7D5"/>
    <a:srgbClr val="C056F0"/>
    <a:srgbClr val="FFFFFF"/>
    <a:srgbClr val="DCDCDC"/>
    <a:srgbClr val="F0F0F0"/>
    <a:srgbClr val="E6E6E6"/>
    <a:srgbClr val="C8C8C8"/>
    <a:srgbClr val="FAFA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603" autoAdjust="0"/>
    <p:restoredTop sz="94660"/>
  </p:normalViewPr>
  <p:slideViewPr>
    <p:cSldViewPr snapToGrid="0">
      <p:cViewPr varScale="1">
        <p:scale>
          <a:sx n="72" d="100"/>
          <a:sy n="72" d="100"/>
        </p:scale>
        <p:origin x="714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2020/6/10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‹#›</a:t>
            </a:fld>
            <a:endParaRPr lang="zh-CN" altLang="en-US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1AC49D05-6128-4D0D-A32A-06A5E73B386C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5849F42C-2DAE-424C-A4B8-3140182C3E9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6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微软雅黑" panose="020B0503020204020204" pitchFamily="34" charset="-122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tags" Target="../tags/tag56.xml"/><Relationship Id="rId2" Type="http://schemas.openxmlformats.org/officeDocument/2006/relationships/tags" Target="../tags/tag55.xml"/><Relationship Id="rId1" Type="http://schemas.openxmlformats.org/officeDocument/2006/relationships/tags" Target="../tags/tag54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57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tags" Target="../tags/tag24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23.xml"/><Relationship Id="rId1" Type="http://schemas.openxmlformats.org/officeDocument/2006/relationships/tags" Target="../tags/tag22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tags" Target="../tags/tag35.xml"/><Relationship Id="rId3" Type="http://schemas.openxmlformats.org/officeDocument/2006/relationships/tags" Target="../tags/tag30.xml"/><Relationship Id="rId7" Type="http://schemas.openxmlformats.org/officeDocument/2006/relationships/tags" Target="../tags/tag34.xml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9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tags" Target="../tags/tag36.xml"/><Relationship Id="rId5" Type="http://schemas.openxmlformats.org/officeDocument/2006/relationships/slideMaster" Target="../slideMasters/slideMaster1.xml"/><Relationship Id="rId4" Type="http://schemas.openxmlformats.org/officeDocument/2006/relationships/tags" Target="../tags/tag39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tags" Target="../tags/tag40.xml"/><Relationship Id="rId4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tags" Target="../tags/tag45.xml"/><Relationship Id="rId7" Type="http://schemas.openxmlformats.org/officeDocument/2006/relationships/slideMaster" Target="../slideMasters/slideMaster1.xml"/><Relationship Id="rId2" Type="http://schemas.openxmlformats.org/officeDocument/2006/relationships/tags" Target="../tags/tag44.xml"/><Relationship Id="rId1" Type="http://schemas.openxmlformats.org/officeDocument/2006/relationships/tags" Target="../tags/tag43.xml"/><Relationship Id="rId6" Type="http://schemas.openxmlformats.org/officeDocument/2006/relationships/tags" Target="../tags/tag48.xml"/><Relationship Id="rId5" Type="http://schemas.openxmlformats.org/officeDocument/2006/relationships/tags" Target="../tags/tag47.xml"/><Relationship Id="rId4" Type="http://schemas.openxmlformats.org/officeDocument/2006/relationships/tags" Target="../tags/tag46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tags" Target="../tags/tag49.xml"/><Relationship Id="rId6" Type="http://schemas.openxmlformats.org/officeDocument/2006/relationships/slideMaster" Target="../slideMasters/slideMaster1.xml"/><Relationship Id="rId5" Type="http://schemas.openxmlformats.org/officeDocument/2006/relationships/tags" Target="../tags/tag53.xml"/><Relationship Id="rId4" Type="http://schemas.openxmlformats.org/officeDocument/2006/relationships/tags" Target="../tags/tag5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1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2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4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2057400" indent="-228600">
              <a:lnSpc>
                <a:spcPct val="130000"/>
              </a:lnSpc>
              <a:buFont typeface="Wingdings" panose="05000000000000000000" pitchFamily="2" charset="2"/>
              <a:buChar char="l"/>
              <a:defRPr spc="15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5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marR="0" lvl="1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914400" marR="0" lvl="2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371600" marR="0" lvl="3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1828800" marR="0" lvl="4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1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6858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marL="11430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marL="1600200" indent="-228600">
              <a:lnSpc>
                <a:spcPct val="130000"/>
              </a:lnSpc>
              <a:buFont typeface="Wingdings" panose="05000000000000000000" pitchFamily="2" charset="2"/>
              <a:buChar char="l"/>
              <a:defRPr sz="1600" spc="15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>
              <a:lnSpc>
                <a:spcPct val="13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2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4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5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</a:p>
          <a:p>
            <a:pPr lvl="1"/>
            <a:r>
              <a:rPr dirty="0">
                <a:sym typeface="+mn-ea"/>
              </a:rPr>
              <a:t>第二级</a:t>
            </a:r>
          </a:p>
          <a:p>
            <a:pPr lvl="2"/>
            <a:r>
              <a:rPr dirty="0">
                <a:sym typeface="+mn-ea"/>
              </a:rPr>
              <a:t>第三级</a:t>
            </a:r>
          </a:p>
          <a:p>
            <a:pPr lvl="3"/>
            <a:r>
              <a:rPr dirty="0">
                <a:sym typeface="+mn-ea"/>
              </a:rPr>
              <a:t>第四级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6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7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8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1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2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1"/>
            </p:custDataLst>
          </p:nvPr>
        </p:nvSpPr>
        <p:spPr>
          <a:xfrm>
            <a:off x="608400" y="1555200"/>
            <a:ext cx="51264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  <p:custDataLst>
              <p:tags r:id="rId2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40000"/>
              </a:lnSpc>
              <a:spcBef>
                <a:spcPts val="0"/>
              </a:spcBef>
              <a:spcAft>
                <a:spcPts val="1000"/>
              </a:spcAft>
              <a:buFont typeface="Wingdings" panose="05000000000000000000" pitchFamily="2" charset="2"/>
              <a:buChar char="l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单击此处编辑文本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2020/6/10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6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1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单击此处编辑标题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  <p:custDataLst>
              <p:tags r:id="rId2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indent="0" eaLnBrk="1" fontAlgn="auto" latinLnBrk="0" hangingPunct="1">
              <a:lnSpc>
                <a:spcPct val="160000"/>
              </a:lnSpc>
              <a:spcAft>
                <a:spcPts val="1600"/>
              </a:spcAft>
              <a:buNone/>
              <a:defRPr spc="3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单击此处编辑文本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ags" Target="../tags/tag1.xml"/><Relationship Id="rId18" Type="http://schemas.openxmlformats.org/officeDocument/2006/relationships/tags" Target="../tags/tag6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tags" Target="../tags/tag5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4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/>
            </a:gs>
            <a:gs pos="100000">
              <a:schemeClr val="bg2">
                <a:lumMod val="85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3"/>
            </p:custDataLst>
          </p:nvPr>
        </p:nvSpPr>
        <p:spPr>
          <a:xfrm>
            <a:off x="608400" y="608400"/>
            <a:ext cx="10969200" cy="648000"/>
          </a:xfrm>
          <a:prstGeom prst="rect">
            <a:avLst/>
          </a:prstGeom>
        </p:spPr>
        <p:txBody>
          <a:bodyPr vert="horz" lIns="101600" tIns="38100" rIns="76200" bIns="3810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4"/>
            </p:custDataLst>
          </p:nvPr>
        </p:nvSpPr>
        <p:spPr>
          <a:xfrm>
            <a:off x="608400" y="1515600"/>
            <a:ext cx="10969200" cy="473688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  <a:t>2020/6/10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 dirty="0"/>
          </a:p>
        </p:txBody>
      </p:sp>
      <p:sp>
        <p:nvSpPr>
          <p:cNvPr id="7" name="KSO_TEMPLATE" hidden="1"/>
          <p:cNvSpPr/>
          <p:nvPr>
            <p:custDataLst>
              <p:tags r:id="rId18"/>
            </p:custDataLst>
          </p:nvPr>
        </p:nvSpPr>
        <p:spPr>
          <a:xfrm>
            <a:off x="0" y="0"/>
            <a:ext cx="0" cy="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tabLst>
          <a:tab pos="1609725" algn="l"/>
        </a:tabLst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•"/>
        <a:defRPr sz="1600" u="none" strike="noStrike" kern="1200" cap="none" spc="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4.xml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5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6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7.xml"/><Relationship Id="rId4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0.xml"/><Relationship Id="rId4" Type="http://schemas.openxmlformats.org/officeDocument/2006/relationships/image" Target="../media/image1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image" Target="../media/image2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4.xml"/><Relationship Id="rId4" Type="http://schemas.openxmlformats.org/officeDocument/2006/relationships/image" Target="../media/image14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5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5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6.xml"/><Relationship Id="rId4" Type="http://schemas.openxmlformats.org/officeDocument/2006/relationships/image" Target="../media/image16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7.xml"/><Relationship Id="rId4" Type="http://schemas.openxmlformats.org/officeDocument/2006/relationships/image" Target="../media/image17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8.xml"/><Relationship Id="rId4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9.xml"/><Relationship Id="rId4" Type="http://schemas.openxmlformats.org/officeDocument/2006/relationships/image" Target="../media/image18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Relationship Id="rId4" Type="http://schemas.openxmlformats.org/officeDocument/2006/relationships/image" Target="../media/image17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4" Type="http://schemas.openxmlformats.org/officeDocument/2006/relationships/image" Target="../media/image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3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4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5.xml"/><Relationship Id="rId4" Type="http://schemas.openxmlformats.org/officeDocument/2006/relationships/image" Target="../media/image20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6.xml"/><Relationship Id="rId4" Type="http://schemas.openxmlformats.org/officeDocument/2006/relationships/image" Target="../media/image4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7.xml"/><Relationship Id="rId4" Type="http://schemas.openxmlformats.org/officeDocument/2006/relationships/image" Target="../media/image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9.xml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69.xml"/><Relationship Id="rId5" Type="http://schemas.microsoft.com/office/2007/relationships/hdphoto" Target="../media/hdphoto1.wdp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0.xml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1.xml"/><Relationship Id="rId5" Type="http://schemas.microsoft.com/office/2007/relationships/hdphoto" Target="../media/hdphoto2.wdp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6400" y="1524000"/>
            <a:ext cx="9799200" cy="2570400"/>
          </a:xfrm>
        </p:spPr>
        <p:txBody>
          <a:bodyPr/>
          <a:lstStyle/>
          <a:p>
            <a:r>
              <a:rPr lang="en-US" altLang="zh-CN" dirty="0">
                <a:solidFill>
                  <a:schemeClr val="bg1"/>
                </a:solidFill>
              </a:rPr>
              <a:t>Python</a:t>
            </a:r>
            <a:br>
              <a:rPr lang="en-US" altLang="zh-CN" dirty="0">
                <a:solidFill>
                  <a:schemeClr val="bg1"/>
                </a:solidFill>
              </a:rPr>
            </a:br>
            <a:r>
              <a:rPr lang="zh-CN" altLang="en-US" spc="600" dirty="0">
                <a:solidFill>
                  <a:schemeClr val="bg1"/>
                </a:solidFill>
              </a:rPr>
              <a:t>条件判断</a:t>
            </a:r>
            <a:endParaRPr lang="zh-CN" altLang="zh-CN" spc="600" dirty="0">
              <a:solidFill>
                <a:schemeClr val="bg1"/>
              </a:solidFill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9563" y="1775791"/>
            <a:ext cx="422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0499B"/>
                </a:solidFill>
              </a:rPr>
              <a:t>想一想？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1739075" y="2317798"/>
            <a:ext cx="4065377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age = 18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if age &gt;= 18: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可以进网吧嗨皮</a:t>
            </a:r>
            <a:r>
              <a:rPr lang="en-US" altLang="zh-CN" dirty="0"/>
              <a:t>”)</a:t>
            </a:r>
          </a:p>
          <a:p>
            <a:pPr>
              <a:lnSpc>
                <a:spcPct val="200000"/>
              </a:lnSpc>
            </a:pPr>
            <a:r>
              <a:rPr lang="en-US" altLang="zh-CN" dirty="0">
                <a:solidFill>
                  <a:srgbClr val="FF0000"/>
                </a:solidFill>
              </a:rPr>
              <a:t>print(“</a:t>
            </a:r>
            <a:r>
              <a:rPr lang="zh-CN" altLang="en-US" dirty="0">
                <a:solidFill>
                  <a:srgbClr val="FF0000"/>
                </a:solidFill>
              </a:rPr>
              <a:t>这句代码什么时候执行？</a:t>
            </a:r>
            <a:r>
              <a:rPr lang="en-US" altLang="zh-CN" dirty="0">
                <a:solidFill>
                  <a:srgbClr val="FF0000"/>
                </a:solidFill>
              </a:rPr>
              <a:t>”)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6732104" y="4172793"/>
            <a:ext cx="43569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无论条件是否满足他都会执行吗？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448" t="25310" r="19794" b="26922"/>
          <a:stretch>
            <a:fillRect/>
          </a:stretch>
        </p:blipFill>
        <p:spPr>
          <a:xfrm>
            <a:off x="6881744" y="1667613"/>
            <a:ext cx="3076984" cy="2305264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1341511" y="1654361"/>
            <a:ext cx="5191811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使⽤ </a:t>
            </a:r>
            <a:r>
              <a:rPr lang="en-US" altLang="zh-CN" dirty="0"/>
              <a:t>If </a:t>
            </a:r>
            <a:r>
              <a:rPr lang="zh-CN" altLang="en-US" dirty="0"/>
              <a:t>判断时，只能做到满⾜条件时要做的事情；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zh-CN" altLang="en-US" dirty="0"/>
              <a:t>那么如果，不满足条件怎么办？</a:t>
            </a:r>
            <a:endParaRPr lang="en-US" altLang="zh-CN" dirty="0"/>
          </a:p>
        </p:txBody>
      </p:sp>
      <p:sp>
        <p:nvSpPr>
          <p:cNvPr id="5" name="文本框 4"/>
          <p:cNvSpPr txBox="1"/>
          <p:nvPr/>
        </p:nvSpPr>
        <p:spPr>
          <a:xfrm>
            <a:off x="1341510" y="2871796"/>
            <a:ext cx="5191811" cy="11144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比如：</a:t>
            </a:r>
            <a:endParaRPr lang="en-US" altLang="zh-CN" dirty="0"/>
          </a:p>
          <a:p>
            <a:pPr>
              <a:lnSpc>
                <a:spcPct val="200000"/>
              </a:lnSpc>
            </a:pPr>
            <a:endParaRPr lang="en-US" altLang="zh-CN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7635" y="2211565"/>
            <a:ext cx="4395936" cy="28848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矩形 2"/>
          <p:cNvSpPr/>
          <p:nvPr/>
        </p:nvSpPr>
        <p:spPr>
          <a:xfrm>
            <a:off x="2027582" y="3151039"/>
            <a:ext cx="6096000" cy="2222403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定义⼀个整数变量（</a:t>
            </a:r>
            <a:r>
              <a:rPr lang="en-US" altLang="zh-CN" dirty="0"/>
              <a:t>age</a:t>
            </a:r>
            <a:r>
              <a:rPr lang="zh-CN" altLang="en-US" dirty="0"/>
              <a:t>）记录年龄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判断是否满</a:t>
            </a:r>
            <a:r>
              <a:rPr lang="en-US" altLang="zh-CN" dirty="0"/>
              <a:t>18</a:t>
            </a:r>
            <a:r>
              <a:rPr lang="zh-CN" altLang="en-US" dirty="0"/>
              <a:t>岁	（</a:t>
            </a:r>
            <a:r>
              <a:rPr lang="en-US" altLang="zh-CN" dirty="0"/>
              <a:t>&gt;=</a:t>
            </a:r>
            <a:r>
              <a:rPr lang="zh-CN" altLang="en-US" dirty="0"/>
              <a:t>）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如果满	</a:t>
            </a:r>
            <a:r>
              <a:rPr lang="en-US" altLang="zh-CN" dirty="0"/>
              <a:t>18</a:t>
            </a:r>
            <a:r>
              <a:rPr lang="zh-CN" altLang="en-US" dirty="0"/>
              <a:t>岁，允许进网吧嗨⽪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如果不满</a:t>
            </a:r>
            <a:r>
              <a:rPr lang="en-US" altLang="zh-CN" dirty="0"/>
              <a:t>18</a:t>
            </a:r>
            <a:r>
              <a:rPr lang="zh-CN" altLang="en-US" dirty="0"/>
              <a:t>岁，回家学习写作业去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479235" y="3016772"/>
            <a:ext cx="490330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60499B"/>
                </a:solidFill>
              </a:rPr>
              <a:t>else</a:t>
            </a:r>
            <a:r>
              <a:rPr lang="zh-CN" altLang="en-US" sz="3600" dirty="0">
                <a:solidFill>
                  <a:srgbClr val="60499B"/>
                </a:solidFill>
              </a:rPr>
              <a:t>处理条件不满足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894688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1659563" y="1960457"/>
            <a:ext cx="572493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60499B"/>
                </a:solidFill>
              </a:rPr>
              <a:t>else</a:t>
            </a:r>
            <a:r>
              <a:rPr lang="en-US" altLang="zh-CN" dirty="0"/>
              <a:t>    [</a:t>
            </a:r>
            <a:r>
              <a:rPr lang="en-US" altLang="zh-CN" dirty="0" err="1"/>
              <a:t>els</a:t>
            </a:r>
            <a:r>
              <a:rPr lang="en-US" altLang="zh-CN" dirty="0"/>
              <a:t>]     adv.</a:t>
            </a:r>
            <a:r>
              <a:rPr lang="zh-CN" altLang="en-US" dirty="0"/>
              <a:t>其他的</a:t>
            </a:r>
            <a:r>
              <a:rPr lang="en-US" altLang="zh-CN" dirty="0"/>
              <a:t>;</a:t>
            </a:r>
            <a:r>
              <a:rPr lang="zh-CN" altLang="en-US" dirty="0"/>
              <a:t>别的</a:t>
            </a:r>
            <a:r>
              <a:rPr lang="en-US" altLang="zh-CN" dirty="0"/>
              <a:t>;</a:t>
            </a:r>
            <a:r>
              <a:rPr lang="zh-CN" altLang="en-US" dirty="0"/>
              <a:t>另外的</a:t>
            </a:r>
            <a:r>
              <a:rPr lang="en-US" altLang="zh-CN" dirty="0"/>
              <a:t>;</a:t>
            </a:r>
            <a:r>
              <a:rPr lang="zh-CN" altLang="en-US" dirty="0"/>
              <a:t>不同的</a:t>
            </a:r>
          </a:p>
        </p:txBody>
      </p:sp>
      <p:sp>
        <p:nvSpPr>
          <p:cNvPr id="11" name="文本框 10"/>
          <p:cNvSpPr txBox="1"/>
          <p:nvPr/>
        </p:nvSpPr>
        <p:spPr>
          <a:xfrm>
            <a:off x="1659563" y="2610678"/>
            <a:ext cx="6824870" cy="25340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else</a:t>
            </a:r>
            <a:r>
              <a:rPr lang="zh-CN" altLang="en-US" dirty="0"/>
              <a:t>使用格式如下：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if </a:t>
            </a:r>
            <a:r>
              <a:rPr lang="zh-CN" altLang="en-US" dirty="0"/>
              <a:t>要判断的条件</a:t>
            </a:r>
            <a:r>
              <a:rPr lang="en-US" altLang="zh-CN" dirty="0"/>
              <a:t>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条件成立时，要做的事情</a:t>
            </a:r>
            <a:r>
              <a:rPr lang="en-US" altLang="zh-CN" dirty="0"/>
              <a:t>…… 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条件不成立时，要做的事情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	……</a:t>
            </a:r>
            <a:endParaRPr lang="zh-CN" altLang="en-US" dirty="0"/>
          </a:p>
        </p:txBody>
      </p:sp>
      <p:pic>
        <p:nvPicPr>
          <p:cNvPr id="4" name="图片 3">
            <a:extLst>
              <a:ext uri="{FF2B5EF4-FFF2-40B4-BE49-F238E27FC236}">
                <a16:creationId xmlns:a16="http://schemas.microsoft.com/office/drawing/2014/main" id="{3390A92D-9DA7-43E7-8F48-284B79BC684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3809" y="1930056"/>
            <a:ext cx="4792389" cy="3444530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矩形 2"/>
          <p:cNvSpPr/>
          <p:nvPr/>
        </p:nvSpPr>
        <p:spPr>
          <a:xfrm>
            <a:off x="1659563" y="1823153"/>
            <a:ext cx="6096000" cy="283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判断语句演练：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定义⼀个整数变量（</a:t>
            </a:r>
            <a:r>
              <a:rPr lang="en-US" altLang="zh-CN" dirty="0"/>
              <a:t>age</a:t>
            </a:r>
            <a:r>
              <a:rPr lang="zh-CN" altLang="en-US" dirty="0"/>
              <a:t>）记录年龄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判断是否满</a:t>
            </a:r>
            <a:r>
              <a:rPr lang="en-US" altLang="zh-CN" dirty="0"/>
              <a:t>18</a:t>
            </a:r>
            <a:r>
              <a:rPr lang="zh-CN" altLang="en-US" dirty="0"/>
              <a:t>岁	（</a:t>
            </a:r>
            <a:r>
              <a:rPr lang="en-US" altLang="zh-CN" dirty="0"/>
              <a:t>&gt;=</a:t>
            </a:r>
            <a:r>
              <a:rPr lang="zh-CN" altLang="en-US" dirty="0"/>
              <a:t>）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如果满	</a:t>
            </a:r>
            <a:r>
              <a:rPr lang="en-US" altLang="zh-CN" dirty="0"/>
              <a:t>18</a:t>
            </a:r>
            <a:r>
              <a:rPr lang="zh-CN" altLang="en-US" dirty="0"/>
              <a:t>岁，允许进网吧嗨⽪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如果不满</a:t>
            </a:r>
            <a:r>
              <a:rPr lang="en-US" altLang="zh-CN" dirty="0"/>
              <a:t>18</a:t>
            </a:r>
            <a:r>
              <a:rPr lang="zh-CN" altLang="en-US" dirty="0"/>
              <a:t>岁，回家学习写作业去</a:t>
            </a:r>
          </a:p>
        </p:txBody>
      </p:sp>
      <p:grpSp>
        <p:nvGrpSpPr>
          <p:cNvPr id="5" name="d6ff897d-0a99-4723-a637-f2fce4a176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1C3149BD-5218-43A2-998A-83400BFB5765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240344" y="2117391"/>
            <a:ext cx="4595951" cy="2966646"/>
            <a:chOff x="3155950" y="1543051"/>
            <a:chExt cx="5897563" cy="3806825"/>
          </a:xfrm>
        </p:grpSpPr>
        <p:sp>
          <p:nvSpPr>
            <p:cNvPr id="7" name="ïŝḷîḋe">
              <a:extLst>
                <a:ext uri="{FF2B5EF4-FFF2-40B4-BE49-F238E27FC236}">
                  <a16:creationId xmlns:a16="http://schemas.microsoft.com/office/drawing/2014/main" id="{E272C4DF-04D1-44E2-BD61-6CBF1B72133D}"/>
                </a:ext>
              </a:extLst>
            </p:cNvPr>
            <p:cNvSpPr/>
            <p:nvPr/>
          </p:nvSpPr>
          <p:spPr bwMode="auto">
            <a:xfrm>
              <a:off x="3209925" y="4964113"/>
              <a:ext cx="5788025" cy="331788"/>
            </a:xfrm>
            <a:custGeom>
              <a:avLst/>
              <a:gdLst>
                <a:gd name="T0" fmla="*/ 316 w 316"/>
                <a:gd name="T1" fmla="*/ 0 h 18"/>
                <a:gd name="T2" fmla="*/ 316 w 316"/>
                <a:gd name="T3" fmla="*/ 6 h 18"/>
                <a:gd name="T4" fmla="*/ 316 w 316"/>
                <a:gd name="T5" fmla="*/ 6 h 18"/>
                <a:gd name="T6" fmla="*/ 313 w 316"/>
                <a:gd name="T7" fmla="*/ 13 h 18"/>
                <a:gd name="T8" fmla="*/ 304 w 316"/>
                <a:gd name="T9" fmla="*/ 18 h 18"/>
                <a:gd name="T10" fmla="*/ 12 w 316"/>
                <a:gd name="T11" fmla="*/ 18 h 18"/>
                <a:gd name="T12" fmla="*/ 2 w 316"/>
                <a:gd name="T13" fmla="*/ 13 h 18"/>
                <a:gd name="T14" fmla="*/ 0 w 316"/>
                <a:gd name="T15" fmla="*/ 6 h 18"/>
                <a:gd name="T16" fmla="*/ 0 w 316"/>
                <a:gd name="T17" fmla="*/ 0 h 18"/>
                <a:gd name="T18" fmla="*/ 38 w 316"/>
                <a:gd name="T19" fmla="*/ 0 h 18"/>
                <a:gd name="T20" fmla="*/ 278 w 316"/>
                <a:gd name="T21" fmla="*/ 0 h 18"/>
                <a:gd name="T22" fmla="*/ 316 w 31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18">
                  <a:moveTo>
                    <a:pt x="316" y="0"/>
                  </a:moveTo>
                  <a:cubicBezTo>
                    <a:pt x="316" y="6"/>
                    <a:pt x="316" y="6"/>
                    <a:pt x="316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9"/>
                    <a:pt x="315" y="11"/>
                    <a:pt x="313" y="13"/>
                  </a:cubicBezTo>
                  <a:cubicBezTo>
                    <a:pt x="311" y="16"/>
                    <a:pt x="308" y="18"/>
                    <a:pt x="30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18"/>
                    <a:pt x="5" y="16"/>
                    <a:pt x="2" y="13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78" y="0"/>
                    <a:pt x="278" y="0"/>
                    <a:pt x="278" y="0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22B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îṩḻiḋê">
              <a:extLst>
                <a:ext uri="{FF2B5EF4-FFF2-40B4-BE49-F238E27FC236}">
                  <a16:creationId xmlns:a16="http://schemas.microsoft.com/office/drawing/2014/main" id="{8EFDE158-0708-482E-BA0A-F867F3EEFC62}"/>
                </a:ext>
              </a:extLst>
            </p:cNvPr>
            <p:cNvSpPr/>
            <p:nvPr/>
          </p:nvSpPr>
          <p:spPr bwMode="auto">
            <a:xfrm>
              <a:off x="3595688" y="1598613"/>
              <a:ext cx="5000625" cy="3163888"/>
            </a:xfrm>
            <a:custGeom>
              <a:avLst/>
              <a:gdLst>
                <a:gd name="T0" fmla="*/ 131 w 273"/>
                <a:gd name="T1" fmla="*/ 6 h 172"/>
                <a:gd name="T2" fmla="*/ 137 w 273"/>
                <a:gd name="T3" fmla="*/ 12 h 172"/>
                <a:gd name="T4" fmla="*/ 143 w 273"/>
                <a:gd name="T5" fmla="*/ 6 h 172"/>
                <a:gd name="T6" fmla="*/ 137 w 273"/>
                <a:gd name="T7" fmla="*/ 0 h 172"/>
                <a:gd name="T8" fmla="*/ 131 w 273"/>
                <a:gd name="T9" fmla="*/ 6 h 172"/>
                <a:gd name="T10" fmla="*/ 8 w 273"/>
                <a:gd name="T11" fmla="*/ 151 h 172"/>
                <a:gd name="T12" fmla="*/ 22 w 273"/>
                <a:gd name="T13" fmla="*/ 164 h 172"/>
                <a:gd name="T14" fmla="*/ 252 w 273"/>
                <a:gd name="T15" fmla="*/ 164 h 172"/>
                <a:gd name="T16" fmla="*/ 266 w 273"/>
                <a:gd name="T17" fmla="*/ 151 h 172"/>
                <a:gd name="T18" fmla="*/ 266 w 273"/>
                <a:gd name="T19" fmla="*/ 25 h 172"/>
                <a:gd name="T20" fmla="*/ 252 w 273"/>
                <a:gd name="T21" fmla="*/ 12 h 172"/>
                <a:gd name="T22" fmla="*/ 22 w 273"/>
                <a:gd name="T23" fmla="*/ 12 h 172"/>
                <a:gd name="T24" fmla="*/ 8 w 273"/>
                <a:gd name="T25" fmla="*/ 25 h 172"/>
                <a:gd name="T26" fmla="*/ 8 w 273"/>
                <a:gd name="T27" fmla="*/ 151 h 172"/>
                <a:gd name="T28" fmla="*/ 0 w 273"/>
                <a:gd name="T29" fmla="*/ 160 h 172"/>
                <a:gd name="T30" fmla="*/ 0 w 273"/>
                <a:gd name="T31" fmla="*/ 12 h 172"/>
                <a:gd name="T32" fmla="*/ 12 w 273"/>
                <a:gd name="T33" fmla="*/ 0 h 172"/>
                <a:gd name="T34" fmla="*/ 261 w 273"/>
                <a:gd name="T35" fmla="*/ 0 h 172"/>
                <a:gd name="T36" fmla="*/ 273 w 273"/>
                <a:gd name="T37" fmla="*/ 12 h 172"/>
                <a:gd name="T38" fmla="*/ 273 w 273"/>
                <a:gd name="T39" fmla="*/ 160 h 172"/>
                <a:gd name="T40" fmla="*/ 261 w 273"/>
                <a:gd name="T41" fmla="*/ 172 h 172"/>
                <a:gd name="T42" fmla="*/ 257 w 273"/>
                <a:gd name="T43" fmla="*/ 172 h 172"/>
                <a:gd name="T44" fmla="*/ 17 w 273"/>
                <a:gd name="T45" fmla="*/ 172 h 172"/>
                <a:gd name="T46" fmla="*/ 12 w 273"/>
                <a:gd name="T47" fmla="*/ 172 h 172"/>
                <a:gd name="T48" fmla="*/ 0 w 273"/>
                <a:gd name="T49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172">
                  <a:moveTo>
                    <a:pt x="131" y="6"/>
                  </a:moveTo>
                  <a:cubicBezTo>
                    <a:pt x="131" y="9"/>
                    <a:pt x="134" y="12"/>
                    <a:pt x="137" y="12"/>
                  </a:cubicBezTo>
                  <a:cubicBezTo>
                    <a:pt x="140" y="12"/>
                    <a:pt x="143" y="9"/>
                    <a:pt x="143" y="6"/>
                  </a:cubicBezTo>
                  <a:cubicBezTo>
                    <a:pt x="143" y="3"/>
                    <a:pt x="140" y="0"/>
                    <a:pt x="137" y="0"/>
                  </a:cubicBezTo>
                  <a:cubicBezTo>
                    <a:pt x="134" y="0"/>
                    <a:pt x="131" y="3"/>
                    <a:pt x="131" y="6"/>
                  </a:cubicBezTo>
                  <a:close/>
                  <a:moveTo>
                    <a:pt x="8" y="151"/>
                  </a:moveTo>
                  <a:cubicBezTo>
                    <a:pt x="8" y="158"/>
                    <a:pt x="14" y="164"/>
                    <a:pt x="2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60" y="164"/>
                    <a:pt x="266" y="158"/>
                    <a:pt x="266" y="151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6" y="18"/>
                    <a:pt x="260" y="12"/>
                    <a:pt x="25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4" y="12"/>
                    <a:pt x="8" y="18"/>
                    <a:pt x="8" y="25"/>
                  </a:cubicBezTo>
                  <a:lnTo>
                    <a:pt x="8" y="151"/>
                  </a:lnTo>
                  <a:close/>
                  <a:moveTo>
                    <a:pt x="0" y="16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8" y="0"/>
                    <a:pt x="273" y="5"/>
                    <a:pt x="273" y="12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273" y="166"/>
                    <a:pt x="268" y="172"/>
                    <a:pt x="261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6" y="172"/>
                    <a:pt x="0" y="166"/>
                    <a:pt x="0" y="160"/>
                  </a:cubicBezTo>
                  <a:close/>
                </a:path>
              </a:pathLst>
            </a:custGeom>
            <a:solidFill>
              <a:srgbClr val="2EC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śľïḋé">
              <a:extLst>
                <a:ext uri="{FF2B5EF4-FFF2-40B4-BE49-F238E27FC236}">
                  <a16:creationId xmlns:a16="http://schemas.microsoft.com/office/drawing/2014/main" id="{0F8B8BB9-FAA7-4EAA-BAF7-B3BB0B745425}"/>
                </a:ext>
              </a:extLst>
            </p:cNvPr>
            <p:cNvSpPr/>
            <p:nvPr/>
          </p:nvSpPr>
          <p:spPr bwMode="auto">
            <a:xfrm>
              <a:off x="5994400" y="1598613"/>
              <a:ext cx="220663" cy="220663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9 w 12"/>
                <a:gd name="T13" fmla="*/ 6 h 12"/>
                <a:gd name="T14" fmla="*/ 6 w 12"/>
                <a:gd name="T15" fmla="*/ 9 h 12"/>
                <a:gd name="T16" fmla="*/ 3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3"/>
                  </a:moveTo>
                  <a:cubicBezTo>
                    <a:pt x="7" y="3"/>
                    <a:pt x="9" y="5"/>
                    <a:pt x="9" y="6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4" y="9"/>
                    <a:pt x="3" y="8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ís1iḑe">
              <a:extLst>
                <a:ext uri="{FF2B5EF4-FFF2-40B4-BE49-F238E27FC236}">
                  <a16:creationId xmlns:a16="http://schemas.microsoft.com/office/drawing/2014/main" id="{98273911-31A6-4924-A9E9-E12F11DF45F0}"/>
                </a:ext>
              </a:extLst>
            </p:cNvPr>
            <p:cNvSpPr/>
            <p:nvPr/>
          </p:nvSpPr>
          <p:spPr bwMode="auto">
            <a:xfrm>
              <a:off x="3741738" y="1819276"/>
              <a:ext cx="4725988" cy="2795588"/>
            </a:xfrm>
            <a:custGeom>
              <a:avLst/>
              <a:gdLst>
                <a:gd name="T0" fmla="*/ 244 w 258"/>
                <a:gd name="T1" fmla="*/ 152 h 152"/>
                <a:gd name="T2" fmla="*/ 258 w 258"/>
                <a:gd name="T3" fmla="*/ 139 h 152"/>
                <a:gd name="T4" fmla="*/ 258 w 258"/>
                <a:gd name="T5" fmla="*/ 13 h 152"/>
                <a:gd name="T6" fmla="*/ 244 w 258"/>
                <a:gd name="T7" fmla="*/ 0 h 152"/>
                <a:gd name="T8" fmla="*/ 14 w 258"/>
                <a:gd name="T9" fmla="*/ 0 h 152"/>
                <a:gd name="T10" fmla="*/ 0 w 258"/>
                <a:gd name="T11" fmla="*/ 13 h 152"/>
                <a:gd name="T12" fmla="*/ 0 w 258"/>
                <a:gd name="T13" fmla="*/ 139 h 152"/>
                <a:gd name="T14" fmla="*/ 14 w 258"/>
                <a:gd name="T15" fmla="*/ 152 h 152"/>
                <a:gd name="T16" fmla="*/ 244 w 258"/>
                <a:gd name="T17" fmla="*/ 152 h 152"/>
                <a:gd name="T18" fmla="*/ 3 w 258"/>
                <a:gd name="T19" fmla="*/ 139 h 152"/>
                <a:gd name="T20" fmla="*/ 3 w 258"/>
                <a:gd name="T21" fmla="*/ 13 h 152"/>
                <a:gd name="T22" fmla="*/ 14 w 258"/>
                <a:gd name="T23" fmla="*/ 3 h 152"/>
                <a:gd name="T24" fmla="*/ 244 w 258"/>
                <a:gd name="T25" fmla="*/ 3 h 152"/>
                <a:gd name="T26" fmla="*/ 255 w 258"/>
                <a:gd name="T27" fmla="*/ 13 h 152"/>
                <a:gd name="T28" fmla="*/ 255 w 258"/>
                <a:gd name="T29" fmla="*/ 139 h 152"/>
                <a:gd name="T30" fmla="*/ 244 w 258"/>
                <a:gd name="T31" fmla="*/ 149 h 152"/>
                <a:gd name="T32" fmla="*/ 14 w 258"/>
                <a:gd name="T33" fmla="*/ 149 h 152"/>
                <a:gd name="T34" fmla="*/ 3 w 258"/>
                <a:gd name="T3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52">
                  <a:moveTo>
                    <a:pt x="244" y="152"/>
                  </a:moveTo>
                  <a:cubicBezTo>
                    <a:pt x="252" y="152"/>
                    <a:pt x="258" y="146"/>
                    <a:pt x="258" y="139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8" y="6"/>
                    <a:pt x="252" y="0"/>
                    <a:pt x="24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6"/>
                    <a:pt x="6" y="152"/>
                    <a:pt x="14" y="152"/>
                  </a:cubicBezTo>
                  <a:lnTo>
                    <a:pt x="244" y="152"/>
                  </a:lnTo>
                  <a:close/>
                  <a:moveTo>
                    <a:pt x="3" y="139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7"/>
                    <a:pt x="8" y="3"/>
                    <a:pt x="14" y="3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0" y="3"/>
                    <a:pt x="255" y="7"/>
                    <a:pt x="255" y="13"/>
                  </a:cubicBezTo>
                  <a:cubicBezTo>
                    <a:pt x="255" y="139"/>
                    <a:pt x="255" y="139"/>
                    <a:pt x="255" y="139"/>
                  </a:cubicBezTo>
                  <a:cubicBezTo>
                    <a:pt x="255" y="145"/>
                    <a:pt x="250" y="149"/>
                    <a:pt x="24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8" y="149"/>
                    <a:pt x="3" y="145"/>
                    <a:pt x="3" y="1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ṣḻîḓè">
              <a:extLst>
                <a:ext uri="{FF2B5EF4-FFF2-40B4-BE49-F238E27FC236}">
                  <a16:creationId xmlns:a16="http://schemas.microsoft.com/office/drawing/2014/main" id="{1F405E02-A197-49C8-A3E8-970FB03AC71C}"/>
                </a:ext>
              </a:extLst>
            </p:cNvPr>
            <p:cNvSpPr/>
            <p:nvPr/>
          </p:nvSpPr>
          <p:spPr bwMode="auto">
            <a:xfrm>
              <a:off x="3155950" y="1543051"/>
              <a:ext cx="5897563" cy="3806825"/>
            </a:xfrm>
            <a:custGeom>
              <a:avLst/>
              <a:gdLst>
                <a:gd name="T0" fmla="*/ 321 w 322"/>
                <a:gd name="T1" fmla="*/ 183 h 207"/>
                <a:gd name="T2" fmla="*/ 282 w 322"/>
                <a:gd name="T3" fmla="*/ 183 h 207"/>
                <a:gd name="T4" fmla="*/ 282 w 322"/>
                <a:gd name="T5" fmla="*/ 178 h 207"/>
                <a:gd name="T6" fmla="*/ 285 w 322"/>
                <a:gd name="T7" fmla="*/ 178 h 207"/>
                <a:gd name="T8" fmla="*/ 300 w 322"/>
                <a:gd name="T9" fmla="*/ 163 h 207"/>
                <a:gd name="T10" fmla="*/ 300 w 322"/>
                <a:gd name="T11" fmla="*/ 15 h 207"/>
                <a:gd name="T12" fmla="*/ 285 w 322"/>
                <a:gd name="T13" fmla="*/ 0 h 207"/>
                <a:gd name="T14" fmla="*/ 36 w 322"/>
                <a:gd name="T15" fmla="*/ 0 h 207"/>
                <a:gd name="T16" fmla="*/ 22 w 322"/>
                <a:gd name="T17" fmla="*/ 15 h 207"/>
                <a:gd name="T18" fmla="*/ 22 w 322"/>
                <a:gd name="T19" fmla="*/ 163 h 207"/>
                <a:gd name="T20" fmla="*/ 36 w 322"/>
                <a:gd name="T21" fmla="*/ 178 h 207"/>
                <a:gd name="T22" fmla="*/ 39 w 322"/>
                <a:gd name="T23" fmla="*/ 178 h 207"/>
                <a:gd name="T24" fmla="*/ 39 w 322"/>
                <a:gd name="T25" fmla="*/ 183 h 207"/>
                <a:gd name="T26" fmla="*/ 1 w 322"/>
                <a:gd name="T27" fmla="*/ 183 h 207"/>
                <a:gd name="T28" fmla="*/ 0 w 322"/>
                <a:gd name="T29" fmla="*/ 185 h 207"/>
                <a:gd name="T30" fmla="*/ 0 w 322"/>
                <a:gd name="T31" fmla="*/ 192 h 207"/>
                <a:gd name="T32" fmla="*/ 3 w 322"/>
                <a:gd name="T33" fmla="*/ 201 h 207"/>
                <a:gd name="T34" fmla="*/ 15 w 322"/>
                <a:gd name="T35" fmla="*/ 207 h 207"/>
                <a:gd name="T36" fmla="*/ 307 w 322"/>
                <a:gd name="T37" fmla="*/ 207 h 207"/>
                <a:gd name="T38" fmla="*/ 319 w 322"/>
                <a:gd name="T39" fmla="*/ 201 h 207"/>
                <a:gd name="T40" fmla="*/ 322 w 322"/>
                <a:gd name="T41" fmla="*/ 192 h 207"/>
                <a:gd name="T42" fmla="*/ 322 w 322"/>
                <a:gd name="T43" fmla="*/ 192 h 207"/>
                <a:gd name="T44" fmla="*/ 322 w 322"/>
                <a:gd name="T45" fmla="*/ 185 h 207"/>
                <a:gd name="T46" fmla="*/ 322 w 322"/>
                <a:gd name="T47" fmla="*/ 184 h 207"/>
                <a:gd name="T48" fmla="*/ 321 w 322"/>
                <a:gd name="T49" fmla="*/ 183 h 207"/>
                <a:gd name="T50" fmla="*/ 36 w 322"/>
                <a:gd name="T51" fmla="*/ 175 h 207"/>
                <a:gd name="T52" fmla="*/ 24 w 322"/>
                <a:gd name="T53" fmla="*/ 163 h 207"/>
                <a:gd name="T54" fmla="*/ 24 w 322"/>
                <a:gd name="T55" fmla="*/ 15 h 207"/>
                <a:gd name="T56" fmla="*/ 36 w 322"/>
                <a:gd name="T57" fmla="*/ 3 h 207"/>
                <a:gd name="T58" fmla="*/ 285 w 322"/>
                <a:gd name="T59" fmla="*/ 3 h 207"/>
                <a:gd name="T60" fmla="*/ 297 w 322"/>
                <a:gd name="T61" fmla="*/ 15 h 207"/>
                <a:gd name="T62" fmla="*/ 297 w 322"/>
                <a:gd name="T63" fmla="*/ 163 h 207"/>
                <a:gd name="T64" fmla="*/ 285 w 322"/>
                <a:gd name="T65" fmla="*/ 175 h 207"/>
                <a:gd name="T66" fmla="*/ 281 w 322"/>
                <a:gd name="T67" fmla="*/ 175 h 207"/>
                <a:gd name="T68" fmla="*/ 41 w 322"/>
                <a:gd name="T69" fmla="*/ 175 h 207"/>
                <a:gd name="T70" fmla="*/ 36 w 322"/>
                <a:gd name="T71" fmla="*/ 175 h 207"/>
                <a:gd name="T72" fmla="*/ 42 w 322"/>
                <a:gd name="T73" fmla="*/ 178 h 207"/>
                <a:gd name="T74" fmla="*/ 279 w 322"/>
                <a:gd name="T75" fmla="*/ 178 h 207"/>
                <a:gd name="T76" fmla="*/ 279 w 322"/>
                <a:gd name="T77" fmla="*/ 183 h 207"/>
                <a:gd name="T78" fmla="*/ 42 w 322"/>
                <a:gd name="T79" fmla="*/ 183 h 207"/>
                <a:gd name="T80" fmla="*/ 42 w 322"/>
                <a:gd name="T81" fmla="*/ 178 h 207"/>
                <a:gd name="T82" fmla="*/ 319 w 322"/>
                <a:gd name="T83" fmla="*/ 192 h 207"/>
                <a:gd name="T84" fmla="*/ 319 w 322"/>
                <a:gd name="T85" fmla="*/ 192 h 207"/>
                <a:gd name="T86" fmla="*/ 316 w 322"/>
                <a:gd name="T87" fmla="*/ 199 h 207"/>
                <a:gd name="T88" fmla="*/ 307 w 322"/>
                <a:gd name="T89" fmla="*/ 204 h 207"/>
                <a:gd name="T90" fmla="*/ 15 w 322"/>
                <a:gd name="T91" fmla="*/ 204 h 207"/>
                <a:gd name="T92" fmla="*/ 5 w 322"/>
                <a:gd name="T93" fmla="*/ 199 h 207"/>
                <a:gd name="T94" fmla="*/ 3 w 322"/>
                <a:gd name="T95" fmla="*/ 192 h 207"/>
                <a:gd name="T96" fmla="*/ 3 w 322"/>
                <a:gd name="T97" fmla="*/ 186 h 207"/>
                <a:gd name="T98" fmla="*/ 41 w 322"/>
                <a:gd name="T99" fmla="*/ 186 h 207"/>
                <a:gd name="T100" fmla="*/ 281 w 322"/>
                <a:gd name="T101" fmla="*/ 186 h 207"/>
                <a:gd name="T102" fmla="*/ 319 w 322"/>
                <a:gd name="T103" fmla="*/ 186 h 207"/>
                <a:gd name="T104" fmla="*/ 319 w 322"/>
                <a:gd name="T105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207">
                  <a:moveTo>
                    <a:pt x="321" y="183"/>
                  </a:moveTo>
                  <a:cubicBezTo>
                    <a:pt x="282" y="183"/>
                    <a:pt x="282" y="183"/>
                    <a:pt x="282" y="183"/>
                  </a:cubicBezTo>
                  <a:cubicBezTo>
                    <a:pt x="282" y="178"/>
                    <a:pt x="282" y="178"/>
                    <a:pt x="282" y="178"/>
                  </a:cubicBezTo>
                  <a:cubicBezTo>
                    <a:pt x="285" y="178"/>
                    <a:pt x="285" y="178"/>
                    <a:pt x="285" y="178"/>
                  </a:cubicBezTo>
                  <a:cubicBezTo>
                    <a:pt x="293" y="178"/>
                    <a:pt x="300" y="171"/>
                    <a:pt x="300" y="163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7"/>
                    <a:pt x="293" y="0"/>
                    <a:pt x="2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2" y="7"/>
                    <a:pt x="22" y="15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71"/>
                    <a:pt x="28" y="178"/>
                    <a:pt x="36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3" y="201"/>
                  </a:cubicBezTo>
                  <a:cubicBezTo>
                    <a:pt x="6" y="205"/>
                    <a:pt x="10" y="207"/>
                    <a:pt x="15" y="207"/>
                  </a:cubicBezTo>
                  <a:cubicBezTo>
                    <a:pt x="307" y="207"/>
                    <a:pt x="307" y="207"/>
                    <a:pt x="307" y="207"/>
                  </a:cubicBezTo>
                  <a:cubicBezTo>
                    <a:pt x="311" y="207"/>
                    <a:pt x="316" y="205"/>
                    <a:pt x="319" y="201"/>
                  </a:cubicBezTo>
                  <a:cubicBezTo>
                    <a:pt x="321" y="199"/>
                    <a:pt x="322" y="195"/>
                    <a:pt x="322" y="192"/>
                  </a:cubicBezTo>
                  <a:cubicBezTo>
                    <a:pt x="322" y="192"/>
                    <a:pt x="322" y="192"/>
                    <a:pt x="322" y="192"/>
                  </a:cubicBezTo>
                  <a:cubicBezTo>
                    <a:pt x="322" y="185"/>
                    <a:pt x="322" y="185"/>
                    <a:pt x="322" y="185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1" y="183"/>
                    <a:pt x="321" y="183"/>
                    <a:pt x="321" y="183"/>
                  </a:cubicBezTo>
                  <a:close/>
                  <a:moveTo>
                    <a:pt x="36" y="175"/>
                  </a:moveTo>
                  <a:cubicBezTo>
                    <a:pt x="30" y="175"/>
                    <a:pt x="24" y="169"/>
                    <a:pt x="24" y="16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8"/>
                    <a:pt x="30" y="3"/>
                    <a:pt x="36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92" y="3"/>
                    <a:pt x="297" y="8"/>
                    <a:pt x="297" y="15"/>
                  </a:cubicBezTo>
                  <a:cubicBezTo>
                    <a:pt x="297" y="163"/>
                    <a:pt x="297" y="163"/>
                    <a:pt x="297" y="163"/>
                  </a:cubicBezTo>
                  <a:cubicBezTo>
                    <a:pt x="297" y="169"/>
                    <a:pt x="292" y="175"/>
                    <a:pt x="285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41" y="175"/>
                    <a:pt x="41" y="175"/>
                    <a:pt x="41" y="175"/>
                  </a:cubicBezTo>
                  <a:lnTo>
                    <a:pt x="36" y="175"/>
                  </a:lnTo>
                  <a:close/>
                  <a:moveTo>
                    <a:pt x="42" y="178"/>
                  </a:moveTo>
                  <a:cubicBezTo>
                    <a:pt x="279" y="178"/>
                    <a:pt x="279" y="178"/>
                    <a:pt x="279" y="178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42" y="183"/>
                    <a:pt x="42" y="183"/>
                    <a:pt x="42" y="183"/>
                  </a:cubicBezTo>
                  <a:lnTo>
                    <a:pt x="42" y="178"/>
                  </a:lnTo>
                  <a:close/>
                  <a:moveTo>
                    <a:pt x="319" y="192"/>
                  </a:moveTo>
                  <a:cubicBezTo>
                    <a:pt x="319" y="192"/>
                    <a:pt x="319" y="192"/>
                    <a:pt x="319" y="192"/>
                  </a:cubicBezTo>
                  <a:cubicBezTo>
                    <a:pt x="319" y="195"/>
                    <a:pt x="318" y="197"/>
                    <a:pt x="316" y="199"/>
                  </a:cubicBezTo>
                  <a:cubicBezTo>
                    <a:pt x="314" y="202"/>
                    <a:pt x="311" y="204"/>
                    <a:pt x="307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1" y="204"/>
                    <a:pt x="8" y="202"/>
                    <a:pt x="5" y="199"/>
                  </a:cubicBezTo>
                  <a:cubicBezTo>
                    <a:pt x="3" y="197"/>
                    <a:pt x="3" y="195"/>
                    <a:pt x="3" y="192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281" y="186"/>
                    <a:pt x="281" y="186"/>
                    <a:pt x="281" y="186"/>
                  </a:cubicBezTo>
                  <a:cubicBezTo>
                    <a:pt x="319" y="186"/>
                    <a:pt x="319" y="186"/>
                    <a:pt x="319" y="186"/>
                  </a:cubicBezTo>
                  <a:lnTo>
                    <a:pt x="319" y="192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6" name="矩形 5"/>
          <p:cNvSpPr/>
          <p:nvPr/>
        </p:nvSpPr>
        <p:spPr>
          <a:xfrm>
            <a:off x="6798365" y="2290589"/>
            <a:ext cx="6096000" cy="21204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age = 18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age &gt;= 18: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允许进网吧嗨皮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回家学习写作业去</a:t>
            </a:r>
            <a:r>
              <a:rPr lang="en-US" altLang="zh-CN" dirty="0"/>
              <a:t>")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279" y="2235751"/>
            <a:ext cx="4887939" cy="2810565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1484243" y="2141033"/>
            <a:ext cx="4439479" cy="29052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0499B"/>
                </a:solidFill>
              </a:rPr>
              <a:t>网吧智能判定系统</a:t>
            </a:r>
            <a:endParaRPr lang="en-US" altLang="zh-CN" sz="2400" b="1" dirty="0">
              <a:solidFill>
                <a:srgbClr val="60499B"/>
              </a:solidFill>
            </a:endParaRPr>
          </a:p>
          <a:p>
            <a:endParaRPr lang="en-US" altLang="zh-CN" dirty="0"/>
          </a:p>
          <a:p>
            <a:r>
              <a:rPr lang="zh-CN" altLang="en-US" dirty="0"/>
              <a:t>还记得我们学习过的</a:t>
            </a:r>
            <a:r>
              <a:rPr lang="en-US" altLang="zh-CN" dirty="0"/>
              <a:t>input</a:t>
            </a:r>
            <a:r>
              <a:rPr lang="zh-CN" altLang="en-US" dirty="0"/>
              <a:t>函数吗？</a:t>
            </a:r>
            <a:endParaRPr lang="en-US" altLang="zh-CN" dirty="0"/>
          </a:p>
          <a:p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利用</a:t>
            </a:r>
            <a:r>
              <a:rPr lang="en-US" altLang="zh-CN" dirty="0"/>
              <a:t>input</a:t>
            </a:r>
            <a:r>
              <a:rPr lang="zh-CN" altLang="en-US" dirty="0"/>
              <a:t>函数设计一个网吧年龄判定系统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输入的年龄，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如果：</a:t>
            </a:r>
            <a:r>
              <a:rPr lang="en-US" altLang="zh-CN" dirty="0"/>
              <a:t>&gt;= 18</a:t>
            </a:r>
            <a:r>
              <a:rPr lang="zh-CN" altLang="en-US" dirty="0"/>
              <a:t>，允许进网吧嗨皮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否则    </a:t>
            </a:r>
            <a:r>
              <a:rPr lang="en-US" altLang="zh-CN" dirty="0"/>
              <a:t>&lt; 18 </a:t>
            </a:r>
            <a:r>
              <a:rPr lang="zh-CN" altLang="en-US" dirty="0"/>
              <a:t>，回家学习写作取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矩形 2"/>
          <p:cNvSpPr/>
          <p:nvPr/>
        </p:nvSpPr>
        <p:spPr>
          <a:xfrm>
            <a:off x="1659563" y="1823153"/>
            <a:ext cx="6096000" cy="2839880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智能判定系统：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输入用户年龄（</a:t>
            </a:r>
            <a:r>
              <a:rPr lang="en-US" altLang="zh-CN" dirty="0"/>
              <a:t>input</a:t>
            </a:r>
            <a:r>
              <a:rPr lang="zh-CN" altLang="en-US" dirty="0"/>
              <a:t>函数）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判断是否满</a:t>
            </a:r>
            <a:r>
              <a:rPr lang="en-US" altLang="zh-CN" dirty="0"/>
              <a:t>18</a:t>
            </a:r>
            <a:r>
              <a:rPr lang="zh-CN" altLang="en-US" dirty="0"/>
              <a:t>岁	（</a:t>
            </a:r>
            <a:r>
              <a:rPr lang="en-US" altLang="zh-CN" dirty="0"/>
              <a:t>&gt;=</a:t>
            </a:r>
            <a:r>
              <a:rPr lang="zh-CN" altLang="en-US" dirty="0"/>
              <a:t>）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如果满	</a:t>
            </a:r>
            <a:r>
              <a:rPr lang="en-US" altLang="zh-CN" dirty="0"/>
              <a:t>18</a:t>
            </a:r>
            <a:r>
              <a:rPr lang="zh-CN" altLang="en-US" dirty="0"/>
              <a:t>岁，允许进网吧嗨⽪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4.</a:t>
            </a:r>
            <a:r>
              <a:rPr lang="zh-CN" altLang="en-US" dirty="0"/>
              <a:t>如果不满</a:t>
            </a:r>
            <a:r>
              <a:rPr lang="en-US" altLang="zh-CN" dirty="0"/>
              <a:t>18</a:t>
            </a:r>
            <a:r>
              <a:rPr lang="zh-CN" altLang="en-US" dirty="0"/>
              <a:t>岁，回家学习写作业去</a:t>
            </a:r>
          </a:p>
        </p:txBody>
      </p:sp>
      <p:grpSp>
        <p:nvGrpSpPr>
          <p:cNvPr id="6" name="f69a515d-4234-4734-9407-cfceadee0839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BA832554-4072-4F0C-8F1D-D09FF2F47B04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267499" y="1236389"/>
            <a:ext cx="6235387" cy="4884699"/>
            <a:chOff x="3095861" y="864803"/>
            <a:chExt cx="5724090" cy="4884699"/>
          </a:xfrm>
        </p:grpSpPr>
        <p:sp>
          <p:nvSpPr>
            <p:cNvPr id="7" name="iś1íḑé">
              <a:extLst>
                <a:ext uri="{FF2B5EF4-FFF2-40B4-BE49-F238E27FC236}">
                  <a16:creationId xmlns:a16="http://schemas.microsoft.com/office/drawing/2014/main" id="{E1888153-B53A-465A-AE0B-2050DC08FB94}"/>
                </a:ext>
              </a:extLst>
            </p:cNvPr>
            <p:cNvSpPr/>
            <p:nvPr/>
          </p:nvSpPr>
          <p:spPr bwMode="auto">
            <a:xfrm>
              <a:off x="4086883" y="4244019"/>
              <a:ext cx="4196945" cy="666097"/>
            </a:xfrm>
            <a:custGeom>
              <a:avLst/>
              <a:gdLst>
                <a:gd name="T0" fmla="*/ 496 w 496"/>
                <a:gd name="T1" fmla="*/ 79 h 79"/>
                <a:gd name="T2" fmla="*/ 0 w 496"/>
                <a:gd name="T3" fmla="*/ 79 h 79"/>
                <a:gd name="T4" fmla="*/ 0 w 496"/>
                <a:gd name="T5" fmla="*/ 0 h 79"/>
                <a:gd name="T6" fmla="*/ 496 w 496"/>
                <a:gd name="T7" fmla="*/ 0 h 79"/>
                <a:gd name="T8" fmla="*/ 495 w 496"/>
                <a:gd name="T9" fmla="*/ 4 h 79"/>
                <a:gd name="T10" fmla="*/ 490 w 496"/>
                <a:gd name="T11" fmla="*/ 26 h 79"/>
                <a:gd name="T12" fmla="*/ 496 w 496"/>
                <a:gd name="T13" fmla="*/ 79 h 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6" h="79">
                  <a:moveTo>
                    <a:pt x="496" y="79"/>
                  </a:moveTo>
                  <a:cubicBezTo>
                    <a:pt x="0" y="79"/>
                    <a:pt x="0" y="79"/>
                    <a:pt x="0" y="7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496" y="0"/>
                    <a:pt x="496" y="0"/>
                    <a:pt x="496" y="0"/>
                  </a:cubicBezTo>
                  <a:cubicBezTo>
                    <a:pt x="495" y="1"/>
                    <a:pt x="495" y="3"/>
                    <a:pt x="495" y="4"/>
                  </a:cubicBezTo>
                  <a:cubicBezTo>
                    <a:pt x="493" y="11"/>
                    <a:pt x="491" y="19"/>
                    <a:pt x="490" y="26"/>
                  </a:cubicBezTo>
                  <a:cubicBezTo>
                    <a:pt x="487" y="45"/>
                    <a:pt x="488" y="62"/>
                    <a:pt x="496" y="79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8" name="ïṥlïḍè">
              <a:extLst>
                <a:ext uri="{FF2B5EF4-FFF2-40B4-BE49-F238E27FC236}">
                  <a16:creationId xmlns:a16="http://schemas.microsoft.com/office/drawing/2014/main" id="{9A58E984-33E3-415B-98B2-AD0445026F1E}"/>
                </a:ext>
              </a:extLst>
            </p:cNvPr>
            <p:cNvSpPr/>
            <p:nvPr/>
          </p:nvSpPr>
          <p:spPr bwMode="auto">
            <a:xfrm>
              <a:off x="4086883" y="4276511"/>
              <a:ext cx="4191528" cy="184124"/>
            </a:xfrm>
            <a:custGeom>
              <a:avLst/>
              <a:gdLst>
                <a:gd name="T0" fmla="*/ 495 w 495"/>
                <a:gd name="T1" fmla="*/ 0 h 22"/>
                <a:gd name="T2" fmla="*/ 490 w 495"/>
                <a:gd name="T3" fmla="*/ 22 h 22"/>
                <a:gd name="T4" fmla="*/ 0 w 495"/>
                <a:gd name="T5" fmla="*/ 22 h 22"/>
                <a:gd name="T6" fmla="*/ 0 w 495"/>
                <a:gd name="T7" fmla="*/ 0 h 22"/>
                <a:gd name="T8" fmla="*/ 495 w 495"/>
                <a:gd name="T9" fmla="*/ 0 h 2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5" h="22">
                  <a:moveTo>
                    <a:pt x="495" y="0"/>
                  </a:moveTo>
                  <a:cubicBezTo>
                    <a:pt x="493" y="7"/>
                    <a:pt x="491" y="15"/>
                    <a:pt x="490" y="22"/>
                  </a:cubicBezTo>
                  <a:cubicBezTo>
                    <a:pt x="0" y="22"/>
                    <a:pt x="0" y="22"/>
                    <a:pt x="0" y="22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49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9" name="ïṣḷiḍé">
              <a:extLst>
                <a:ext uri="{FF2B5EF4-FFF2-40B4-BE49-F238E27FC236}">
                  <a16:creationId xmlns:a16="http://schemas.microsoft.com/office/drawing/2014/main" id="{CBC06660-4B8D-4FAD-96D5-689F332541EC}"/>
                </a:ext>
              </a:extLst>
            </p:cNvPr>
            <p:cNvSpPr/>
            <p:nvPr/>
          </p:nvSpPr>
          <p:spPr bwMode="auto">
            <a:xfrm>
              <a:off x="3988167" y="4228601"/>
              <a:ext cx="4459828" cy="722928"/>
            </a:xfrm>
            <a:custGeom>
              <a:avLst/>
              <a:gdLst>
                <a:gd name="T0" fmla="*/ 0 w 536"/>
                <a:gd name="T1" fmla="*/ 0 h 85"/>
                <a:gd name="T2" fmla="*/ 517 w 536"/>
                <a:gd name="T3" fmla="*/ 0 h 85"/>
                <a:gd name="T4" fmla="*/ 517 w 536"/>
                <a:gd name="T5" fmla="*/ 85 h 85"/>
                <a:gd name="T6" fmla="*/ 0 w 536"/>
                <a:gd name="T7" fmla="*/ 85 h 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536" h="85">
                  <a:moveTo>
                    <a:pt x="0" y="0"/>
                  </a:moveTo>
                  <a:cubicBezTo>
                    <a:pt x="517" y="0"/>
                    <a:pt x="517" y="0"/>
                    <a:pt x="517" y="0"/>
                  </a:cubicBezTo>
                  <a:cubicBezTo>
                    <a:pt x="531" y="26"/>
                    <a:pt x="536" y="53"/>
                    <a:pt x="517" y="85"/>
                  </a:cubicBezTo>
                  <a:cubicBezTo>
                    <a:pt x="0" y="85"/>
                    <a:pt x="0" y="85"/>
                    <a:pt x="0" y="85"/>
                  </a:cubicBezTo>
                </a:path>
              </a:pathLst>
            </a:custGeom>
            <a:noFill/>
            <a:ln w="177800" cap="flat">
              <a:solidFill>
                <a:srgbClr val="EE7BFF"/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0" name="îślidé">
              <a:extLst>
                <a:ext uri="{FF2B5EF4-FFF2-40B4-BE49-F238E27FC236}">
                  <a16:creationId xmlns:a16="http://schemas.microsoft.com/office/drawing/2014/main" id="{770B57E6-E437-46FE-88A6-AC81B34AFA0F}"/>
                </a:ext>
              </a:extLst>
            </p:cNvPr>
            <p:cNvSpPr/>
            <p:nvPr/>
          </p:nvSpPr>
          <p:spPr bwMode="auto">
            <a:xfrm>
              <a:off x="8164685" y="3854109"/>
              <a:ext cx="37910" cy="167879"/>
            </a:xfrm>
            <a:custGeom>
              <a:avLst/>
              <a:gdLst>
                <a:gd name="T0" fmla="*/ 4 w 4"/>
                <a:gd name="T1" fmla="*/ 18 h 20"/>
                <a:gd name="T2" fmla="*/ 4 w 4"/>
                <a:gd name="T3" fmla="*/ 2 h 20"/>
                <a:gd name="T4" fmla="*/ 2 w 4"/>
                <a:gd name="T5" fmla="*/ 0 h 20"/>
                <a:gd name="T6" fmla="*/ 0 w 4"/>
                <a:gd name="T7" fmla="*/ 2 h 20"/>
                <a:gd name="T8" fmla="*/ 0 w 4"/>
                <a:gd name="T9" fmla="*/ 18 h 20"/>
                <a:gd name="T10" fmla="*/ 2 w 4"/>
                <a:gd name="T11" fmla="*/ 20 h 20"/>
                <a:gd name="T12" fmla="*/ 4 w 4"/>
                <a:gd name="T13" fmla="*/ 18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4" y="18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3" y="20"/>
                    <a:pt x="4" y="19"/>
                    <a:pt x="4" y="18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íSļiḍê">
              <a:extLst>
                <a:ext uri="{FF2B5EF4-FFF2-40B4-BE49-F238E27FC236}">
                  <a16:creationId xmlns:a16="http://schemas.microsoft.com/office/drawing/2014/main" id="{1B2599BB-8691-41AC-A9BB-42C97E8AF35B}"/>
                </a:ext>
              </a:extLst>
            </p:cNvPr>
            <p:cNvSpPr/>
            <p:nvPr/>
          </p:nvSpPr>
          <p:spPr bwMode="auto">
            <a:xfrm>
              <a:off x="7709791" y="4054481"/>
              <a:ext cx="135387" cy="135387"/>
            </a:xfrm>
            <a:custGeom>
              <a:avLst/>
              <a:gdLst>
                <a:gd name="T0" fmla="*/ 15 w 16"/>
                <a:gd name="T1" fmla="*/ 12 h 16"/>
                <a:gd name="T2" fmla="*/ 4 w 16"/>
                <a:gd name="T3" fmla="*/ 1 h 16"/>
                <a:gd name="T4" fmla="*/ 1 w 16"/>
                <a:gd name="T5" fmla="*/ 1 h 16"/>
                <a:gd name="T6" fmla="*/ 1 w 16"/>
                <a:gd name="T7" fmla="*/ 4 h 16"/>
                <a:gd name="T8" fmla="*/ 13 w 16"/>
                <a:gd name="T9" fmla="*/ 15 h 16"/>
                <a:gd name="T10" fmla="*/ 15 w 16"/>
                <a:gd name="T11" fmla="*/ 15 h 16"/>
                <a:gd name="T12" fmla="*/ 15 w 16"/>
                <a:gd name="T13" fmla="*/ 12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5" y="12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3" y="15"/>
                    <a:pt x="13" y="15"/>
                    <a:pt x="13" y="15"/>
                  </a:cubicBezTo>
                  <a:cubicBezTo>
                    <a:pt x="13" y="16"/>
                    <a:pt x="15" y="16"/>
                    <a:pt x="15" y="15"/>
                  </a:cubicBezTo>
                  <a:cubicBezTo>
                    <a:pt x="16" y="14"/>
                    <a:pt x="16" y="13"/>
                    <a:pt x="15" y="12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2" name="iṥ1iḑê">
              <a:extLst>
                <a:ext uri="{FF2B5EF4-FFF2-40B4-BE49-F238E27FC236}">
                  <a16:creationId xmlns:a16="http://schemas.microsoft.com/office/drawing/2014/main" id="{E0AEC31E-D344-4A67-9417-69BD96FE5A8F}"/>
                </a:ext>
              </a:extLst>
            </p:cNvPr>
            <p:cNvSpPr/>
            <p:nvPr/>
          </p:nvSpPr>
          <p:spPr bwMode="auto">
            <a:xfrm>
              <a:off x="7563576" y="4460635"/>
              <a:ext cx="178710" cy="37910"/>
            </a:xfrm>
            <a:custGeom>
              <a:avLst/>
              <a:gdLst>
                <a:gd name="T0" fmla="*/ 19 w 21"/>
                <a:gd name="T1" fmla="*/ 0 h 4"/>
                <a:gd name="T2" fmla="*/ 2 w 21"/>
                <a:gd name="T3" fmla="*/ 0 h 4"/>
                <a:gd name="T4" fmla="*/ 0 w 21"/>
                <a:gd name="T5" fmla="*/ 2 h 4"/>
                <a:gd name="T6" fmla="*/ 2 w 21"/>
                <a:gd name="T7" fmla="*/ 4 h 4"/>
                <a:gd name="T8" fmla="*/ 19 w 21"/>
                <a:gd name="T9" fmla="*/ 4 h 4"/>
                <a:gd name="T10" fmla="*/ 21 w 21"/>
                <a:gd name="T11" fmla="*/ 2 h 4"/>
                <a:gd name="T12" fmla="*/ 19 w 21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4">
                  <a:moveTo>
                    <a:pt x="19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4"/>
                    <a:pt x="2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4"/>
                    <a:pt x="21" y="4"/>
                    <a:pt x="21" y="2"/>
                  </a:cubicBezTo>
                  <a:cubicBezTo>
                    <a:pt x="21" y="1"/>
                    <a:pt x="20" y="0"/>
                    <a:pt x="19" y="0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ïsḻïdè">
              <a:extLst>
                <a:ext uri="{FF2B5EF4-FFF2-40B4-BE49-F238E27FC236}">
                  <a16:creationId xmlns:a16="http://schemas.microsoft.com/office/drawing/2014/main" id="{B93A2B4C-B71B-4DB0-9245-E6D5018B05BA}"/>
                </a:ext>
              </a:extLst>
            </p:cNvPr>
            <p:cNvSpPr/>
            <p:nvPr/>
          </p:nvSpPr>
          <p:spPr bwMode="auto">
            <a:xfrm>
              <a:off x="8652072" y="4455222"/>
              <a:ext cx="167879" cy="32492"/>
            </a:xfrm>
            <a:custGeom>
              <a:avLst/>
              <a:gdLst>
                <a:gd name="T0" fmla="*/ 2 w 20"/>
                <a:gd name="T1" fmla="*/ 4 h 4"/>
                <a:gd name="T2" fmla="*/ 18 w 20"/>
                <a:gd name="T3" fmla="*/ 4 h 4"/>
                <a:gd name="T4" fmla="*/ 20 w 20"/>
                <a:gd name="T5" fmla="*/ 2 h 4"/>
                <a:gd name="T6" fmla="*/ 18 w 20"/>
                <a:gd name="T7" fmla="*/ 0 h 4"/>
                <a:gd name="T8" fmla="*/ 2 w 20"/>
                <a:gd name="T9" fmla="*/ 0 h 4"/>
                <a:gd name="T10" fmla="*/ 0 w 20"/>
                <a:gd name="T11" fmla="*/ 2 h 4"/>
                <a:gd name="T12" fmla="*/ 2 w 20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4">
                  <a:moveTo>
                    <a:pt x="2" y="4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20" y="3"/>
                    <a:pt x="20" y="2"/>
                  </a:cubicBezTo>
                  <a:cubicBezTo>
                    <a:pt x="20" y="1"/>
                    <a:pt x="19" y="0"/>
                    <a:pt x="18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3"/>
                    <a:pt x="0" y="4"/>
                    <a:pt x="2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îṩļîḍe">
              <a:extLst>
                <a:ext uri="{FF2B5EF4-FFF2-40B4-BE49-F238E27FC236}">
                  <a16:creationId xmlns:a16="http://schemas.microsoft.com/office/drawing/2014/main" id="{43011B24-B672-4734-846E-F207C0267CC2}"/>
                </a:ext>
              </a:extLst>
            </p:cNvPr>
            <p:cNvSpPr/>
            <p:nvPr/>
          </p:nvSpPr>
          <p:spPr bwMode="auto">
            <a:xfrm>
              <a:off x="8478779" y="4005741"/>
              <a:ext cx="135387" cy="135387"/>
            </a:xfrm>
            <a:custGeom>
              <a:avLst/>
              <a:gdLst>
                <a:gd name="T0" fmla="*/ 3 w 16"/>
                <a:gd name="T1" fmla="*/ 15 h 16"/>
                <a:gd name="T2" fmla="*/ 15 w 16"/>
                <a:gd name="T3" fmla="*/ 4 h 16"/>
                <a:gd name="T4" fmla="*/ 15 w 16"/>
                <a:gd name="T5" fmla="*/ 1 h 16"/>
                <a:gd name="T6" fmla="*/ 12 w 16"/>
                <a:gd name="T7" fmla="*/ 1 h 16"/>
                <a:gd name="T8" fmla="*/ 1 w 16"/>
                <a:gd name="T9" fmla="*/ 12 h 16"/>
                <a:gd name="T10" fmla="*/ 1 w 16"/>
                <a:gd name="T11" fmla="*/ 15 h 16"/>
                <a:gd name="T12" fmla="*/ 3 w 16"/>
                <a:gd name="T13" fmla="*/ 15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3" y="15"/>
                  </a:moveTo>
                  <a:cubicBezTo>
                    <a:pt x="15" y="4"/>
                    <a:pt x="15" y="4"/>
                    <a:pt x="15" y="4"/>
                  </a:cubicBezTo>
                  <a:cubicBezTo>
                    <a:pt x="16" y="3"/>
                    <a:pt x="16" y="2"/>
                    <a:pt x="15" y="1"/>
                  </a:cubicBezTo>
                  <a:cubicBezTo>
                    <a:pt x="14" y="0"/>
                    <a:pt x="13" y="0"/>
                    <a:pt x="12" y="1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0" y="13"/>
                    <a:pt x="0" y="14"/>
                    <a:pt x="1" y="15"/>
                  </a:cubicBezTo>
                  <a:cubicBezTo>
                    <a:pt x="1" y="16"/>
                    <a:pt x="3" y="16"/>
                    <a:pt x="3" y="15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ṣlídè">
              <a:extLst>
                <a:ext uri="{FF2B5EF4-FFF2-40B4-BE49-F238E27FC236}">
                  <a16:creationId xmlns:a16="http://schemas.microsoft.com/office/drawing/2014/main" id="{A879236E-0E6B-4946-AB87-7915A65F77A0}"/>
                </a:ext>
              </a:extLst>
            </p:cNvPr>
            <p:cNvSpPr/>
            <p:nvPr/>
          </p:nvSpPr>
          <p:spPr bwMode="auto">
            <a:xfrm>
              <a:off x="8186347" y="4937191"/>
              <a:ext cx="32492" cy="167879"/>
            </a:xfrm>
            <a:custGeom>
              <a:avLst/>
              <a:gdLst>
                <a:gd name="T0" fmla="*/ 0 w 4"/>
                <a:gd name="T1" fmla="*/ 2 h 20"/>
                <a:gd name="T2" fmla="*/ 0 w 4"/>
                <a:gd name="T3" fmla="*/ 18 h 20"/>
                <a:gd name="T4" fmla="*/ 2 w 4"/>
                <a:gd name="T5" fmla="*/ 20 h 20"/>
                <a:gd name="T6" fmla="*/ 4 w 4"/>
                <a:gd name="T7" fmla="*/ 18 h 20"/>
                <a:gd name="T8" fmla="*/ 4 w 4"/>
                <a:gd name="T9" fmla="*/ 2 h 20"/>
                <a:gd name="T10" fmla="*/ 2 w 4"/>
                <a:gd name="T11" fmla="*/ 0 h 20"/>
                <a:gd name="T12" fmla="*/ 0 w 4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0">
                  <a:moveTo>
                    <a:pt x="0" y="2"/>
                  </a:moveTo>
                  <a:cubicBezTo>
                    <a:pt x="0" y="18"/>
                    <a:pt x="0" y="18"/>
                    <a:pt x="0" y="18"/>
                  </a:cubicBezTo>
                  <a:cubicBezTo>
                    <a:pt x="0" y="19"/>
                    <a:pt x="1" y="20"/>
                    <a:pt x="2" y="20"/>
                  </a:cubicBezTo>
                  <a:cubicBezTo>
                    <a:pt x="4" y="20"/>
                    <a:pt x="4" y="19"/>
                    <a:pt x="4" y="1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šlíďè">
              <a:extLst>
                <a:ext uri="{FF2B5EF4-FFF2-40B4-BE49-F238E27FC236}">
                  <a16:creationId xmlns:a16="http://schemas.microsoft.com/office/drawing/2014/main" id="{04C74DF4-82BE-447C-821B-B6829A7A3F85}"/>
                </a:ext>
              </a:extLst>
            </p:cNvPr>
            <p:cNvSpPr/>
            <p:nvPr/>
          </p:nvSpPr>
          <p:spPr bwMode="auto">
            <a:xfrm>
              <a:off x="8538350" y="4769315"/>
              <a:ext cx="135387" cy="135387"/>
            </a:xfrm>
            <a:custGeom>
              <a:avLst/>
              <a:gdLst>
                <a:gd name="T0" fmla="*/ 1 w 16"/>
                <a:gd name="T1" fmla="*/ 4 h 16"/>
                <a:gd name="T2" fmla="*/ 12 w 16"/>
                <a:gd name="T3" fmla="*/ 15 h 16"/>
                <a:gd name="T4" fmla="*/ 15 w 16"/>
                <a:gd name="T5" fmla="*/ 15 h 16"/>
                <a:gd name="T6" fmla="*/ 15 w 16"/>
                <a:gd name="T7" fmla="*/ 12 h 16"/>
                <a:gd name="T8" fmla="*/ 3 w 16"/>
                <a:gd name="T9" fmla="*/ 1 h 16"/>
                <a:gd name="T10" fmla="*/ 1 w 16"/>
                <a:gd name="T11" fmla="*/ 1 h 16"/>
                <a:gd name="T12" fmla="*/ 1 w 16"/>
                <a:gd name="T13" fmla="*/ 4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16">
                  <a:moveTo>
                    <a:pt x="1" y="4"/>
                  </a:moveTo>
                  <a:cubicBezTo>
                    <a:pt x="12" y="15"/>
                    <a:pt x="12" y="15"/>
                    <a:pt x="12" y="15"/>
                  </a:cubicBezTo>
                  <a:cubicBezTo>
                    <a:pt x="13" y="16"/>
                    <a:pt x="14" y="16"/>
                    <a:pt x="15" y="15"/>
                  </a:cubicBezTo>
                  <a:cubicBezTo>
                    <a:pt x="16" y="14"/>
                    <a:pt x="16" y="13"/>
                    <a:pt x="15" y="1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1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ïšlíďê">
              <a:extLst>
                <a:ext uri="{FF2B5EF4-FFF2-40B4-BE49-F238E27FC236}">
                  <a16:creationId xmlns:a16="http://schemas.microsoft.com/office/drawing/2014/main" id="{F83D4100-5AD9-470D-A39E-AA48AA68526D}"/>
                </a:ext>
              </a:extLst>
            </p:cNvPr>
            <p:cNvSpPr/>
            <p:nvPr/>
          </p:nvSpPr>
          <p:spPr bwMode="auto">
            <a:xfrm>
              <a:off x="7774775" y="4818052"/>
              <a:ext cx="129970" cy="135387"/>
            </a:xfrm>
            <a:custGeom>
              <a:avLst/>
              <a:gdLst>
                <a:gd name="T0" fmla="*/ 12 w 15"/>
                <a:gd name="T1" fmla="*/ 1 h 16"/>
                <a:gd name="T2" fmla="*/ 0 w 15"/>
                <a:gd name="T3" fmla="*/ 12 h 16"/>
                <a:gd name="T4" fmla="*/ 0 w 15"/>
                <a:gd name="T5" fmla="*/ 15 h 16"/>
                <a:gd name="T6" fmla="*/ 3 w 15"/>
                <a:gd name="T7" fmla="*/ 15 h 16"/>
                <a:gd name="T8" fmla="*/ 15 w 15"/>
                <a:gd name="T9" fmla="*/ 4 h 16"/>
                <a:gd name="T10" fmla="*/ 15 w 15"/>
                <a:gd name="T11" fmla="*/ 1 h 16"/>
                <a:gd name="T12" fmla="*/ 12 w 15"/>
                <a:gd name="T13" fmla="*/ 1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" h="16">
                  <a:moveTo>
                    <a:pt x="12" y="1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13"/>
                    <a:pt x="0" y="14"/>
                    <a:pt x="0" y="15"/>
                  </a:cubicBezTo>
                  <a:cubicBezTo>
                    <a:pt x="1" y="16"/>
                    <a:pt x="2" y="16"/>
                    <a:pt x="3" y="15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5" y="3"/>
                    <a:pt x="15" y="1"/>
                    <a:pt x="15" y="1"/>
                  </a:cubicBezTo>
                  <a:cubicBezTo>
                    <a:pt x="14" y="0"/>
                    <a:pt x="12" y="0"/>
                    <a:pt x="12" y="1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íṧ1îde">
              <a:extLst>
                <a:ext uri="{FF2B5EF4-FFF2-40B4-BE49-F238E27FC236}">
                  <a16:creationId xmlns:a16="http://schemas.microsoft.com/office/drawing/2014/main" id="{9C6F946D-98A6-4E69-B5E3-F4E3EB60664A}"/>
                </a:ext>
              </a:extLst>
            </p:cNvPr>
            <p:cNvSpPr/>
            <p:nvPr/>
          </p:nvSpPr>
          <p:spPr bwMode="auto">
            <a:xfrm>
              <a:off x="8327147" y="3886602"/>
              <a:ext cx="86647" cy="162462"/>
            </a:xfrm>
            <a:custGeom>
              <a:avLst/>
              <a:gdLst>
                <a:gd name="T0" fmla="*/ 4 w 10"/>
                <a:gd name="T1" fmla="*/ 18 h 19"/>
                <a:gd name="T2" fmla="*/ 10 w 10"/>
                <a:gd name="T3" fmla="*/ 3 h 19"/>
                <a:gd name="T4" fmla="*/ 9 w 10"/>
                <a:gd name="T5" fmla="*/ 0 h 19"/>
                <a:gd name="T6" fmla="*/ 6 w 10"/>
                <a:gd name="T7" fmla="*/ 1 h 19"/>
                <a:gd name="T8" fmla="*/ 0 w 10"/>
                <a:gd name="T9" fmla="*/ 16 h 19"/>
                <a:gd name="T10" fmla="*/ 2 w 10"/>
                <a:gd name="T11" fmla="*/ 19 h 19"/>
                <a:gd name="T12" fmla="*/ 4 w 10"/>
                <a:gd name="T13" fmla="*/ 18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19">
                  <a:moveTo>
                    <a:pt x="4" y="18"/>
                  </a:move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0"/>
                  </a:cubicBezTo>
                  <a:cubicBezTo>
                    <a:pt x="8" y="0"/>
                    <a:pt x="6" y="0"/>
                    <a:pt x="6" y="1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7"/>
                    <a:pt x="1" y="19"/>
                    <a:pt x="2" y="19"/>
                  </a:cubicBezTo>
                  <a:cubicBezTo>
                    <a:pt x="3" y="19"/>
                    <a:pt x="4" y="19"/>
                    <a:pt x="4" y="18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îŝlïḑé">
              <a:extLst>
                <a:ext uri="{FF2B5EF4-FFF2-40B4-BE49-F238E27FC236}">
                  <a16:creationId xmlns:a16="http://schemas.microsoft.com/office/drawing/2014/main" id="{E2AD2F22-DCA2-4847-B1F7-88CDB6FB3BBE}"/>
                </a:ext>
              </a:extLst>
            </p:cNvPr>
            <p:cNvSpPr/>
            <p:nvPr/>
          </p:nvSpPr>
          <p:spPr bwMode="auto">
            <a:xfrm>
              <a:off x="7877670" y="3919094"/>
              <a:ext cx="102895" cy="162462"/>
            </a:xfrm>
            <a:custGeom>
              <a:avLst/>
              <a:gdLst>
                <a:gd name="T0" fmla="*/ 11 w 12"/>
                <a:gd name="T1" fmla="*/ 16 h 19"/>
                <a:gd name="T2" fmla="*/ 5 w 12"/>
                <a:gd name="T3" fmla="*/ 1 h 19"/>
                <a:gd name="T4" fmla="*/ 2 w 12"/>
                <a:gd name="T5" fmla="*/ 0 h 19"/>
                <a:gd name="T6" fmla="*/ 1 w 12"/>
                <a:gd name="T7" fmla="*/ 3 h 19"/>
                <a:gd name="T8" fmla="*/ 8 w 12"/>
                <a:gd name="T9" fmla="*/ 18 h 19"/>
                <a:gd name="T10" fmla="*/ 10 w 12"/>
                <a:gd name="T11" fmla="*/ 19 h 19"/>
                <a:gd name="T12" fmla="*/ 11 w 12"/>
                <a:gd name="T13" fmla="*/ 16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11" y="16"/>
                  </a:moveTo>
                  <a:cubicBezTo>
                    <a:pt x="5" y="1"/>
                    <a:pt x="5" y="1"/>
                    <a:pt x="5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  <a:cubicBezTo>
                    <a:pt x="8" y="18"/>
                    <a:pt x="8" y="18"/>
                    <a:pt x="8" y="18"/>
                  </a:cubicBezTo>
                  <a:cubicBezTo>
                    <a:pt x="8" y="19"/>
                    <a:pt x="9" y="19"/>
                    <a:pt x="10" y="19"/>
                  </a:cubicBezTo>
                  <a:cubicBezTo>
                    <a:pt x="11" y="18"/>
                    <a:pt x="12" y="17"/>
                    <a:pt x="11" y="16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ṧḷîḍé">
              <a:extLst>
                <a:ext uri="{FF2B5EF4-FFF2-40B4-BE49-F238E27FC236}">
                  <a16:creationId xmlns:a16="http://schemas.microsoft.com/office/drawing/2014/main" id="{F2CEF974-D501-426B-AB20-CA7D1070D9CB}"/>
                </a:ext>
              </a:extLst>
            </p:cNvPr>
            <p:cNvSpPr/>
            <p:nvPr/>
          </p:nvSpPr>
          <p:spPr bwMode="auto">
            <a:xfrm>
              <a:off x="7606899" y="4249436"/>
              <a:ext cx="162462" cy="86647"/>
            </a:xfrm>
            <a:custGeom>
              <a:avLst/>
              <a:gdLst>
                <a:gd name="T0" fmla="*/ 18 w 19"/>
                <a:gd name="T1" fmla="*/ 6 h 10"/>
                <a:gd name="T2" fmla="*/ 2 w 19"/>
                <a:gd name="T3" fmla="*/ 1 h 10"/>
                <a:gd name="T4" fmla="*/ 0 w 19"/>
                <a:gd name="T5" fmla="*/ 2 h 10"/>
                <a:gd name="T6" fmla="*/ 1 w 19"/>
                <a:gd name="T7" fmla="*/ 4 h 10"/>
                <a:gd name="T8" fmla="*/ 16 w 19"/>
                <a:gd name="T9" fmla="*/ 10 h 10"/>
                <a:gd name="T10" fmla="*/ 19 w 19"/>
                <a:gd name="T11" fmla="*/ 9 h 10"/>
                <a:gd name="T12" fmla="*/ 18 w 19"/>
                <a:gd name="T13" fmla="*/ 6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0">
                  <a:moveTo>
                    <a:pt x="18" y="6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0" y="4"/>
                    <a:pt x="1" y="4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7" y="10"/>
                    <a:pt x="18" y="10"/>
                    <a:pt x="19" y="9"/>
                  </a:cubicBezTo>
                  <a:cubicBezTo>
                    <a:pt x="19" y="8"/>
                    <a:pt x="19" y="7"/>
                    <a:pt x="18" y="6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1" name="îṣľîdé">
              <a:extLst>
                <a:ext uri="{FF2B5EF4-FFF2-40B4-BE49-F238E27FC236}">
                  <a16:creationId xmlns:a16="http://schemas.microsoft.com/office/drawing/2014/main" id="{5597E70C-8D4D-4DA0-BED9-9D82C69DAC82}"/>
                </a:ext>
              </a:extLst>
            </p:cNvPr>
            <p:cNvSpPr/>
            <p:nvPr/>
          </p:nvSpPr>
          <p:spPr bwMode="auto">
            <a:xfrm>
              <a:off x="8614166" y="4623098"/>
              <a:ext cx="173293" cy="86647"/>
            </a:xfrm>
            <a:custGeom>
              <a:avLst/>
              <a:gdLst>
                <a:gd name="T0" fmla="*/ 2 w 20"/>
                <a:gd name="T1" fmla="*/ 4 h 10"/>
                <a:gd name="T2" fmla="*/ 17 w 20"/>
                <a:gd name="T3" fmla="*/ 9 h 10"/>
                <a:gd name="T4" fmla="*/ 19 w 20"/>
                <a:gd name="T5" fmla="*/ 8 h 10"/>
                <a:gd name="T6" fmla="*/ 18 w 20"/>
                <a:gd name="T7" fmla="*/ 6 h 10"/>
                <a:gd name="T8" fmla="*/ 3 w 20"/>
                <a:gd name="T9" fmla="*/ 0 h 10"/>
                <a:gd name="T10" fmla="*/ 0 w 20"/>
                <a:gd name="T11" fmla="*/ 1 h 10"/>
                <a:gd name="T12" fmla="*/ 2 w 20"/>
                <a:gd name="T13" fmla="*/ 4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10">
                  <a:moveTo>
                    <a:pt x="2" y="4"/>
                  </a:moveTo>
                  <a:cubicBezTo>
                    <a:pt x="17" y="9"/>
                    <a:pt x="17" y="9"/>
                    <a:pt x="17" y="9"/>
                  </a:cubicBezTo>
                  <a:cubicBezTo>
                    <a:pt x="18" y="10"/>
                    <a:pt x="19" y="9"/>
                    <a:pt x="19" y="8"/>
                  </a:cubicBezTo>
                  <a:cubicBezTo>
                    <a:pt x="20" y="7"/>
                    <a:pt x="19" y="6"/>
                    <a:pt x="18" y="6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1" y="3"/>
                    <a:pt x="2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2" name="ïṥ1íďè">
              <a:extLst>
                <a:ext uri="{FF2B5EF4-FFF2-40B4-BE49-F238E27FC236}">
                  <a16:creationId xmlns:a16="http://schemas.microsoft.com/office/drawing/2014/main" id="{6481F816-32FA-4BF4-8F3B-B66FA9A03A11}"/>
                </a:ext>
              </a:extLst>
            </p:cNvPr>
            <p:cNvSpPr/>
            <p:nvPr/>
          </p:nvSpPr>
          <p:spPr bwMode="auto">
            <a:xfrm>
              <a:off x="8581673" y="4173620"/>
              <a:ext cx="162462" cy="92064"/>
            </a:xfrm>
            <a:custGeom>
              <a:avLst/>
              <a:gdLst>
                <a:gd name="T0" fmla="*/ 3 w 19"/>
                <a:gd name="T1" fmla="*/ 11 h 11"/>
                <a:gd name="T2" fmla="*/ 18 w 19"/>
                <a:gd name="T3" fmla="*/ 4 h 11"/>
                <a:gd name="T4" fmla="*/ 19 w 19"/>
                <a:gd name="T5" fmla="*/ 1 h 11"/>
                <a:gd name="T6" fmla="*/ 16 w 19"/>
                <a:gd name="T7" fmla="*/ 0 h 11"/>
                <a:gd name="T8" fmla="*/ 2 w 19"/>
                <a:gd name="T9" fmla="*/ 7 h 11"/>
                <a:gd name="T10" fmla="*/ 1 w 19"/>
                <a:gd name="T11" fmla="*/ 10 h 11"/>
                <a:gd name="T12" fmla="*/ 3 w 19"/>
                <a:gd name="T13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3" y="11"/>
                  </a:moveTo>
                  <a:cubicBezTo>
                    <a:pt x="18" y="4"/>
                    <a:pt x="18" y="4"/>
                    <a:pt x="18" y="4"/>
                  </a:cubicBezTo>
                  <a:cubicBezTo>
                    <a:pt x="19" y="4"/>
                    <a:pt x="19" y="2"/>
                    <a:pt x="19" y="1"/>
                  </a:cubicBezTo>
                  <a:cubicBezTo>
                    <a:pt x="19" y="0"/>
                    <a:pt x="17" y="0"/>
                    <a:pt x="16" y="0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1" y="8"/>
                    <a:pt x="0" y="9"/>
                    <a:pt x="1" y="10"/>
                  </a:cubicBezTo>
                  <a:cubicBezTo>
                    <a:pt x="1" y="11"/>
                    <a:pt x="2" y="11"/>
                    <a:pt x="3" y="11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3" name="iśļîḋé">
              <a:extLst>
                <a:ext uri="{FF2B5EF4-FFF2-40B4-BE49-F238E27FC236}">
                  <a16:creationId xmlns:a16="http://schemas.microsoft.com/office/drawing/2014/main" id="{6B243421-595C-49A8-801E-F9F2F39580FA}"/>
                </a:ext>
              </a:extLst>
            </p:cNvPr>
            <p:cNvSpPr/>
            <p:nvPr/>
          </p:nvSpPr>
          <p:spPr bwMode="auto">
            <a:xfrm>
              <a:off x="7969730" y="4904699"/>
              <a:ext cx="86647" cy="167879"/>
            </a:xfrm>
            <a:custGeom>
              <a:avLst/>
              <a:gdLst>
                <a:gd name="T0" fmla="*/ 6 w 10"/>
                <a:gd name="T1" fmla="*/ 2 h 20"/>
                <a:gd name="T2" fmla="*/ 0 w 10"/>
                <a:gd name="T3" fmla="*/ 17 h 20"/>
                <a:gd name="T4" fmla="*/ 2 w 10"/>
                <a:gd name="T5" fmla="*/ 20 h 20"/>
                <a:gd name="T6" fmla="*/ 4 w 10"/>
                <a:gd name="T7" fmla="*/ 18 h 20"/>
                <a:gd name="T8" fmla="*/ 10 w 10"/>
                <a:gd name="T9" fmla="*/ 3 h 20"/>
                <a:gd name="T10" fmla="*/ 9 w 10"/>
                <a:gd name="T11" fmla="*/ 1 h 20"/>
                <a:gd name="T12" fmla="*/ 6 w 10"/>
                <a:gd name="T13" fmla="*/ 2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0" h="20">
                  <a:moveTo>
                    <a:pt x="6" y="2"/>
                  </a:move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1" y="19"/>
                    <a:pt x="2" y="20"/>
                  </a:cubicBezTo>
                  <a:cubicBezTo>
                    <a:pt x="3" y="20"/>
                    <a:pt x="4" y="20"/>
                    <a:pt x="4" y="18"/>
                  </a:cubicBezTo>
                  <a:cubicBezTo>
                    <a:pt x="10" y="3"/>
                    <a:pt x="10" y="3"/>
                    <a:pt x="10" y="3"/>
                  </a:cubicBezTo>
                  <a:cubicBezTo>
                    <a:pt x="10" y="2"/>
                    <a:pt x="10" y="1"/>
                    <a:pt x="9" y="1"/>
                  </a:cubicBezTo>
                  <a:cubicBezTo>
                    <a:pt x="8" y="0"/>
                    <a:pt x="6" y="1"/>
                    <a:pt x="6" y="2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4" name="ïšļiḓè">
              <a:extLst>
                <a:ext uri="{FF2B5EF4-FFF2-40B4-BE49-F238E27FC236}">
                  <a16:creationId xmlns:a16="http://schemas.microsoft.com/office/drawing/2014/main" id="{AC660DCA-583C-4B78-8F99-0665EB04CE3C}"/>
                </a:ext>
              </a:extLst>
            </p:cNvPr>
            <p:cNvSpPr/>
            <p:nvPr/>
          </p:nvSpPr>
          <p:spPr bwMode="auto">
            <a:xfrm>
              <a:off x="8402963" y="4877624"/>
              <a:ext cx="102895" cy="162462"/>
            </a:xfrm>
            <a:custGeom>
              <a:avLst/>
              <a:gdLst>
                <a:gd name="T0" fmla="*/ 1 w 12"/>
                <a:gd name="T1" fmla="*/ 3 h 19"/>
                <a:gd name="T2" fmla="*/ 8 w 12"/>
                <a:gd name="T3" fmla="*/ 17 h 19"/>
                <a:gd name="T4" fmla="*/ 10 w 12"/>
                <a:gd name="T5" fmla="*/ 18 h 19"/>
                <a:gd name="T6" fmla="*/ 11 w 12"/>
                <a:gd name="T7" fmla="*/ 16 h 19"/>
                <a:gd name="T8" fmla="*/ 4 w 12"/>
                <a:gd name="T9" fmla="*/ 1 h 19"/>
                <a:gd name="T10" fmla="*/ 2 w 12"/>
                <a:gd name="T11" fmla="*/ 0 h 19"/>
                <a:gd name="T12" fmla="*/ 1 w 12"/>
                <a:gd name="T13" fmla="*/ 3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" h="19">
                  <a:moveTo>
                    <a:pt x="1" y="3"/>
                  </a:moveTo>
                  <a:cubicBezTo>
                    <a:pt x="8" y="17"/>
                    <a:pt x="8" y="17"/>
                    <a:pt x="8" y="17"/>
                  </a:cubicBezTo>
                  <a:cubicBezTo>
                    <a:pt x="8" y="18"/>
                    <a:pt x="9" y="19"/>
                    <a:pt x="10" y="18"/>
                  </a:cubicBezTo>
                  <a:cubicBezTo>
                    <a:pt x="11" y="18"/>
                    <a:pt x="12" y="17"/>
                    <a:pt x="11" y="16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0"/>
                    <a:pt x="3" y="0"/>
                    <a:pt x="2" y="0"/>
                  </a:cubicBezTo>
                  <a:cubicBezTo>
                    <a:pt x="1" y="1"/>
                    <a:pt x="0" y="2"/>
                    <a:pt x="1" y="3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5" name="islîḋe">
              <a:extLst>
                <a:ext uri="{FF2B5EF4-FFF2-40B4-BE49-F238E27FC236}">
                  <a16:creationId xmlns:a16="http://schemas.microsoft.com/office/drawing/2014/main" id="{160BC215-3466-4802-9F02-7D149B8204EC}"/>
                </a:ext>
              </a:extLst>
            </p:cNvPr>
            <p:cNvSpPr/>
            <p:nvPr/>
          </p:nvSpPr>
          <p:spPr bwMode="auto">
            <a:xfrm>
              <a:off x="7639392" y="4693500"/>
              <a:ext cx="162462" cy="92064"/>
            </a:xfrm>
            <a:custGeom>
              <a:avLst/>
              <a:gdLst>
                <a:gd name="T0" fmla="*/ 16 w 19"/>
                <a:gd name="T1" fmla="*/ 0 h 11"/>
                <a:gd name="T2" fmla="*/ 1 w 19"/>
                <a:gd name="T3" fmla="*/ 7 h 11"/>
                <a:gd name="T4" fmla="*/ 0 w 19"/>
                <a:gd name="T5" fmla="*/ 9 h 11"/>
                <a:gd name="T6" fmla="*/ 3 w 19"/>
                <a:gd name="T7" fmla="*/ 10 h 11"/>
                <a:gd name="T8" fmla="*/ 17 w 19"/>
                <a:gd name="T9" fmla="*/ 4 h 11"/>
                <a:gd name="T10" fmla="*/ 18 w 19"/>
                <a:gd name="T11" fmla="*/ 1 h 11"/>
                <a:gd name="T12" fmla="*/ 16 w 19"/>
                <a:gd name="T13" fmla="*/ 0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9" h="11">
                  <a:moveTo>
                    <a:pt x="16" y="0"/>
                  </a:moveTo>
                  <a:cubicBezTo>
                    <a:pt x="1" y="7"/>
                    <a:pt x="1" y="7"/>
                    <a:pt x="1" y="7"/>
                  </a:cubicBezTo>
                  <a:cubicBezTo>
                    <a:pt x="0" y="7"/>
                    <a:pt x="0" y="8"/>
                    <a:pt x="0" y="9"/>
                  </a:cubicBezTo>
                  <a:cubicBezTo>
                    <a:pt x="1" y="10"/>
                    <a:pt x="2" y="11"/>
                    <a:pt x="3" y="10"/>
                  </a:cubicBezTo>
                  <a:cubicBezTo>
                    <a:pt x="17" y="4"/>
                    <a:pt x="17" y="4"/>
                    <a:pt x="17" y="4"/>
                  </a:cubicBezTo>
                  <a:cubicBezTo>
                    <a:pt x="18" y="3"/>
                    <a:pt x="19" y="2"/>
                    <a:pt x="18" y="1"/>
                  </a:cubicBezTo>
                  <a:cubicBezTo>
                    <a:pt x="18" y="0"/>
                    <a:pt x="17" y="0"/>
                    <a:pt x="16" y="0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9" name="iṡľiḓé">
              <a:extLst>
                <a:ext uri="{FF2B5EF4-FFF2-40B4-BE49-F238E27FC236}">
                  <a16:creationId xmlns:a16="http://schemas.microsoft.com/office/drawing/2014/main" id="{A8045CC6-5128-4D36-B17D-E7F5CD01E166}"/>
                </a:ext>
              </a:extLst>
            </p:cNvPr>
            <p:cNvSpPr/>
            <p:nvPr/>
          </p:nvSpPr>
          <p:spPr bwMode="auto">
            <a:xfrm>
              <a:off x="8132193" y="1763761"/>
              <a:ext cx="287018" cy="287018"/>
            </a:xfrm>
            <a:custGeom>
              <a:avLst/>
              <a:gdLst>
                <a:gd name="T0" fmla="*/ 32 w 34"/>
                <a:gd name="T1" fmla="*/ 17 h 34"/>
                <a:gd name="T2" fmla="*/ 30 w 34"/>
                <a:gd name="T3" fmla="*/ 17 h 34"/>
                <a:gd name="T4" fmla="*/ 17 w 34"/>
                <a:gd name="T5" fmla="*/ 30 h 34"/>
                <a:gd name="T6" fmla="*/ 4 w 34"/>
                <a:gd name="T7" fmla="*/ 17 h 34"/>
                <a:gd name="T8" fmla="*/ 17 w 34"/>
                <a:gd name="T9" fmla="*/ 4 h 34"/>
                <a:gd name="T10" fmla="*/ 30 w 34"/>
                <a:gd name="T11" fmla="*/ 17 h 34"/>
                <a:gd name="T12" fmla="*/ 32 w 34"/>
                <a:gd name="T13" fmla="*/ 17 h 34"/>
                <a:gd name="T14" fmla="*/ 34 w 34"/>
                <a:gd name="T15" fmla="*/ 17 h 34"/>
                <a:gd name="T16" fmla="*/ 17 w 34"/>
                <a:gd name="T17" fmla="*/ 0 h 34"/>
                <a:gd name="T18" fmla="*/ 0 w 34"/>
                <a:gd name="T19" fmla="*/ 17 h 34"/>
                <a:gd name="T20" fmla="*/ 17 w 34"/>
                <a:gd name="T21" fmla="*/ 34 h 34"/>
                <a:gd name="T22" fmla="*/ 34 w 34"/>
                <a:gd name="T23" fmla="*/ 17 h 34"/>
                <a:gd name="T24" fmla="*/ 32 w 34"/>
                <a:gd name="T25" fmla="*/ 17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4" h="34">
                  <a:moveTo>
                    <a:pt x="32" y="17"/>
                  </a:moveTo>
                  <a:cubicBezTo>
                    <a:pt x="30" y="17"/>
                    <a:pt x="30" y="17"/>
                    <a:pt x="30" y="17"/>
                  </a:cubicBezTo>
                  <a:cubicBezTo>
                    <a:pt x="30" y="24"/>
                    <a:pt x="24" y="30"/>
                    <a:pt x="17" y="30"/>
                  </a:cubicBezTo>
                  <a:cubicBezTo>
                    <a:pt x="10" y="30"/>
                    <a:pt x="4" y="24"/>
                    <a:pt x="4" y="17"/>
                  </a:cubicBezTo>
                  <a:cubicBezTo>
                    <a:pt x="4" y="10"/>
                    <a:pt x="10" y="4"/>
                    <a:pt x="17" y="4"/>
                  </a:cubicBezTo>
                  <a:cubicBezTo>
                    <a:pt x="24" y="4"/>
                    <a:pt x="30" y="10"/>
                    <a:pt x="30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34" y="17"/>
                    <a:pt x="34" y="17"/>
                    <a:pt x="34" y="17"/>
                  </a:cubicBezTo>
                  <a:cubicBezTo>
                    <a:pt x="34" y="8"/>
                    <a:pt x="26" y="0"/>
                    <a:pt x="17" y="0"/>
                  </a:cubicBezTo>
                  <a:cubicBezTo>
                    <a:pt x="7" y="0"/>
                    <a:pt x="0" y="8"/>
                    <a:pt x="0" y="17"/>
                  </a:cubicBezTo>
                  <a:cubicBezTo>
                    <a:pt x="0" y="27"/>
                    <a:pt x="7" y="34"/>
                    <a:pt x="17" y="34"/>
                  </a:cubicBezTo>
                  <a:cubicBezTo>
                    <a:pt x="26" y="34"/>
                    <a:pt x="34" y="27"/>
                    <a:pt x="34" y="17"/>
                  </a:cubicBezTo>
                  <a:lnTo>
                    <a:pt x="32" y="17"/>
                  </a:lnTo>
                  <a:close/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0" name="iṣḻiḑe">
              <a:extLst>
                <a:ext uri="{FF2B5EF4-FFF2-40B4-BE49-F238E27FC236}">
                  <a16:creationId xmlns:a16="http://schemas.microsoft.com/office/drawing/2014/main" id="{1B30AB6D-CF21-43FC-BC0F-8EE9523A69A7}"/>
                </a:ext>
              </a:extLst>
            </p:cNvPr>
            <p:cNvSpPr/>
            <p:nvPr/>
          </p:nvSpPr>
          <p:spPr bwMode="auto">
            <a:xfrm>
              <a:off x="3095861" y="3935342"/>
              <a:ext cx="167879" cy="173293"/>
            </a:xfrm>
            <a:custGeom>
              <a:avLst/>
              <a:gdLst>
                <a:gd name="T0" fmla="*/ 0 w 20"/>
                <a:gd name="T1" fmla="*/ 4 h 20"/>
                <a:gd name="T2" fmla="*/ 16 w 20"/>
                <a:gd name="T3" fmla="*/ 20 h 20"/>
                <a:gd name="T4" fmla="*/ 19 w 20"/>
                <a:gd name="T5" fmla="*/ 20 h 20"/>
                <a:gd name="T6" fmla="*/ 19 w 20"/>
                <a:gd name="T7" fmla="*/ 17 h 20"/>
                <a:gd name="T8" fmla="*/ 3 w 20"/>
                <a:gd name="T9" fmla="*/ 1 h 20"/>
                <a:gd name="T10" fmla="*/ 0 w 20"/>
                <a:gd name="T11" fmla="*/ 1 h 20"/>
                <a:gd name="T12" fmla="*/ 0 w 20"/>
                <a:gd name="T13" fmla="*/ 4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0" y="4"/>
                  </a:moveTo>
                  <a:cubicBezTo>
                    <a:pt x="16" y="20"/>
                    <a:pt x="16" y="20"/>
                    <a:pt x="16" y="20"/>
                  </a:cubicBezTo>
                  <a:cubicBezTo>
                    <a:pt x="17" y="20"/>
                    <a:pt x="19" y="20"/>
                    <a:pt x="19" y="20"/>
                  </a:cubicBezTo>
                  <a:cubicBezTo>
                    <a:pt x="20" y="19"/>
                    <a:pt x="20" y="18"/>
                    <a:pt x="19" y="17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0" y="4"/>
                  </a:cubicBezTo>
                </a:path>
              </a:pathLst>
            </a:custGeom>
            <a:solidFill>
              <a:srgbClr val="5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1" name="íślïḑé">
              <a:extLst>
                <a:ext uri="{FF2B5EF4-FFF2-40B4-BE49-F238E27FC236}">
                  <a16:creationId xmlns:a16="http://schemas.microsoft.com/office/drawing/2014/main" id="{1039C93E-92ED-4A84-B495-A7E4B302AB30}"/>
                </a:ext>
              </a:extLst>
            </p:cNvPr>
            <p:cNvSpPr/>
            <p:nvPr/>
          </p:nvSpPr>
          <p:spPr bwMode="auto">
            <a:xfrm>
              <a:off x="3095861" y="3935342"/>
              <a:ext cx="167879" cy="173293"/>
            </a:xfrm>
            <a:custGeom>
              <a:avLst/>
              <a:gdLst>
                <a:gd name="T0" fmla="*/ 3 w 20"/>
                <a:gd name="T1" fmla="*/ 20 h 20"/>
                <a:gd name="T2" fmla="*/ 19 w 20"/>
                <a:gd name="T3" fmla="*/ 4 h 20"/>
                <a:gd name="T4" fmla="*/ 19 w 20"/>
                <a:gd name="T5" fmla="*/ 1 h 20"/>
                <a:gd name="T6" fmla="*/ 16 w 20"/>
                <a:gd name="T7" fmla="*/ 1 h 20"/>
                <a:gd name="T8" fmla="*/ 0 w 20"/>
                <a:gd name="T9" fmla="*/ 17 h 20"/>
                <a:gd name="T10" fmla="*/ 0 w 20"/>
                <a:gd name="T11" fmla="*/ 20 h 20"/>
                <a:gd name="T12" fmla="*/ 3 w 20"/>
                <a:gd name="T13" fmla="*/ 2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3" y="20"/>
                  </a:move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2"/>
                    <a:pt x="19" y="1"/>
                  </a:cubicBezTo>
                  <a:cubicBezTo>
                    <a:pt x="19" y="0"/>
                    <a:pt x="17" y="0"/>
                    <a:pt x="16" y="1"/>
                  </a:cubicBezTo>
                  <a:cubicBezTo>
                    <a:pt x="0" y="17"/>
                    <a:pt x="0" y="17"/>
                    <a:pt x="0" y="17"/>
                  </a:cubicBezTo>
                  <a:cubicBezTo>
                    <a:pt x="0" y="18"/>
                    <a:pt x="0" y="19"/>
                    <a:pt x="0" y="20"/>
                  </a:cubicBezTo>
                  <a:cubicBezTo>
                    <a:pt x="1" y="20"/>
                    <a:pt x="2" y="20"/>
                    <a:pt x="3" y="20"/>
                  </a:cubicBezTo>
                </a:path>
              </a:pathLst>
            </a:custGeom>
            <a:solidFill>
              <a:srgbClr val="5666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2" name="ïŝļiḋé">
              <a:extLst>
                <a:ext uri="{FF2B5EF4-FFF2-40B4-BE49-F238E27FC236}">
                  <a16:creationId xmlns:a16="http://schemas.microsoft.com/office/drawing/2014/main" id="{954D65FF-2FD9-4DF2-A6E3-441178A8D1D3}"/>
                </a:ext>
              </a:extLst>
            </p:cNvPr>
            <p:cNvSpPr/>
            <p:nvPr/>
          </p:nvSpPr>
          <p:spPr bwMode="auto">
            <a:xfrm>
              <a:off x="3355801" y="3431707"/>
              <a:ext cx="167879" cy="157049"/>
            </a:xfrm>
            <a:custGeom>
              <a:avLst/>
              <a:gdLst>
                <a:gd name="T0" fmla="*/ 10 w 20"/>
                <a:gd name="T1" fmla="*/ 2 h 19"/>
                <a:gd name="T2" fmla="*/ 10 w 20"/>
                <a:gd name="T3" fmla="*/ 0 h 19"/>
                <a:gd name="T4" fmla="*/ 0 w 20"/>
                <a:gd name="T5" fmla="*/ 9 h 19"/>
                <a:gd name="T6" fmla="*/ 10 w 20"/>
                <a:gd name="T7" fmla="*/ 19 h 19"/>
                <a:gd name="T8" fmla="*/ 20 w 20"/>
                <a:gd name="T9" fmla="*/ 9 h 19"/>
                <a:gd name="T10" fmla="*/ 10 w 20"/>
                <a:gd name="T11" fmla="*/ 0 h 19"/>
                <a:gd name="T12" fmla="*/ 10 w 20"/>
                <a:gd name="T13" fmla="*/ 2 h 19"/>
                <a:gd name="T14" fmla="*/ 10 w 20"/>
                <a:gd name="T15" fmla="*/ 4 h 19"/>
                <a:gd name="T16" fmla="*/ 16 w 20"/>
                <a:gd name="T17" fmla="*/ 9 h 19"/>
                <a:gd name="T18" fmla="*/ 10 w 20"/>
                <a:gd name="T19" fmla="*/ 15 h 19"/>
                <a:gd name="T20" fmla="*/ 4 w 20"/>
                <a:gd name="T21" fmla="*/ 9 h 19"/>
                <a:gd name="T22" fmla="*/ 10 w 20"/>
                <a:gd name="T23" fmla="*/ 4 h 19"/>
                <a:gd name="T24" fmla="*/ 10 w 20"/>
                <a:gd name="T25" fmla="*/ 2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0" h="19">
                  <a:moveTo>
                    <a:pt x="10" y="2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5" y="0"/>
                    <a:pt x="0" y="4"/>
                    <a:pt x="0" y="9"/>
                  </a:cubicBezTo>
                  <a:cubicBezTo>
                    <a:pt x="0" y="15"/>
                    <a:pt x="5" y="19"/>
                    <a:pt x="10" y="19"/>
                  </a:cubicBezTo>
                  <a:cubicBezTo>
                    <a:pt x="15" y="19"/>
                    <a:pt x="20" y="15"/>
                    <a:pt x="20" y="9"/>
                  </a:cubicBezTo>
                  <a:cubicBezTo>
                    <a:pt x="20" y="4"/>
                    <a:pt x="15" y="0"/>
                    <a:pt x="10" y="0"/>
                  </a:cubicBezTo>
                  <a:cubicBezTo>
                    <a:pt x="10" y="2"/>
                    <a:pt x="10" y="2"/>
                    <a:pt x="10" y="2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3" y="4"/>
                    <a:pt x="16" y="6"/>
                    <a:pt x="16" y="9"/>
                  </a:cubicBezTo>
                  <a:cubicBezTo>
                    <a:pt x="16" y="12"/>
                    <a:pt x="13" y="15"/>
                    <a:pt x="10" y="15"/>
                  </a:cubicBezTo>
                  <a:cubicBezTo>
                    <a:pt x="7" y="15"/>
                    <a:pt x="4" y="12"/>
                    <a:pt x="4" y="9"/>
                  </a:cubicBezTo>
                  <a:cubicBezTo>
                    <a:pt x="4" y="6"/>
                    <a:pt x="7" y="4"/>
                    <a:pt x="10" y="4"/>
                  </a:cubicBezTo>
                  <a:lnTo>
                    <a:pt x="10" y="2"/>
                  </a:lnTo>
                  <a:close/>
                </a:path>
              </a:pathLst>
            </a:custGeom>
            <a:solidFill>
              <a:srgbClr val="A8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3" name="ïṥḻïdè">
              <a:extLst>
                <a:ext uri="{FF2B5EF4-FFF2-40B4-BE49-F238E27FC236}">
                  <a16:creationId xmlns:a16="http://schemas.microsoft.com/office/drawing/2014/main" id="{628F288C-38F1-45A5-81FD-9E3390F6B379}"/>
                </a:ext>
              </a:extLst>
            </p:cNvPr>
            <p:cNvSpPr/>
            <p:nvPr/>
          </p:nvSpPr>
          <p:spPr bwMode="auto">
            <a:xfrm>
              <a:off x="3550755" y="4206113"/>
              <a:ext cx="227447" cy="232864"/>
            </a:xfrm>
            <a:custGeom>
              <a:avLst/>
              <a:gdLst>
                <a:gd name="T0" fmla="*/ 13 w 27"/>
                <a:gd name="T1" fmla="*/ 2 h 27"/>
                <a:gd name="T2" fmla="*/ 13 w 27"/>
                <a:gd name="T3" fmla="*/ 0 h 27"/>
                <a:gd name="T4" fmla="*/ 0 w 27"/>
                <a:gd name="T5" fmla="*/ 13 h 27"/>
                <a:gd name="T6" fmla="*/ 13 w 27"/>
                <a:gd name="T7" fmla="*/ 27 h 27"/>
                <a:gd name="T8" fmla="*/ 27 w 27"/>
                <a:gd name="T9" fmla="*/ 13 h 27"/>
                <a:gd name="T10" fmla="*/ 13 w 27"/>
                <a:gd name="T11" fmla="*/ 0 h 27"/>
                <a:gd name="T12" fmla="*/ 13 w 27"/>
                <a:gd name="T13" fmla="*/ 2 h 27"/>
                <a:gd name="T14" fmla="*/ 13 w 27"/>
                <a:gd name="T15" fmla="*/ 4 h 27"/>
                <a:gd name="T16" fmla="*/ 23 w 27"/>
                <a:gd name="T17" fmla="*/ 13 h 27"/>
                <a:gd name="T18" fmla="*/ 13 w 27"/>
                <a:gd name="T19" fmla="*/ 23 h 27"/>
                <a:gd name="T20" fmla="*/ 4 w 27"/>
                <a:gd name="T21" fmla="*/ 13 h 27"/>
                <a:gd name="T22" fmla="*/ 13 w 27"/>
                <a:gd name="T23" fmla="*/ 4 h 27"/>
                <a:gd name="T24" fmla="*/ 13 w 27"/>
                <a:gd name="T25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7" h="27">
                  <a:moveTo>
                    <a:pt x="13" y="2"/>
                  </a:move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21"/>
                    <a:pt x="6" y="27"/>
                    <a:pt x="13" y="27"/>
                  </a:cubicBezTo>
                  <a:cubicBezTo>
                    <a:pt x="21" y="27"/>
                    <a:pt x="27" y="21"/>
                    <a:pt x="27" y="13"/>
                  </a:cubicBezTo>
                  <a:cubicBezTo>
                    <a:pt x="27" y="6"/>
                    <a:pt x="21" y="0"/>
                    <a:pt x="13" y="0"/>
                  </a:cubicBezTo>
                  <a:cubicBezTo>
                    <a:pt x="13" y="2"/>
                    <a:pt x="13" y="2"/>
                    <a:pt x="13" y="2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9" y="4"/>
                    <a:pt x="23" y="8"/>
                    <a:pt x="23" y="13"/>
                  </a:cubicBezTo>
                  <a:cubicBezTo>
                    <a:pt x="23" y="19"/>
                    <a:pt x="19" y="23"/>
                    <a:pt x="13" y="23"/>
                  </a:cubicBezTo>
                  <a:cubicBezTo>
                    <a:pt x="8" y="23"/>
                    <a:pt x="4" y="19"/>
                    <a:pt x="4" y="13"/>
                  </a:cubicBezTo>
                  <a:cubicBezTo>
                    <a:pt x="4" y="8"/>
                    <a:pt x="8" y="4"/>
                    <a:pt x="13" y="4"/>
                  </a:cubicBezTo>
                  <a:lnTo>
                    <a:pt x="13" y="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4" name="îśľïḍê">
              <a:extLst>
                <a:ext uri="{FF2B5EF4-FFF2-40B4-BE49-F238E27FC236}">
                  <a16:creationId xmlns:a16="http://schemas.microsoft.com/office/drawing/2014/main" id="{01C4B115-8DB8-4EED-BF55-B2AC71E5FACF}"/>
                </a:ext>
              </a:extLst>
            </p:cNvPr>
            <p:cNvSpPr/>
            <p:nvPr/>
          </p:nvSpPr>
          <p:spPr bwMode="auto">
            <a:xfrm>
              <a:off x="7964317" y="1189728"/>
              <a:ext cx="167879" cy="167879"/>
            </a:xfrm>
            <a:custGeom>
              <a:avLst/>
              <a:gdLst>
                <a:gd name="T0" fmla="*/ 20 w 20"/>
                <a:gd name="T1" fmla="*/ 17 h 20"/>
                <a:gd name="T2" fmla="*/ 4 w 20"/>
                <a:gd name="T3" fmla="*/ 0 h 20"/>
                <a:gd name="T4" fmla="*/ 1 w 20"/>
                <a:gd name="T5" fmla="*/ 0 h 20"/>
                <a:gd name="T6" fmla="*/ 1 w 20"/>
                <a:gd name="T7" fmla="*/ 3 h 20"/>
                <a:gd name="T8" fmla="*/ 17 w 20"/>
                <a:gd name="T9" fmla="*/ 19 h 20"/>
                <a:gd name="T10" fmla="*/ 20 w 20"/>
                <a:gd name="T11" fmla="*/ 19 h 20"/>
                <a:gd name="T12" fmla="*/ 20 w 20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20" y="17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1"/>
                    <a:pt x="0" y="3"/>
                    <a:pt x="1" y="3"/>
                  </a:cubicBezTo>
                  <a:cubicBezTo>
                    <a:pt x="17" y="19"/>
                    <a:pt x="17" y="19"/>
                    <a:pt x="17" y="19"/>
                  </a:cubicBezTo>
                  <a:cubicBezTo>
                    <a:pt x="18" y="20"/>
                    <a:pt x="19" y="20"/>
                    <a:pt x="20" y="19"/>
                  </a:cubicBezTo>
                  <a:cubicBezTo>
                    <a:pt x="20" y="19"/>
                    <a:pt x="20" y="17"/>
                    <a:pt x="20" y="17"/>
                  </a:cubicBezTo>
                </a:path>
              </a:pathLst>
            </a:custGeom>
            <a:solidFill>
              <a:srgbClr val="A8B4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6" name="íś1îďé">
              <a:extLst>
                <a:ext uri="{FF2B5EF4-FFF2-40B4-BE49-F238E27FC236}">
                  <a16:creationId xmlns:a16="http://schemas.microsoft.com/office/drawing/2014/main" id="{E99EAD79-5715-4D81-9040-3AC1F3249B9E}"/>
                </a:ext>
              </a:extLst>
            </p:cNvPr>
            <p:cNvSpPr/>
            <p:nvPr/>
          </p:nvSpPr>
          <p:spPr bwMode="auto">
            <a:xfrm>
              <a:off x="4422638" y="864803"/>
              <a:ext cx="32492" cy="232864"/>
            </a:xfrm>
            <a:custGeom>
              <a:avLst/>
              <a:gdLst>
                <a:gd name="T0" fmla="*/ 4 w 4"/>
                <a:gd name="T1" fmla="*/ 25 h 27"/>
                <a:gd name="T2" fmla="*/ 4 w 4"/>
                <a:gd name="T3" fmla="*/ 2 h 27"/>
                <a:gd name="T4" fmla="*/ 2 w 4"/>
                <a:gd name="T5" fmla="*/ 0 h 27"/>
                <a:gd name="T6" fmla="*/ 0 w 4"/>
                <a:gd name="T7" fmla="*/ 2 h 27"/>
                <a:gd name="T8" fmla="*/ 0 w 4"/>
                <a:gd name="T9" fmla="*/ 25 h 27"/>
                <a:gd name="T10" fmla="*/ 2 w 4"/>
                <a:gd name="T11" fmla="*/ 27 h 27"/>
                <a:gd name="T12" fmla="*/ 4 w 4"/>
                <a:gd name="T13" fmla="*/ 25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7">
                  <a:moveTo>
                    <a:pt x="4" y="25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3" y="27"/>
                    <a:pt x="4" y="26"/>
                    <a:pt x="4" y="25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7" name="ísḷidê">
              <a:extLst>
                <a:ext uri="{FF2B5EF4-FFF2-40B4-BE49-F238E27FC236}">
                  <a16:creationId xmlns:a16="http://schemas.microsoft.com/office/drawing/2014/main" id="{47851A3B-CACF-460A-89CF-0B82C6251EAB}"/>
                </a:ext>
              </a:extLst>
            </p:cNvPr>
            <p:cNvSpPr/>
            <p:nvPr/>
          </p:nvSpPr>
          <p:spPr bwMode="auto">
            <a:xfrm>
              <a:off x="3789034" y="1157235"/>
              <a:ext cx="178710" cy="167879"/>
            </a:xfrm>
            <a:custGeom>
              <a:avLst/>
              <a:gdLst>
                <a:gd name="T0" fmla="*/ 20 w 21"/>
                <a:gd name="T1" fmla="*/ 17 h 20"/>
                <a:gd name="T2" fmla="*/ 4 w 21"/>
                <a:gd name="T3" fmla="*/ 1 h 20"/>
                <a:gd name="T4" fmla="*/ 1 w 21"/>
                <a:gd name="T5" fmla="*/ 1 h 20"/>
                <a:gd name="T6" fmla="*/ 1 w 21"/>
                <a:gd name="T7" fmla="*/ 4 h 20"/>
                <a:gd name="T8" fmla="*/ 17 w 21"/>
                <a:gd name="T9" fmla="*/ 20 h 20"/>
                <a:gd name="T10" fmla="*/ 20 w 21"/>
                <a:gd name="T11" fmla="*/ 20 h 20"/>
                <a:gd name="T12" fmla="*/ 20 w 21"/>
                <a:gd name="T13" fmla="*/ 17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20" y="17"/>
                  </a:move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8" y="20"/>
                    <a:pt x="19" y="20"/>
                    <a:pt x="20" y="20"/>
                  </a:cubicBezTo>
                  <a:cubicBezTo>
                    <a:pt x="21" y="19"/>
                    <a:pt x="21" y="18"/>
                    <a:pt x="20" y="17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8" name="ïş1îḋe">
              <a:extLst>
                <a:ext uri="{FF2B5EF4-FFF2-40B4-BE49-F238E27FC236}">
                  <a16:creationId xmlns:a16="http://schemas.microsoft.com/office/drawing/2014/main" id="{369CC24C-4F63-4766-B91A-048AF2118F41}"/>
                </a:ext>
              </a:extLst>
            </p:cNvPr>
            <p:cNvSpPr/>
            <p:nvPr/>
          </p:nvSpPr>
          <p:spPr bwMode="auto">
            <a:xfrm>
              <a:off x="3583248" y="1731269"/>
              <a:ext cx="232864" cy="32492"/>
            </a:xfrm>
            <a:custGeom>
              <a:avLst/>
              <a:gdLst>
                <a:gd name="T0" fmla="*/ 25 w 27"/>
                <a:gd name="T1" fmla="*/ 0 h 4"/>
                <a:gd name="T2" fmla="*/ 2 w 27"/>
                <a:gd name="T3" fmla="*/ 0 h 4"/>
                <a:gd name="T4" fmla="*/ 0 w 27"/>
                <a:gd name="T5" fmla="*/ 2 h 4"/>
                <a:gd name="T6" fmla="*/ 2 w 27"/>
                <a:gd name="T7" fmla="*/ 4 h 4"/>
                <a:gd name="T8" fmla="*/ 25 w 27"/>
                <a:gd name="T9" fmla="*/ 4 h 4"/>
                <a:gd name="T10" fmla="*/ 27 w 27"/>
                <a:gd name="T11" fmla="*/ 2 h 4"/>
                <a:gd name="T12" fmla="*/ 25 w 27"/>
                <a:gd name="T13" fmla="*/ 0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25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39" name="îśļîḑe">
              <a:extLst>
                <a:ext uri="{FF2B5EF4-FFF2-40B4-BE49-F238E27FC236}">
                  <a16:creationId xmlns:a16="http://schemas.microsoft.com/office/drawing/2014/main" id="{84DEBAEB-6973-49BC-A7E0-B2E5D175A1B8}"/>
                </a:ext>
              </a:extLst>
            </p:cNvPr>
            <p:cNvSpPr/>
            <p:nvPr/>
          </p:nvSpPr>
          <p:spPr bwMode="auto">
            <a:xfrm>
              <a:off x="5099563" y="1720438"/>
              <a:ext cx="227447" cy="37910"/>
            </a:xfrm>
            <a:custGeom>
              <a:avLst/>
              <a:gdLst>
                <a:gd name="T0" fmla="*/ 2 w 27"/>
                <a:gd name="T1" fmla="*/ 4 h 4"/>
                <a:gd name="T2" fmla="*/ 25 w 27"/>
                <a:gd name="T3" fmla="*/ 4 h 4"/>
                <a:gd name="T4" fmla="*/ 27 w 27"/>
                <a:gd name="T5" fmla="*/ 2 h 4"/>
                <a:gd name="T6" fmla="*/ 25 w 27"/>
                <a:gd name="T7" fmla="*/ 0 h 4"/>
                <a:gd name="T8" fmla="*/ 2 w 27"/>
                <a:gd name="T9" fmla="*/ 0 h 4"/>
                <a:gd name="T10" fmla="*/ 0 w 27"/>
                <a:gd name="T11" fmla="*/ 2 h 4"/>
                <a:gd name="T12" fmla="*/ 2 w 27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4">
                  <a:moveTo>
                    <a:pt x="2" y="4"/>
                  </a:moveTo>
                  <a:cubicBezTo>
                    <a:pt x="25" y="4"/>
                    <a:pt x="25" y="4"/>
                    <a:pt x="25" y="4"/>
                  </a:cubicBezTo>
                  <a:cubicBezTo>
                    <a:pt x="26" y="4"/>
                    <a:pt x="27" y="3"/>
                    <a:pt x="27" y="2"/>
                  </a:cubicBezTo>
                  <a:cubicBezTo>
                    <a:pt x="27" y="1"/>
                    <a:pt x="26" y="0"/>
                    <a:pt x="25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0" name="îṣḻídê">
              <a:extLst>
                <a:ext uri="{FF2B5EF4-FFF2-40B4-BE49-F238E27FC236}">
                  <a16:creationId xmlns:a16="http://schemas.microsoft.com/office/drawing/2014/main" id="{AE682B3A-22DF-4495-97F9-20068BF3E0B9}"/>
                </a:ext>
              </a:extLst>
            </p:cNvPr>
            <p:cNvSpPr/>
            <p:nvPr/>
          </p:nvSpPr>
          <p:spPr bwMode="auto">
            <a:xfrm>
              <a:off x="4861285" y="1086837"/>
              <a:ext cx="178710" cy="167879"/>
            </a:xfrm>
            <a:custGeom>
              <a:avLst/>
              <a:gdLst>
                <a:gd name="T0" fmla="*/ 4 w 21"/>
                <a:gd name="T1" fmla="*/ 19 h 20"/>
                <a:gd name="T2" fmla="*/ 20 w 21"/>
                <a:gd name="T3" fmla="*/ 3 h 20"/>
                <a:gd name="T4" fmla="*/ 20 w 21"/>
                <a:gd name="T5" fmla="*/ 1 h 20"/>
                <a:gd name="T6" fmla="*/ 17 w 21"/>
                <a:gd name="T7" fmla="*/ 1 h 20"/>
                <a:gd name="T8" fmla="*/ 1 w 21"/>
                <a:gd name="T9" fmla="*/ 17 h 20"/>
                <a:gd name="T10" fmla="*/ 1 w 21"/>
                <a:gd name="T11" fmla="*/ 19 h 20"/>
                <a:gd name="T12" fmla="*/ 4 w 21"/>
                <a:gd name="T13" fmla="*/ 19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0">
                  <a:moveTo>
                    <a:pt x="4" y="19"/>
                  </a:move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1"/>
                    <a:pt x="20" y="1"/>
                  </a:cubicBezTo>
                  <a:cubicBezTo>
                    <a:pt x="19" y="0"/>
                    <a:pt x="18" y="0"/>
                    <a:pt x="17" y="1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şľîďê">
              <a:extLst>
                <a:ext uri="{FF2B5EF4-FFF2-40B4-BE49-F238E27FC236}">
                  <a16:creationId xmlns:a16="http://schemas.microsoft.com/office/drawing/2014/main" id="{D22BFE8A-477B-4425-A26B-98390184B0C6}"/>
                </a:ext>
              </a:extLst>
            </p:cNvPr>
            <p:cNvSpPr/>
            <p:nvPr/>
          </p:nvSpPr>
          <p:spPr bwMode="auto">
            <a:xfrm>
              <a:off x="4455131" y="2391949"/>
              <a:ext cx="37910" cy="227447"/>
            </a:xfrm>
            <a:custGeom>
              <a:avLst/>
              <a:gdLst>
                <a:gd name="T0" fmla="*/ 0 w 4"/>
                <a:gd name="T1" fmla="*/ 2 h 27"/>
                <a:gd name="T2" fmla="*/ 0 w 4"/>
                <a:gd name="T3" fmla="*/ 25 h 27"/>
                <a:gd name="T4" fmla="*/ 2 w 4"/>
                <a:gd name="T5" fmla="*/ 27 h 27"/>
                <a:gd name="T6" fmla="*/ 4 w 4"/>
                <a:gd name="T7" fmla="*/ 25 h 27"/>
                <a:gd name="T8" fmla="*/ 4 w 4"/>
                <a:gd name="T9" fmla="*/ 2 h 27"/>
                <a:gd name="T10" fmla="*/ 2 w 4"/>
                <a:gd name="T11" fmla="*/ 0 h 27"/>
                <a:gd name="T12" fmla="*/ 0 w 4"/>
                <a:gd name="T13" fmla="*/ 2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27">
                  <a:moveTo>
                    <a:pt x="0" y="2"/>
                  </a:moveTo>
                  <a:cubicBezTo>
                    <a:pt x="0" y="25"/>
                    <a:pt x="0" y="25"/>
                    <a:pt x="0" y="25"/>
                  </a:cubicBezTo>
                  <a:cubicBezTo>
                    <a:pt x="0" y="26"/>
                    <a:pt x="1" y="27"/>
                    <a:pt x="2" y="27"/>
                  </a:cubicBezTo>
                  <a:cubicBezTo>
                    <a:pt x="3" y="27"/>
                    <a:pt x="4" y="26"/>
                    <a:pt x="4" y="2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2" name="î$ļíḑê">
              <a:extLst>
                <a:ext uri="{FF2B5EF4-FFF2-40B4-BE49-F238E27FC236}">
                  <a16:creationId xmlns:a16="http://schemas.microsoft.com/office/drawing/2014/main" id="{CFA3ED98-1720-48B9-8B2B-5578C52F9CF1}"/>
                </a:ext>
              </a:extLst>
            </p:cNvPr>
            <p:cNvSpPr/>
            <p:nvPr/>
          </p:nvSpPr>
          <p:spPr bwMode="auto">
            <a:xfrm>
              <a:off x="4947931" y="2153671"/>
              <a:ext cx="178710" cy="178710"/>
            </a:xfrm>
            <a:custGeom>
              <a:avLst/>
              <a:gdLst>
                <a:gd name="T0" fmla="*/ 1 w 21"/>
                <a:gd name="T1" fmla="*/ 4 h 21"/>
                <a:gd name="T2" fmla="*/ 17 w 21"/>
                <a:gd name="T3" fmla="*/ 20 h 21"/>
                <a:gd name="T4" fmla="*/ 20 w 21"/>
                <a:gd name="T5" fmla="*/ 20 h 21"/>
                <a:gd name="T6" fmla="*/ 20 w 21"/>
                <a:gd name="T7" fmla="*/ 17 h 21"/>
                <a:gd name="T8" fmla="*/ 4 w 21"/>
                <a:gd name="T9" fmla="*/ 1 h 21"/>
                <a:gd name="T10" fmla="*/ 1 w 21"/>
                <a:gd name="T11" fmla="*/ 1 h 21"/>
                <a:gd name="T12" fmla="*/ 1 w 21"/>
                <a:gd name="T13" fmla="*/ 4 h 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1" h="21">
                  <a:moveTo>
                    <a:pt x="1" y="4"/>
                  </a:moveTo>
                  <a:cubicBezTo>
                    <a:pt x="17" y="20"/>
                    <a:pt x="17" y="20"/>
                    <a:pt x="17" y="20"/>
                  </a:cubicBezTo>
                  <a:cubicBezTo>
                    <a:pt x="18" y="21"/>
                    <a:pt x="19" y="21"/>
                    <a:pt x="20" y="20"/>
                  </a:cubicBezTo>
                  <a:cubicBezTo>
                    <a:pt x="21" y="19"/>
                    <a:pt x="21" y="18"/>
                    <a:pt x="20" y="17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2" y="0"/>
                    <a:pt x="1" y="1"/>
                  </a:cubicBezTo>
                  <a:cubicBezTo>
                    <a:pt x="0" y="2"/>
                    <a:pt x="0" y="3"/>
                    <a:pt x="1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3" name="îṡ1îdè">
              <a:extLst>
                <a:ext uri="{FF2B5EF4-FFF2-40B4-BE49-F238E27FC236}">
                  <a16:creationId xmlns:a16="http://schemas.microsoft.com/office/drawing/2014/main" id="{88296951-6FC2-410F-A75B-02100C36CC3F}"/>
                </a:ext>
              </a:extLst>
            </p:cNvPr>
            <p:cNvSpPr/>
            <p:nvPr/>
          </p:nvSpPr>
          <p:spPr bwMode="auto">
            <a:xfrm>
              <a:off x="3870266" y="2229486"/>
              <a:ext cx="173293" cy="167879"/>
            </a:xfrm>
            <a:custGeom>
              <a:avLst/>
              <a:gdLst>
                <a:gd name="T0" fmla="*/ 17 w 20"/>
                <a:gd name="T1" fmla="*/ 0 h 20"/>
                <a:gd name="T2" fmla="*/ 1 w 20"/>
                <a:gd name="T3" fmla="*/ 17 h 20"/>
                <a:gd name="T4" fmla="*/ 1 w 20"/>
                <a:gd name="T5" fmla="*/ 19 h 20"/>
                <a:gd name="T6" fmla="*/ 4 w 20"/>
                <a:gd name="T7" fmla="*/ 19 h 20"/>
                <a:gd name="T8" fmla="*/ 20 w 20"/>
                <a:gd name="T9" fmla="*/ 3 h 20"/>
                <a:gd name="T10" fmla="*/ 20 w 20"/>
                <a:gd name="T11" fmla="*/ 0 h 20"/>
                <a:gd name="T12" fmla="*/ 17 w 20"/>
                <a:gd name="T13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0" h="20">
                  <a:moveTo>
                    <a:pt x="17" y="0"/>
                  </a:moveTo>
                  <a:cubicBezTo>
                    <a:pt x="1" y="17"/>
                    <a:pt x="1" y="17"/>
                    <a:pt x="1" y="17"/>
                  </a:cubicBezTo>
                  <a:cubicBezTo>
                    <a:pt x="0" y="17"/>
                    <a:pt x="0" y="19"/>
                    <a:pt x="1" y="19"/>
                  </a:cubicBezTo>
                  <a:cubicBezTo>
                    <a:pt x="2" y="20"/>
                    <a:pt x="3" y="20"/>
                    <a:pt x="4" y="19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1"/>
                    <a:pt x="20" y="0"/>
                  </a:cubicBezTo>
                  <a:cubicBezTo>
                    <a:pt x="19" y="0"/>
                    <a:pt x="18" y="0"/>
                    <a:pt x="17" y="0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4" name="ïsľíḋe">
              <a:extLst>
                <a:ext uri="{FF2B5EF4-FFF2-40B4-BE49-F238E27FC236}">
                  <a16:creationId xmlns:a16="http://schemas.microsoft.com/office/drawing/2014/main" id="{0F2A3516-956D-4F43-9DCB-44086C0BDE41}"/>
                </a:ext>
              </a:extLst>
            </p:cNvPr>
            <p:cNvSpPr/>
            <p:nvPr/>
          </p:nvSpPr>
          <p:spPr bwMode="auto">
            <a:xfrm>
              <a:off x="4650085" y="918957"/>
              <a:ext cx="113725" cy="211203"/>
            </a:xfrm>
            <a:custGeom>
              <a:avLst/>
              <a:gdLst>
                <a:gd name="T0" fmla="*/ 4 w 13"/>
                <a:gd name="T1" fmla="*/ 24 h 25"/>
                <a:gd name="T2" fmla="*/ 12 w 13"/>
                <a:gd name="T3" fmla="*/ 2 h 25"/>
                <a:gd name="T4" fmla="*/ 11 w 13"/>
                <a:gd name="T5" fmla="*/ 0 h 25"/>
                <a:gd name="T6" fmla="*/ 9 w 13"/>
                <a:gd name="T7" fmla="*/ 1 h 25"/>
                <a:gd name="T8" fmla="*/ 1 w 13"/>
                <a:gd name="T9" fmla="*/ 22 h 25"/>
                <a:gd name="T10" fmla="*/ 2 w 13"/>
                <a:gd name="T11" fmla="*/ 25 h 25"/>
                <a:gd name="T12" fmla="*/ 4 w 13"/>
                <a:gd name="T13" fmla="*/ 24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5">
                  <a:moveTo>
                    <a:pt x="4" y="24"/>
                  </a:moveTo>
                  <a:cubicBezTo>
                    <a:pt x="12" y="2"/>
                    <a:pt x="12" y="2"/>
                    <a:pt x="12" y="2"/>
                  </a:cubicBezTo>
                  <a:cubicBezTo>
                    <a:pt x="13" y="1"/>
                    <a:pt x="12" y="0"/>
                    <a:pt x="11" y="0"/>
                  </a:cubicBezTo>
                  <a:cubicBezTo>
                    <a:pt x="10" y="0"/>
                    <a:pt x="9" y="0"/>
                    <a:pt x="9" y="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5" name="íṧḷïdè">
              <a:extLst>
                <a:ext uri="{FF2B5EF4-FFF2-40B4-BE49-F238E27FC236}">
                  <a16:creationId xmlns:a16="http://schemas.microsoft.com/office/drawing/2014/main" id="{2F373FEB-9AAA-40D7-B22D-C2EFD6FC3325}"/>
                </a:ext>
              </a:extLst>
            </p:cNvPr>
            <p:cNvSpPr/>
            <p:nvPr/>
          </p:nvSpPr>
          <p:spPr bwMode="auto">
            <a:xfrm>
              <a:off x="4027312" y="962280"/>
              <a:ext cx="119139" cy="216616"/>
            </a:xfrm>
            <a:custGeom>
              <a:avLst/>
              <a:gdLst>
                <a:gd name="T0" fmla="*/ 14 w 14"/>
                <a:gd name="T1" fmla="*/ 23 h 26"/>
                <a:gd name="T2" fmla="*/ 4 w 14"/>
                <a:gd name="T3" fmla="*/ 2 h 26"/>
                <a:gd name="T4" fmla="*/ 2 w 14"/>
                <a:gd name="T5" fmla="*/ 1 h 26"/>
                <a:gd name="T6" fmla="*/ 1 w 14"/>
                <a:gd name="T7" fmla="*/ 4 h 26"/>
                <a:gd name="T8" fmla="*/ 10 w 14"/>
                <a:gd name="T9" fmla="*/ 24 h 26"/>
                <a:gd name="T10" fmla="*/ 13 w 14"/>
                <a:gd name="T11" fmla="*/ 25 h 26"/>
                <a:gd name="T12" fmla="*/ 14 w 14"/>
                <a:gd name="T13" fmla="*/ 23 h 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6">
                  <a:moveTo>
                    <a:pt x="14" y="23"/>
                  </a:move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2" y="1"/>
                  </a:cubicBezTo>
                  <a:cubicBezTo>
                    <a:pt x="1" y="1"/>
                    <a:pt x="0" y="3"/>
                    <a:pt x="1" y="4"/>
                  </a:cubicBezTo>
                  <a:cubicBezTo>
                    <a:pt x="10" y="24"/>
                    <a:pt x="10" y="24"/>
                    <a:pt x="10" y="24"/>
                  </a:cubicBezTo>
                  <a:cubicBezTo>
                    <a:pt x="11" y="25"/>
                    <a:pt x="12" y="26"/>
                    <a:pt x="13" y="25"/>
                  </a:cubicBezTo>
                  <a:cubicBezTo>
                    <a:pt x="14" y="25"/>
                    <a:pt x="14" y="24"/>
                    <a:pt x="14" y="23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6" name="îş1ïḋe">
              <a:extLst>
                <a:ext uri="{FF2B5EF4-FFF2-40B4-BE49-F238E27FC236}">
                  <a16:creationId xmlns:a16="http://schemas.microsoft.com/office/drawing/2014/main" id="{639221BB-367D-4344-9B8D-784C0386B51A}"/>
                </a:ext>
              </a:extLst>
            </p:cNvPr>
            <p:cNvSpPr/>
            <p:nvPr/>
          </p:nvSpPr>
          <p:spPr bwMode="auto">
            <a:xfrm>
              <a:off x="3637402" y="1433423"/>
              <a:ext cx="216616" cy="102894"/>
            </a:xfrm>
            <a:custGeom>
              <a:avLst/>
              <a:gdLst>
                <a:gd name="T0" fmla="*/ 24 w 26"/>
                <a:gd name="T1" fmla="*/ 8 h 12"/>
                <a:gd name="T2" fmla="*/ 3 w 26"/>
                <a:gd name="T3" fmla="*/ 0 h 12"/>
                <a:gd name="T4" fmla="*/ 0 w 26"/>
                <a:gd name="T5" fmla="*/ 1 h 12"/>
                <a:gd name="T6" fmla="*/ 1 w 26"/>
                <a:gd name="T7" fmla="*/ 4 h 12"/>
                <a:gd name="T8" fmla="*/ 23 w 26"/>
                <a:gd name="T9" fmla="*/ 12 h 12"/>
                <a:gd name="T10" fmla="*/ 25 w 26"/>
                <a:gd name="T11" fmla="*/ 11 h 12"/>
                <a:gd name="T12" fmla="*/ 24 w 26"/>
                <a:gd name="T13" fmla="*/ 8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2">
                  <a:moveTo>
                    <a:pt x="24" y="8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  <a:cubicBezTo>
                    <a:pt x="0" y="2"/>
                    <a:pt x="0" y="3"/>
                    <a:pt x="1" y="4"/>
                  </a:cubicBez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5" y="12"/>
                    <a:pt x="25" y="11"/>
                  </a:cubicBezTo>
                  <a:cubicBezTo>
                    <a:pt x="26" y="10"/>
                    <a:pt x="25" y="8"/>
                    <a:pt x="24" y="8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7" name="îs1iďe">
              <a:extLst>
                <a:ext uri="{FF2B5EF4-FFF2-40B4-BE49-F238E27FC236}">
                  <a16:creationId xmlns:a16="http://schemas.microsoft.com/office/drawing/2014/main" id="{534840C1-2554-48B4-B56D-B38730CB770D}"/>
                </a:ext>
              </a:extLst>
            </p:cNvPr>
            <p:cNvSpPr/>
            <p:nvPr/>
          </p:nvSpPr>
          <p:spPr bwMode="auto">
            <a:xfrm>
              <a:off x="5056240" y="1947885"/>
              <a:ext cx="222034" cy="102894"/>
            </a:xfrm>
            <a:custGeom>
              <a:avLst/>
              <a:gdLst>
                <a:gd name="T0" fmla="*/ 2 w 26"/>
                <a:gd name="T1" fmla="*/ 4 h 12"/>
                <a:gd name="T2" fmla="*/ 23 w 26"/>
                <a:gd name="T3" fmla="*/ 12 h 12"/>
                <a:gd name="T4" fmla="*/ 26 w 26"/>
                <a:gd name="T5" fmla="*/ 11 h 12"/>
                <a:gd name="T6" fmla="*/ 24 w 26"/>
                <a:gd name="T7" fmla="*/ 8 h 12"/>
                <a:gd name="T8" fmla="*/ 3 w 26"/>
                <a:gd name="T9" fmla="*/ 0 h 12"/>
                <a:gd name="T10" fmla="*/ 1 w 26"/>
                <a:gd name="T11" fmla="*/ 1 h 12"/>
                <a:gd name="T12" fmla="*/ 2 w 26"/>
                <a:gd name="T13" fmla="*/ 4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2">
                  <a:moveTo>
                    <a:pt x="2" y="4"/>
                  </a:moveTo>
                  <a:cubicBezTo>
                    <a:pt x="23" y="12"/>
                    <a:pt x="23" y="12"/>
                    <a:pt x="23" y="12"/>
                  </a:cubicBezTo>
                  <a:cubicBezTo>
                    <a:pt x="24" y="12"/>
                    <a:pt x="25" y="12"/>
                    <a:pt x="26" y="11"/>
                  </a:cubicBezTo>
                  <a:cubicBezTo>
                    <a:pt x="26" y="10"/>
                    <a:pt x="26" y="8"/>
                    <a:pt x="24" y="8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1" y="0"/>
                    <a:pt x="1" y="1"/>
                  </a:cubicBezTo>
                  <a:cubicBezTo>
                    <a:pt x="0" y="2"/>
                    <a:pt x="1" y="4"/>
                    <a:pt x="2" y="4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8" name="î$ļîďe">
              <a:extLst>
                <a:ext uri="{FF2B5EF4-FFF2-40B4-BE49-F238E27FC236}">
                  <a16:creationId xmlns:a16="http://schemas.microsoft.com/office/drawing/2014/main" id="{1EEE607C-CE34-4025-B187-E928982F782A}"/>
                </a:ext>
              </a:extLst>
            </p:cNvPr>
            <p:cNvSpPr/>
            <p:nvPr/>
          </p:nvSpPr>
          <p:spPr bwMode="auto">
            <a:xfrm>
              <a:off x="5018333" y="1325115"/>
              <a:ext cx="211203" cy="119139"/>
            </a:xfrm>
            <a:custGeom>
              <a:avLst/>
              <a:gdLst>
                <a:gd name="T0" fmla="*/ 3 w 25"/>
                <a:gd name="T1" fmla="*/ 13 h 14"/>
                <a:gd name="T2" fmla="*/ 24 w 25"/>
                <a:gd name="T3" fmla="*/ 4 h 14"/>
                <a:gd name="T4" fmla="*/ 25 w 25"/>
                <a:gd name="T5" fmla="*/ 1 h 14"/>
                <a:gd name="T6" fmla="*/ 22 w 25"/>
                <a:gd name="T7" fmla="*/ 0 h 14"/>
                <a:gd name="T8" fmla="*/ 1 w 25"/>
                <a:gd name="T9" fmla="*/ 10 h 14"/>
                <a:gd name="T10" fmla="*/ 0 w 25"/>
                <a:gd name="T11" fmla="*/ 12 h 14"/>
                <a:gd name="T12" fmla="*/ 3 w 25"/>
                <a:gd name="T13" fmla="*/ 13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3" y="13"/>
                  </a:moveTo>
                  <a:cubicBezTo>
                    <a:pt x="24" y="4"/>
                    <a:pt x="24" y="4"/>
                    <a:pt x="24" y="4"/>
                  </a:cubicBezTo>
                  <a:cubicBezTo>
                    <a:pt x="25" y="3"/>
                    <a:pt x="25" y="2"/>
                    <a:pt x="25" y="1"/>
                  </a:cubicBezTo>
                  <a:cubicBezTo>
                    <a:pt x="24" y="0"/>
                    <a:pt x="23" y="0"/>
                    <a:pt x="22" y="0"/>
                  </a:cubicBezTo>
                  <a:cubicBezTo>
                    <a:pt x="1" y="10"/>
                    <a:pt x="1" y="10"/>
                    <a:pt x="1" y="10"/>
                  </a:cubicBezTo>
                  <a:cubicBezTo>
                    <a:pt x="0" y="10"/>
                    <a:pt x="0" y="11"/>
                    <a:pt x="0" y="12"/>
                  </a:cubicBezTo>
                  <a:cubicBezTo>
                    <a:pt x="1" y="13"/>
                    <a:pt x="2" y="14"/>
                    <a:pt x="3" y="13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9" name="iSļîḍê">
              <a:extLst>
                <a:ext uri="{FF2B5EF4-FFF2-40B4-BE49-F238E27FC236}">
                  <a16:creationId xmlns:a16="http://schemas.microsoft.com/office/drawing/2014/main" id="{DA82BC71-B10E-4909-AFE2-DA2A6890B763}"/>
                </a:ext>
              </a:extLst>
            </p:cNvPr>
            <p:cNvSpPr/>
            <p:nvPr/>
          </p:nvSpPr>
          <p:spPr bwMode="auto">
            <a:xfrm>
              <a:off x="4151868" y="2354042"/>
              <a:ext cx="108308" cy="211203"/>
            </a:xfrm>
            <a:custGeom>
              <a:avLst/>
              <a:gdLst>
                <a:gd name="T0" fmla="*/ 8 w 13"/>
                <a:gd name="T1" fmla="*/ 1 h 25"/>
                <a:gd name="T2" fmla="*/ 0 w 13"/>
                <a:gd name="T3" fmla="*/ 22 h 25"/>
                <a:gd name="T4" fmla="*/ 2 w 13"/>
                <a:gd name="T5" fmla="*/ 25 h 25"/>
                <a:gd name="T6" fmla="*/ 4 w 13"/>
                <a:gd name="T7" fmla="*/ 24 h 25"/>
                <a:gd name="T8" fmla="*/ 12 w 13"/>
                <a:gd name="T9" fmla="*/ 3 h 25"/>
                <a:gd name="T10" fmla="*/ 11 w 13"/>
                <a:gd name="T11" fmla="*/ 0 h 25"/>
                <a:gd name="T12" fmla="*/ 8 w 13"/>
                <a:gd name="T13" fmla="*/ 1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3" h="25">
                  <a:moveTo>
                    <a:pt x="8" y="1"/>
                  </a:moveTo>
                  <a:cubicBezTo>
                    <a:pt x="0" y="22"/>
                    <a:pt x="0" y="22"/>
                    <a:pt x="0" y="22"/>
                  </a:cubicBezTo>
                  <a:cubicBezTo>
                    <a:pt x="0" y="23"/>
                    <a:pt x="1" y="25"/>
                    <a:pt x="2" y="25"/>
                  </a:cubicBezTo>
                  <a:cubicBezTo>
                    <a:pt x="3" y="25"/>
                    <a:pt x="4" y="25"/>
                    <a:pt x="4" y="24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3" y="2"/>
                    <a:pt x="12" y="0"/>
                    <a:pt x="11" y="0"/>
                  </a:cubicBezTo>
                  <a:cubicBezTo>
                    <a:pt x="10" y="0"/>
                    <a:pt x="9" y="0"/>
                    <a:pt x="8" y="1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îṥḷíde">
              <a:extLst>
                <a:ext uri="{FF2B5EF4-FFF2-40B4-BE49-F238E27FC236}">
                  <a16:creationId xmlns:a16="http://schemas.microsoft.com/office/drawing/2014/main" id="{95177F8A-BC4B-4325-AF7E-EBD88B134440}"/>
                </a:ext>
              </a:extLst>
            </p:cNvPr>
            <p:cNvSpPr/>
            <p:nvPr/>
          </p:nvSpPr>
          <p:spPr bwMode="auto">
            <a:xfrm>
              <a:off x="4769224" y="2305302"/>
              <a:ext cx="119139" cy="211203"/>
            </a:xfrm>
            <a:custGeom>
              <a:avLst/>
              <a:gdLst>
                <a:gd name="T0" fmla="*/ 0 w 14"/>
                <a:gd name="T1" fmla="*/ 3 h 25"/>
                <a:gd name="T2" fmla="*/ 9 w 14"/>
                <a:gd name="T3" fmla="*/ 24 h 25"/>
                <a:gd name="T4" fmla="*/ 12 w 14"/>
                <a:gd name="T5" fmla="*/ 25 h 25"/>
                <a:gd name="T6" fmla="*/ 13 w 14"/>
                <a:gd name="T7" fmla="*/ 22 h 25"/>
                <a:gd name="T8" fmla="*/ 4 w 14"/>
                <a:gd name="T9" fmla="*/ 2 h 25"/>
                <a:gd name="T10" fmla="*/ 1 w 14"/>
                <a:gd name="T11" fmla="*/ 1 h 25"/>
                <a:gd name="T12" fmla="*/ 0 w 14"/>
                <a:gd name="T13" fmla="*/ 3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25">
                  <a:moveTo>
                    <a:pt x="0" y="3"/>
                  </a:moveTo>
                  <a:cubicBezTo>
                    <a:pt x="9" y="24"/>
                    <a:pt x="9" y="24"/>
                    <a:pt x="9" y="24"/>
                  </a:cubicBezTo>
                  <a:cubicBezTo>
                    <a:pt x="10" y="25"/>
                    <a:pt x="11" y="25"/>
                    <a:pt x="12" y="25"/>
                  </a:cubicBezTo>
                  <a:cubicBezTo>
                    <a:pt x="13" y="25"/>
                    <a:pt x="14" y="23"/>
                    <a:pt x="13" y="2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1"/>
                  </a:cubicBezTo>
                  <a:cubicBezTo>
                    <a:pt x="0" y="1"/>
                    <a:pt x="0" y="2"/>
                    <a:pt x="0" y="3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iš1íḓé">
              <a:extLst>
                <a:ext uri="{FF2B5EF4-FFF2-40B4-BE49-F238E27FC236}">
                  <a16:creationId xmlns:a16="http://schemas.microsoft.com/office/drawing/2014/main" id="{48338A04-EF68-4836-A069-56581289BC89}"/>
                </a:ext>
              </a:extLst>
            </p:cNvPr>
            <p:cNvSpPr/>
            <p:nvPr/>
          </p:nvSpPr>
          <p:spPr bwMode="auto">
            <a:xfrm>
              <a:off x="3686142" y="2045362"/>
              <a:ext cx="211203" cy="113725"/>
            </a:xfrm>
            <a:custGeom>
              <a:avLst/>
              <a:gdLst>
                <a:gd name="T0" fmla="*/ 22 w 25"/>
                <a:gd name="T1" fmla="*/ 1 h 14"/>
                <a:gd name="T2" fmla="*/ 1 w 25"/>
                <a:gd name="T3" fmla="*/ 10 h 14"/>
                <a:gd name="T4" fmla="*/ 0 w 25"/>
                <a:gd name="T5" fmla="*/ 13 h 14"/>
                <a:gd name="T6" fmla="*/ 3 w 25"/>
                <a:gd name="T7" fmla="*/ 14 h 14"/>
                <a:gd name="T8" fmla="*/ 23 w 25"/>
                <a:gd name="T9" fmla="*/ 4 h 14"/>
                <a:gd name="T10" fmla="*/ 24 w 25"/>
                <a:gd name="T11" fmla="*/ 2 h 14"/>
                <a:gd name="T12" fmla="*/ 22 w 25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14">
                  <a:moveTo>
                    <a:pt x="22" y="1"/>
                  </a:moveTo>
                  <a:cubicBezTo>
                    <a:pt x="1" y="10"/>
                    <a:pt x="1" y="10"/>
                    <a:pt x="1" y="10"/>
                  </a:cubicBezTo>
                  <a:cubicBezTo>
                    <a:pt x="0" y="11"/>
                    <a:pt x="0" y="12"/>
                    <a:pt x="0" y="13"/>
                  </a:cubicBezTo>
                  <a:cubicBezTo>
                    <a:pt x="1" y="14"/>
                    <a:pt x="2" y="14"/>
                    <a:pt x="3" y="14"/>
                  </a:cubicBezTo>
                  <a:cubicBezTo>
                    <a:pt x="23" y="4"/>
                    <a:pt x="23" y="4"/>
                    <a:pt x="23" y="4"/>
                  </a:cubicBezTo>
                  <a:cubicBezTo>
                    <a:pt x="24" y="4"/>
                    <a:pt x="25" y="3"/>
                    <a:pt x="24" y="2"/>
                  </a:cubicBezTo>
                  <a:cubicBezTo>
                    <a:pt x="24" y="1"/>
                    <a:pt x="23" y="0"/>
                    <a:pt x="22" y="1"/>
                  </a:cubicBezTo>
                </a:path>
              </a:pathLst>
            </a:cu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2" name="ïšlïďê">
              <a:extLst>
                <a:ext uri="{FF2B5EF4-FFF2-40B4-BE49-F238E27FC236}">
                  <a16:creationId xmlns:a16="http://schemas.microsoft.com/office/drawing/2014/main" id="{9E12857D-3736-4F55-BA13-3B6BBA412F9F}"/>
                </a:ext>
              </a:extLst>
            </p:cNvPr>
            <p:cNvSpPr/>
            <p:nvPr/>
          </p:nvSpPr>
          <p:spPr bwMode="auto">
            <a:xfrm>
              <a:off x="4254759" y="1585054"/>
              <a:ext cx="3953250" cy="2409859"/>
            </a:xfrm>
            <a:custGeom>
              <a:avLst/>
              <a:gdLst>
                <a:gd name="T0" fmla="*/ 451 w 467"/>
                <a:gd name="T1" fmla="*/ 285 h 285"/>
                <a:gd name="T2" fmla="*/ 16 w 467"/>
                <a:gd name="T3" fmla="*/ 285 h 285"/>
                <a:gd name="T4" fmla="*/ 0 w 467"/>
                <a:gd name="T5" fmla="*/ 269 h 285"/>
                <a:gd name="T6" fmla="*/ 0 w 467"/>
                <a:gd name="T7" fmla="*/ 16 h 285"/>
                <a:gd name="T8" fmla="*/ 16 w 467"/>
                <a:gd name="T9" fmla="*/ 0 h 285"/>
                <a:gd name="T10" fmla="*/ 451 w 467"/>
                <a:gd name="T11" fmla="*/ 0 h 285"/>
                <a:gd name="T12" fmla="*/ 467 w 467"/>
                <a:gd name="T13" fmla="*/ 16 h 285"/>
                <a:gd name="T14" fmla="*/ 467 w 467"/>
                <a:gd name="T15" fmla="*/ 269 h 285"/>
                <a:gd name="T16" fmla="*/ 451 w 467"/>
                <a:gd name="T17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7" h="285">
                  <a:moveTo>
                    <a:pt x="451" y="285"/>
                  </a:moveTo>
                  <a:cubicBezTo>
                    <a:pt x="16" y="285"/>
                    <a:pt x="16" y="285"/>
                    <a:pt x="16" y="285"/>
                  </a:cubicBezTo>
                  <a:cubicBezTo>
                    <a:pt x="7" y="285"/>
                    <a:pt x="0" y="278"/>
                    <a:pt x="0" y="269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7"/>
                    <a:pt x="7" y="0"/>
                    <a:pt x="16" y="0"/>
                  </a:cubicBezTo>
                  <a:cubicBezTo>
                    <a:pt x="451" y="0"/>
                    <a:pt x="451" y="0"/>
                    <a:pt x="451" y="0"/>
                  </a:cubicBezTo>
                  <a:cubicBezTo>
                    <a:pt x="460" y="0"/>
                    <a:pt x="467" y="7"/>
                    <a:pt x="467" y="16"/>
                  </a:cubicBezTo>
                  <a:cubicBezTo>
                    <a:pt x="467" y="269"/>
                    <a:pt x="467" y="269"/>
                    <a:pt x="467" y="269"/>
                  </a:cubicBezTo>
                  <a:cubicBezTo>
                    <a:pt x="467" y="278"/>
                    <a:pt x="460" y="285"/>
                    <a:pt x="451" y="285"/>
                  </a:cubicBezTo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3" name="íŝ1íďe">
              <a:extLst>
                <a:ext uri="{FF2B5EF4-FFF2-40B4-BE49-F238E27FC236}">
                  <a16:creationId xmlns:a16="http://schemas.microsoft.com/office/drawing/2014/main" id="{68BC56AD-BFAF-45E4-9C9B-F7E32491FD23}"/>
                </a:ext>
              </a:extLst>
            </p:cNvPr>
            <p:cNvSpPr/>
            <p:nvPr/>
          </p:nvSpPr>
          <p:spPr bwMode="auto">
            <a:xfrm>
              <a:off x="4178943" y="3994910"/>
              <a:ext cx="4121129" cy="157049"/>
            </a:xfrm>
            <a:custGeom>
              <a:avLst/>
              <a:gdLst>
                <a:gd name="T0" fmla="*/ 478 w 487"/>
                <a:gd name="T1" fmla="*/ 0 h 18"/>
                <a:gd name="T2" fmla="*/ 9 w 487"/>
                <a:gd name="T3" fmla="*/ 0 h 18"/>
                <a:gd name="T4" fmla="*/ 0 w 487"/>
                <a:gd name="T5" fmla="*/ 9 h 18"/>
                <a:gd name="T6" fmla="*/ 9 w 487"/>
                <a:gd name="T7" fmla="*/ 18 h 18"/>
                <a:gd name="T8" fmla="*/ 478 w 487"/>
                <a:gd name="T9" fmla="*/ 18 h 18"/>
                <a:gd name="T10" fmla="*/ 487 w 487"/>
                <a:gd name="T11" fmla="*/ 9 h 18"/>
                <a:gd name="T12" fmla="*/ 478 w 487"/>
                <a:gd name="T1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87" h="18">
                  <a:moveTo>
                    <a:pt x="478" y="0"/>
                  </a:moveTo>
                  <a:cubicBezTo>
                    <a:pt x="9" y="0"/>
                    <a:pt x="9" y="0"/>
                    <a:pt x="9" y="0"/>
                  </a:cubicBezTo>
                  <a:cubicBezTo>
                    <a:pt x="4" y="0"/>
                    <a:pt x="0" y="4"/>
                    <a:pt x="0" y="9"/>
                  </a:cubicBezTo>
                  <a:cubicBezTo>
                    <a:pt x="0" y="14"/>
                    <a:pt x="4" y="18"/>
                    <a:pt x="9" y="18"/>
                  </a:cubicBezTo>
                  <a:cubicBezTo>
                    <a:pt x="478" y="18"/>
                    <a:pt x="478" y="18"/>
                    <a:pt x="478" y="18"/>
                  </a:cubicBezTo>
                  <a:cubicBezTo>
                    <a:pt x="483" y="18"/>
                    <a:pt x="487" y="14"/>
                    <a:pt x="487" y="9"/>
                  </a:cubicBezTo>
                  <a:cubicBezTo>
                    <a:pt x="487" y="4"/>
                    <a:pt x="483" y="0"/>
                    <a:pt x="478" y="0"/>
                  </a:cubicBezTo>
                </a:path>
              </a:pathLst>
            </a:custGeom>
            <a:solidFill>
              <a:srgbClr val="60499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4" name="íšḻîḓe">
              <a:extLst>
                <a:ext uri="{FF2B5EF4-FFF2-40B4-BE49-F238E27FC236}">
                  <a16:creationId xmlns:a16="http://schemas.microsoft.com/office/drawing/2014/main" id="{7A80A66E-8D27-48C8-9F19-6E3E6B442336}"/>
                </a:ext>
              </a:extLst>
            </p:cNvPr>
            <p:cNvSpPr/>
            <p:nvPr/>
          </p:nvSpPr>
          <p:spPr bwMode="auto">
            <a:xfrm>
              <a:off x="4433469" y="1758347"/>
              <a:ext cx="3595832" cy="2079517"/>
            </a:xfrm>
            <a:custGeom>
              <a:avLst/>
              <a:gdLst>
                <a:gd name="T0" fmla="*/ 418 w 425"/>
                <a:gd name="T1" fmla="*/ 246 h 246"/>
                <a:gd name="T2" fmla="*/ 7 w 425"/>
                <a:gd name="T3" fmla="*/ 246 h 246"/>
                <a:gd name="T4" fmla="*/ 0 w 425"/>
                <a:gd name="T5" fmla="*/ 239 h 246"/>
                <a:gd name="T6" fmla="*/ 0 w 425"/>
                <a:gd name="T7" fmla="*/ 6 h 246"/>
                <a:gd name="T8" fmla="*/ 7 w 425"/>
                <a:gd name="T9" fmla="*/ 0 h 246"/>
                <a:gd name="T10" fmla="*/ 418 w 425"/>
                <a:gd name="T11" fmla="*/ 0 h 246"/>
                <a:gd name="T12" fmla="*/ 425 w 425"/>
                <a:gd name="T13" fmla="*/ 6 h 246"/>
                <a:gd name="T14" fmla="*/ 425 w 425"/>
                <a:gd name="T15" fmla="*/ 239 h 246"/>
                <a:gd name="T16" fmla="*/ 418 w 425"/>
                <a:gd name="T17" fmla="*/ 246 h 2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25" h="246">
                  <a:moveTo>
                    <a:pt x="418" y="246"/>
                  </a:moveTo>
                  <a:cubicBezTo>
                    <a:pt x="7" y="246"/>
                    <a:pt x="7" y="246"/>
                    <a:pt x="7" y="246"/>
                  </a:cubicBezTo>
                  <a:cubicBezTo>
                    <a:pt x="3" y="246"/>
                    <a:pt x="0" y="243"/>
                    <a:pt x="0" y="239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418" y="0"/>
                    <a:pt x="418" y="0"/>
                    <a:pt x="418" y="0"/>
                  </a:cubicBezTo>
                  <a:cubicBezTo>
                    <a:pt x="422" y="0"/>
                    <a:pt x="425" y="3"/>
                    <a:pt x="425" y="6"/>
                  </a:cubicBezTo>
                  <a:cubicBezTo>
                    <a:pt x="425" y="239"/>
                    <a:pt x="425" y="239"/>
                    <a:pt x="425" y="239"/>
                  </a:cubicBezTo>
                  <a:cubicBezTo>
                    <a:pt x="425" y="243"/>
                    <a:pt x="422" y="246"/>
                    <a:pt x="418" y="246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dirty="0"/>
            </a:p>
          </p:txBody>
        </p:sp>
        <p:sp>
          <p:nvSpPr>
            <p:cNvPr id="57" name="ïśļiḓê">
              <a:extLst>
                <a:ext uri="{FF2B5EF4-FFF2-40B4-BE49-F238E27FC236}">
                  <a16:creationId xmlns:a16="http://schemas.microsoft.com/office/drawing/2014/main" id="{973BDC84-03B0-4573-82D5-5FCBB0F469B3}"/>
                </a:ext>
              </a:extLst>
            </p:cNvPr>
            <p:cNvSpPr/>
            <p:nvPr/>
          </p:nvSpPr>
          <p:spPr bwMode="auto">
            <a:xfrm>
              <a:off x="8132193" y="1931640"/>
              <a:ext cx="27079" cy="644435"/>
            </a:xfrm>
            <a:custGeom>
              <a:avLst/>
              <a:gdLst>
                <a:gd name="T0" fmla="*/ 0 w 3"/>
                <a:gd name="T1" fmla="*/ 1 h 76"/>
                <a:gd name="T2" fmla="*/ 0 w 3"/>
                <a:gd name="T3" fmla="*/ 74 h 76"/>
                <a:gd name="T4" fmla="*/ 1 w 3"/>
                <a:gd name="T5" fmla="*/ 76 h 76"/>
                <a:gd name="T6" fmla="*/ 3 w 3"/>
                <a:gd name="T7" fmla="*/ 74 h 76"/>
                <a:gd name="T8" fmla="*/ 3 w 3"/>
                <a:gd name="T9" fmla="*/ 1 h 76"/>
                <a:gd name="T10" fmla="*/ 1 w 3"/>
                <a:gd name="T11" fmla="*/ 0 h 76"/>
                <a:gd name="T12" fmla="*/ 0 w 3"/>
                <a:gd name="T13" fmla="*/ 1 h 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76">
                  <a:moveTo>
                    <a:pt x="0" y="1"/>
                  </a:moveTo>
                  <a:cubicBezTo>
                    <a:pt x="0" y="25"/>
                    <a:pt x="0" y="50"/>
                    <a:pt x="0" y="74"/>
                  </a:cubicBezTo>
                  <a:cubicBezTo>
                    <a:pt x="0" y="75"/>
                    <a:pt x="0" y="76"/>
                    <a:pt x="1" y="76"/>
                  </a:cubicBezTo>
                  <a:cubicBezTo>
                    <a:pt x="2" y="76"/>
                    <a:pt x="3" y="75"/>
                    <a:pt x="3" y="74"/>
                  </a:cubicBezTo>
                  <a:cubicBezTo>
                    <a:pt x="3" y="50"/>
                    <a:pt x="3" y="2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4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8" name="ïs1îdé">
              <a:extLst>
                <a:ext uri="{FF2B5EF4-FFF2-40B4-BE49-F238E27FC236}">
                  <a16:creationId xmlns:a16="http://schemas.microsoft.com/office/drawing/2014/main" id="{F534BB00-136A-4F85-8785-74F27BA14AA6}"/>
                </a:ext>
              </a:extLst>
            </p:cNvPr>
            <p:cNvSpPr/>
            <p:nvPr/>
          </p:nvSpPr>
          <p:spPr bwMode="auto">
            <a:xfrm>
              <a:off x="8132193" y="1780009"/>
              <a:ext cx="27079" cy="119139"/>
            </a:xfrm>
            <a:custGeom>
              <a:avLst/>
              <a:gdLst>
                <a:gd name="T0" fmla="*/ 0 w 3"/>
                <a:gd name="T1" fmla="*/ 1 h 14"/>
                <a:gd name="T2" fmla="*/ 0 w 3"/>
                <a:gd name="T3" fmla="*/ 12 h 14"/>
                <a:gd name="T4" fmla="*/ 1 w 3"/>
                <a:gd name="T5" fmla="*/ 14 h 14"/>
                <a:gd name="T6" fmla="*/ 3 w 3"/>
                <a:gd name="T7" fmla="*/ 12 h 14"/>
                <a:gd name="T8" fmla="*/ 3 w 3"/>
                <a:gd name="T9" fmla="*/ 1 h 14"/>
                <a:gd name="T10" fmla="*/ 1 w 3"/>
                <a:gd name="T11" fmla="*/ 0 h 14"/>
                <a:gd name="T12" fmla="*/ 0 w 3"/>
                <a:gd name="T13" fmla="*/ 1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14">
                  <a:moveTo>
                    <a:pt x="0" y="1"/>
                  </a:moveTo>
                  <a:cubicBezTo>
                    <a:pt x="0" y="5"/>
                    <a:pt x="0" y="9"/>
                    <a:pt x="0" y="12"/>
                  </a:cubicBezTo>
                  <a:cubicBezTo>
                    <a:pt x="0" y="13"/>
                    <a:pt x="0" y="14"/>
                    <a:pt x="1" y="14"/>
                  </a:cubicBezTo>
                  <a:cubicBezTo>
                    <a:pt x="2" y="14"/>
                    <a:pt x="3" y="13"/>
                    <a:pt x="3" y="12"/>
                  </a:cubicBezTo>
                  <a:cubicBezTo>
                    <a:pt x="3" y="9"/>
                    <a:pt x="3" y="5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lose/>
                </a:path>
              </a:pathLst>
            </a:custGeom>
            <a:solidFill>
              <a:srgbClr val="354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9" name="ï$ļîďe">
              <a:extLst>
                <a:ext uri="{FF2B5EF4-FFF2-40B4-BE49-F238E27FC236}">
                  <a16:creationId xmlns:a16="http://schemas.microsoft.com/office/drawing/2014/main" id="{0AC00CE0-CB8B-422B-A158-BAB0A020E865}"/>
                </a:ext>
              </a:extLst>
            </p:cNvPr>
            <p:cNvSpPr/>
            <p:nvPr/>
          </p:nvSpPr>
          <p:spPr bwMode="auto">
            <a:xfrm>
              <a:off x="4455131" y="3919094"/>
              <a:ext cx="639018" cy="27079"/>
            </a:xfrm>
            <a:custGeom>
              <a:avLst/>
              <a:gdLst>
                <a:gd name="T0" fmla="*/ 74 w 75"/>
                <a:gd name="T1" fmla="*/ 0 h 3"/>
                <a:gd name="T2" fmla="*/ 1 w 75"/>
                <a:gd name="T3" fmla="*/ 0 h 3"/>
                <a:gd name="T4" fmla="*/ 0 w 75"/>
                <a:gd name="T5" fmla="*/ 1 h 3"/>
                <a:gd name="T6" fmla="*/ 1 w 75"/>
                <a:gd name="T7" fmla="*/ 3 h 3"/>
                <a:gd name="T8" fmla="*/ 74 w 75"/>
                <a:gd name="T9" fmla="*/ 3 h 3"/>
                <a:gd name="T10" fmla="*/ 75 w 75"/>
                <a:gd name="T11" fmla="*/ 1 h 3"/>
                <a:gd name="T12" fmla="*/ 74 w 75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75" h="3">
                  <a:moveTo>
                    <a:pt x="74" y="0"/>
                  </a:moveTo>
                  <a:cubicBezTo>
                    <a:pt x="50" y="0"/>
                    <a:pt x="25" y="0"/>
                    <a:pt x="1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25" y="3"/>
                    <a:pt x="50" y="3"/>
                    <a:pt x="74" y="3"/>
                  </a:cubicBezTo>
                  <a:cubicBezTo>
                    <a:pt x="75" y="3"/>
                    <a:pt x="75" y="2"/>
                    <a:pt x="75" y="1"/>
                  </a:cubicBezTo>
                  <a:cubicBezTo>
                    <a:pt x="75" y="1"/>
                    <a:pt x="75" y="0"/>
                    <a:pt x="74" y="0"/>
                  </a:cubicBezTo>
                  <a:close/>
                </a:path>
              </a:pathLst>
            </a:custGeom>
            <a:solidFill>
              <a:srgbClr val="354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0" name="iṣ1iḑé">
              <a:extLst>
                <a:ext uri="{FF2B5EF4-FFF2-40B4-BE49-F238E27FC236}">
                  <a16:creationId xmlns:a16="http://schemas.microsoft.com/office/drawing/2014/main" id="{A6AA1557-1F41-4E61-8DCE-6E94D4E56400}"/>
                </a:ext>
              </a:extLst>
            </p:cNvPr>
            <p:cNvSpPr/>
            <p:nvPr/>
          </p:nvSpPr>
          <p:spPr bwMode="auto">
            <a:xfrm>
              <a:off x="5126642" y="3919094"/>
              <a:ext cx="119139" cy="27079"/>
            </a:xfrm>
            <a:custGeom>
              <a:avLst/>
              <a:gdLst>
                <a:gd name="T0" fmla="*/ 13 w 14"/>
                <a:gd name="T1" fmla="*/ 0 h 3"/>
                <a:gd name="T2" fmla="*/ 2 w 14"/>
                <a:gd name="T3" fmla="*/ 0 h 3"/>
                <a:gd name="T4" fmla="*/ 0 w 14"/>
                <a:gd name="T5" fmla="*/ 1 h 3"/>
                <a:gd name="T6" fmla="*/ 2 w 14"/>
                <a:gd name="T7" fmla="*/ 3 h 3"/>
                <a:gd name="T8" fmla="*/ 13 w 14"/>
                <a:gd name="T9" fmla="*/ 3 h 3"/>
                <a:gd name="T10" fmla="*/ 14 w 14"/>
                <a:gd name="T11" fmla="*/ 1 h 3"/>
                <a:gd name="T12" fmla="*/ 13 w 14"/>
                <a:gd name="T13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4" h="3">
                  <a:moveTo>
                    <a:pt x="13" y="0"/>
                  </a:moveTo>
                  <a:cubicBezTo>
                    <a:pt x="9" y="0"/>
                    <a:pt x="6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1" y="3"/>
                    <a:pt x="2" y="3"/>
                  </a:cubicBezTo>
                  <a:cubicBezTo>
                    <a:pt x="6" y="3"/>
                    <a:pt x="9" y="3"/>
                    <a:pt x="13" y="3"/>
                  </a:cubicBezTo>
                  <a:cubicBezTo>
                    <a:pt x="14" y="3"/>
                    <a:pt x="14" y="2"/>
                    <a:pt x="14" y="1"/>
                  </a:cubicBezTo>
                  <a:cubicBezTo>
                    <a:pt x="14" y="1"/>
                    <a:pt x="14" y="0"/>
                    <a:pt x="13" y="0"/>
                  </a:cubicBezTo>
                  <a:close/>
                </a:path>
              </a:pathLst>
            </a:custGeom>
            <a:solidFill>
              <a:srgbClr val="35469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3" name="íṡ1ïḓé">
              <a:extLst>
                <a:ext uri="{FF2B5EF4-FFF2-40B4-BE49-F238E27FC236}">
                  <a16:creationId xmlns:a16="http://schemas.microsoft.com/office/drawing/2014/main" id="{3BE8C005-71D1-4221-96C4-8FAD31D61A7A}"/>
                </a:ext>
              </a:extLst>
            </p:cNvPr>
            <p:cNvSpPr/>
            <p:nvPr/>
          </p:nvSpPr>
          <p:spPr bwMode="auto">
            <a:xfrm>
              <a:off x="6377600" y="3193429"/>
              <a:ext cx="232864" cy="194955"/>
            </a:xfrm>
            <a:custGeom>
              <a:avLst/>
              <a:gdLst>
                <a:gd name="T0" fmla="*/ 27 w 27"/>
                <a:gd name="T1" fmla="*/ 9 h 23"/>
                <a:gd name="T2" fmla="*/ 5 w 27"/>
                <a:gd name="T3" fmla="*/ 23 h 23"/>
                <a:gd name="T4" fmla="*/ 4 w 27"/>
                <a:gd name="T5" fmla="*/ 20 h 23"/>
                <a:gd name="T6" fmla="*/ 8 w 27"/>
                <a:gd name="T7" fmla="*/ 3 h 23"/>
                <a:gd name="T8" fmla="*/ 17 w 27"/>
                <a:gd name="T9" fmla="*/ 1 h 23"/>
                <a:gd name="T10" fmla="*/ 25 w 27"/>
                <a:gd name="T11" fmla="*/ 7 h 23"/>
                <a:gd name="T12" fmla="*/ 27 w 27"/>
                <a:gd name="T13" fmla="*/ 9 h 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7" h="23">
                  <a:moveTo>
                    <a:pt x="27" y="9"/>
                  </a:moveTo>
                  <a:cubicBezTo>
                    <a:pt x="5" y="23"/>
                    <a:pt x="5" y="23"/>
                    <a:pt x="5" y="23"/>
                  </a:cubicBezTo>
                  <a:cubicBezTo>
                    <a:pt x="4" y="20"/>
                    <a:pt x="4" y="20"/>
                    <a:pt x="4" y="20"/>
                  </a:cubicBezTo>
                  <a:cubicBezTo>
                    <a:pt x="0" y="14"/>
                    <a:pt x="2" y="6"/>
                    <a:pt x="8" y="3"/>
                  </a:cubicBezTo>
                  <a:cubicBezTo>
                    <a:pt x="11" y="1"/>
                    <a:pt x="14" y="0"/>
                    <a:pt x="17" y="1"/>
                  </a:cubicBezTo>
                  <a:cubicBezTo>
                    <a:pt x="20" y="2"/>
                    <a:pt x="23" y="4"/>
                    <a:pt x="25" y="7"/>
                  </a:cubicBezTo>
                  <a:lnTo>
                    <a:pt x="27" y="9"/>
                  </a:lnTo>
                  <a:close/>
                </a:path>
              </a:pathLst>
            </a:custGeom>
            <a:solidFill>
              <a:srgbClr val="FFD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4" name="iş1ïḋe">
              <a:extLst>
                <a:ext uri="{FF2B5EF4-FFF2-40B4-BE49-F238E27FC236}">
                  <a16:creationId xmlns:a16="http://schemas.microsoft.com/office/drawing/2014/main" id="{08A564DA-A649-4C07-A9E7-C3AA663C5322}"/>
                </a:ext>
              </a:extLst>
            </p:cNvPr>
            <p:cNvSpPr/>
            <p:nvPr/>
          </p:nvSpPr>
          <p:spPr bwMode="auto">
            <a:xfrm>
              <a:off x="6843325" y="4341496"/>
              <a:ext cx="178710" cy="238278"/>
            </a:xfrm>
            <a:custGeom>
              <a:avLst/>
              <a:gdLst>
                <a:gd name="T0" fmla="*/ 18 w 21"/>
                <a:gd name="T1" fmla="*/ 8 h 28"/>
                <a:gd name="T2" fmla="*/ 20 w 21"/>
                <a:gd name="T3" fmla="*/ 19 h 28"/>
                <a:gd name="T4" fmla="*/ 17 w 21"/>
                <a:gd name="T5" fmla="*/ 28 h 28"/>
                <a:gd name="T6" fmla="*/ 0 w 21"/>
                <a:gd name="T7" fmla="*/ 23 h 28"/>
                <a:gd name="T8" fmla="*/ 3 w 21"/>
                <a:gd name="T9" fmla="*/ 9 h 28"/>
                <a:gd name="T10" fmla="*/ 8 w 21"/>
                <a:gd name="T11" fmla="*/ 0 h 28"/>
                <a:gd name="T12" fmla="*/ 9 w 21"/>
                <a:gd name="T13" fmla="*/ 1 h 28"/>
                <a:gd name="T14" fmla="*/ 18 w 21"/>
                <a:gd name="T15" fmla="*/ 8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21" h="28">
                  <a:moveTo>
                    <a:pt x="18" y="8"/>
                  </a:moveTo>
                  <a:cubicBezTo>
                    <a:pt x="20" y="11"/>
                    <a:pt x="21" y="15"/>
                    <a:pt x="20" y="19"/>
                  </a:cubicBezTo>
                  <a:cubicBezTo>
                    <a:pt x="17" y="28"/>
                    <a:pt x="17" y="28"/>
                    <a:pt x="17" y="28"/>
                  </a:cubicBezTo>
                  <a:cubicBezTo>
                    <a:pt x="0" y="23"/>
                    <a:pt x="0" y="23"/>
                    <a:pt x="0" y="23"/>
                  </a:cubicBezTo>
                  <a:cubicBezTo>
                    <a:pt x="3" y="9"/>
                    <a:pt x="3" y="9"/>
                    <a:pt x="3" y="9"/>
                  </a:cubicBezTo>
                  <a:cubicBezTo>
                    <a:pt x="4" y="5"/>
                    <a:pt x="5" y="2"/>
                    <a:pt x="8" y="0"/>
                  </a:cubicBezTo>
                  <a:cubicBezTo>
                    <a:pt x="8" y="0"/>
                    <a:pt x="8" y="0"/>
                    <a:pt x="9" y="1"/>
                  </a:cubicBezTo>
                  <a:cubicBezTo>
                    <a:pt x="13" y="2"/>
                    <a:pt x="16" y="4"/>
                    <a:pt x="18" y="8"/>
                  </a:cubicBezTo>
                  <a:close/>
                </a:path>
              </a:pathLst>
            </a:custGeom>
            <a:solidFill>
              <a:srgbClr val="FFD1D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5" name="išľïḓè">
              <a:extLst>
                <a:ext uri="{FF2B5EF4-FFF2-40B4-BE49-F238E27FC236}">
                  <a16:creationId xmlns:a16="http://schemas.microsoft.com/office/drawing/2014/main" id="{B6FAEB0A-1DFA-4A24-AAF7-C488652026E7}"/>
                </a:ext>
              </a:extLst>
            </p:cNvPr>
            <p:cNvSpPr/>
            <p:nvPr/>
          </p:nvSpPr>
          <p:spPr bwMode="auto">
            <a:xfrm>
              <a:off x="7216990" y="3821617"/>
              <a:ext cx="227447" cy="232864"/>
            </a:xfrm>
            <a:custGeom>
              <a:avLst/>
              <a:gdLst>
                <a:gd name="T0" fmla="*/ 1 w 27"/>
                <a:gd name="T1" fmla="*/ 0 h 28"/>
                <a:gd name="T2" fmla="*/ 1 w 27"/>
                <a:gd name="T3" fmla="*/ 0 h 28"/>
                <a:gd name="T4" fmla="*/ 0 w 27"/>
                <a:gd name="T5" fmla="*/ 0 h 28"/>
                <a:gd name="T6" fmla="*/ 0 w 27"/>
                <a:gd name="T7" fmla="*/ 0 h 28"/>
                <a:gd name="T8" fmla="*/ 27 w 27"/>
                <a:gd name="T9" fmla="*/ 28 h 28"/>
                <a:gd name="T10" fmla="*/ 14 w 27"/>
                <a:gd name="T11" fmla="*/ 7 h 28"/>
                <a:gd name="T12" fmla="*/ 12 w 27"/>
                <a:gd name="T13" fmla="*/ 3 h 28"/>
                <a:gd name="T14" fmla="*/ 12 w 27"/>
                <a:gd name="T15" fmla="*/ 4 h 28"/>
                <a:gd name="T16" fmla="*/ 12 w 27"/>
                <a:gd name="T17" fmla="*/ 4 h 28"/>
                <a:gd name="T18" fmla="*/ 12 w 27"/>
                <a:gd name="T19" fmla="*/ 4 h 28"/>
                <a:gd name="T20" fmla="*/ 12 w 27"/>
                <a:gd name="T21" fmla="*/ 3 h 28"/>
                <a:gd name="T22" fmla="*/ 12 w 27"/>
                <a:gd name="T23" fmla="*/ 3 h 28"/>
                <a:gd name="T24" fmla="*/ 12 w 27"/>
                <a:gd name="T25" fmla="*/ 3 h 28"/>
                <a:gd name="T26" fmla="*/ 11 w 27"/>
                <a:gd name="T27" fmla="*/ 3 h 28"/>
                <a:gd name="T28" fmla="*/ 11 w 27"/>
                <a:gd name="T29" fmla="*/ 3 h 28"/>
                <a:gd name="T30" fmla="*/ 9 w 27"/>
                <a:gd name="T31" fmla="*/ 2 h 28"/>
                <a:gd name="T32" fmla="*/ 8 w 27"/>
                <a:gd name="T33" fmla="*/ 2 h 28"/>
                <a:gd name="T34" fmla="*/ 8 w 27"/>
                <a:gd name="T35" fmla="*/ 2 h 28"/>
                <a:gd name="T36" fmla="*/ 2 w 27"/>
                <a:gd name="T37" fmla="*/ 0 h 28"/>
                <a:gd name="T38" fmla="*/ 1 w 27"/>
                <a:gd name="T39" fmla="*/ 0 h 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27" h="28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2" y="3"/>
                    <a:pt x="12" y="3"/>
                  </a:cubicBezTo>
                  <a:cubicBezTo>
                    <a:pt x="12" y="3"/>
                    <a:pt x="11" y="3"/>
                    <a:pt x="11" y="3"/>
                  </a:cubicBezTo>
                  <a:cubicBezTo>
                    <a:pt x="11" y="3"/>
                    <a:pt x="11" y="3"/>
                    <a:pt x="11" y="3"/>
                  </a:cubicBezTo>
                  <a:cubicBezTo>
                    <a:pt x="11" y="3"/>
                    <a:pt x="10" y="2"/>
                    <a:pt x="9" y="2"/>
                  </a:cubicBezTo>
                  <a:cubicBezTo>
                    <a:pt x="9" y="2"/>
                    <a:pt x="9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6" y="1"/>
                    <a:pt x="4" y="0"/>
                    <a:pt x="2" y="0"/>
                  </a:cubicBezTo>
                  <a:cubicBezTo>
                    <a:pt x="2" y="0"/>
                    <a:pt x="2" y="0"/>
                    <a:pt x="1" y="0"/>
                  </a:cubicBezTo>
                </a:path>
              </a:pathLst>
            </a:custGeom>
            <a:gradFill>
              <a:gsLst>
                <a:gs pos="400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6" name="işļiďê">
              <a:extLst>
                <a:ext uri="{FF2B5EF4-FFF2-40B4-BE49-F238E27FC236}">
                  <a16:creationId xmlns:a16="http://schemas.microsoft.com/office/drawing/2014/main" id="{992EE8F9-F015-48FF-B8F2-EFC14ED2FB57}"/>
                </a:ext>
              </a:extLst>
            </p:cNvPr>
            <p:cNvSpPr/>
            <p:nvPr/>
          </p:nvSpPr>
          <p:spPr bwMode="auto">
            <a:xfrm>
              <a:off x="7444436" y="3686234"/>
              <a:ext cx="232865" cy="232864"/>
            </a:xfrm>
            <a:custGeom>
              <a:avLst/>
              <a:gdLst>
                <a:gd name="T0" fmla="*/ 2 w 27"/>
                <a:gd name="T1" fmla="*/ 0 h 29"/>
                <a:gd name="T2" fmla="*/ 2 w 27"/>
                <a:gd name="T3" fmla="*/ 0 h 29"/>
                <a:gd name="T4" fmla="*/ 0 w 27"/>
                <a:gd name="T5" fmla="*/ 1 h 29"/>
                <a:gd name="T6" fmla="*/ 0 w 27"/>
                <a:gd name="T7" fmla="*/ 1 h 29"/>
                <a:gd name="T8" fmla="*/ 27 w 27"/>
                <a:gd name="T9" fmla="*/ 29 h 29"/>
                <a:gd name="T10" fmla="*/ 14 w 27"/>
                <a:gd name="T11" fmla="*/ 7 h 29"/>
                <a:gd name="T12" fmla="*/ 12 w 27"/>
                <a:gd name="T13" fmla="*/ 4 h 29"/>
                <a:gd name="T14" fmla="*/ 12 w 27"/>
                <a:gd name="T15" fmla="*/ 4 h 29"/>
                <a:gd name="T16" fmla="*/ 12 w 27"/>
                <a:gd name="T17" fmla="*/ 4 h 29"/>
                <a:gd name="T18" fmla="*/ 12 w 27"/>
                <a:gd name="T19" fmla="*/ 4 h 29"/>
                <a:gd name="T20" fmla="*/ 12 w 27"/>
                <a:gd name="T21" fmla="*/ 4 h 29"/>
                <a:gd name="T22" fmla="*/ 10 w 27"/>
                <a:gd name="T23" fmla="*/ 2 h 29"/>
                <a:gd name="T24" fmla="*/ 2 w 27"/>
                <a:gd name="T25" fmla="*/ 0 h 29"/>
                <a:gd name="T26" fmla="*/ 2 w 27"/>
                <a:gd name="T27" fmla="*/ 0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7" h="29">
                  <a:moveTo>
                    <a:pt x="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14" y="7"/>
                    <a:pt x="14" y="7"/>
                    <a:pt x="14" y="7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1" y="3"/>
                    <a:pt x="11" y="3"/>
                    <a:pt x="10" y="2"/>
                  </a:cubicBezTo>
                  <a:cubicBezTo>
                    <a:pt x="7" y="1"/>
                    <a:pt x="4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</a:path>
              </a:pathLst>
            </a:custGeom>
            <a:gradFill>
              <a:gsLst>
                <a:gs pos="400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7" name="íṩļíďé">
              <a:extLst>
                <a:ext uri="{FF2B5EF4-FFF2-40B4-BE49-F238E27FC236}">
                  <a16:creationId xmlns:a16="http://schemas.microsoft.com/office/drawing/2014/main" id="{44A4A25E-43BB-441F-8BB7-C912F0FF77F8}"/>
                </a:ext>
              </a:extLst>
            </p:cNvPr>
            <p:cNvSpPr/>
            <p:nvPr/>
          </p:nvSpPr>
          <p:spPr bwMode="auto">
            <a:xfrm>
              <a:off x="8218839" y="4785560"/>
              <a:ext cx="259940" cy="259940"/>
            </a:xfrm>
            <a:custGeom>
              <a:avLst/>
              <a:gdLst>
                <a:gd name="T0" fmla="*/ 19 w 48"/>
                <a:gd name="T1" fmla="*/ 0 h 48"/>
                <a:gd name="T2" fmla="*/ 0 w 48"/>
                <a:gd name="T3" fmla="*/ 15 h 48"/>
                <a:gd name="T4" fmla="*/ 48 w 48"/>
                <a:gd name="T5" fmla="*/ 48 h 48"/>
                <a:gd name="T6" fmla="*/ 19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19" y="0"/>
                  </a:moveTo>
                  <a:lnTo>
                    <a:pt x="0" y="15"/>
                  </a:lnTo>
                  <a:lnTo>
                    <a:pt x="48" y="48"/>
                  </a:lnTo>
                  <a:lnTo>
                    <a:pt x="19" y="0"/>
                  </a:lnTo>
                  <a:close/>
                </a:path>
              </a:pathLst>
            </a:custGeom>
            <a:gradFill>
              <a:gsLst>
                <a:gs pos="4000">
                  <a:schemeClr val="tx1">
                    <a:alpha val="21000"/>
                  </a:schemeClr>
                </a:gs>
                <a:gs pos="100000">
                  <a:schemeClr val="tx1">
                    <a:alpha val="0"/>
                  </a:schemeClr>
                </a:gs>
              </a:gsLst>
              <a:lin ang="5400000" scaled="0"/>
            </a:gra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68" name="ïṧḻiḋè">
              <a:extLst>
                <a:ext uri="{FF2B5EF4-FFF2-40B4-BE49-F238E27FC236}">
                  <a16:creationId xmlns:a16="http://schemas.microsoft.com/office/drawing/2014/main" id="{D9E51B06-FEF8-4312-824F-6639D875D10D}"/>
                </a:ext>
              </a:extLst>
            </p:cNvPr>
            <p:cNvSpPr/>
            <p:nvPr/>
          </p:nvSpPr>
          <p:spPr bwMode="auto">
            <a:xfrm>
              <a:off x="8218839" y="4785560"/>
              <a:ext cx="259940" cy="259940"/>
            </a:xfrm>
            <a:custGeom>
              <a:avLst/>
              <a:gdLst>
                <a:gd name="T0" fmla="*/ 19 w 48"/>
                <a:gd name="T1" fmla="*/ 0 h 48"/>
                <a:gd name="T2" fmla="*/ 0 w 48"/>
                <a:gd name="T3" fmla="*/ 15 h 48"/>
                <a:gd name="T4" fmla="*/ 48 w 48"/>
                <a:gd name="T5" fmla="*/ 48 h 48"/>
                <a:gd name="T6" fmla="*/ 19 w 48"/>
                <a:gd name="T7" fmla="*/ 0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8" h="48">
                  <a:moveTo>
                    <a:pt x="19" y="0"/>
                  </a:moveTo>
                  <a:lnTo>
                    <a:pt x="0" y="15"/>
                  </a:lnTo>
                  <a:lnTo>
                    <a:pt x="48" y="48"/>
                  </a:lnTo>
                  <a:lnTo>
                    <a:pt x="19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70" name="îṡļíḍé">
              <a:extLst>
                <a:ext uri="{FF2B5EF4-FFF2-40B4-BE49-F238E27FC236}">
                  <a16:creationId xmlns:a16="http://schemas.microsoft.com/office/drawing/2014/main" id="{78F39ABF-4B1A-4C80-8E46-60D73BD9B146}"/>
                </a:ext>
              </a:extLst>
            </p:cNvPr>
            <p:cNvSpPr/>
            <p:nvPr/>
          </p:nvSpPr>
          <p:spPr bwMode="auto">
            <a:xfrm>
              <a:off x="8023884" y="5597871"/>
              <a:ext cx="162462" cy="151631"/>
            </a:xfrm>
            <a:prstGeom prst="ellipse">
              <a:avLst/>
            </a:prstGeom>
            <a:solidFill>
              <a:srgbClr val="E2E6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5" name="矩形 4"/>
          <p:cNvSpPr/>
          <p:nvPr/>
        </p:nvSpPr>
        <p:spPr>
          <a:xfrm>
            <a:off x="6696820" y="2053800"/>
            <a:ext cx="3965441" cy="21204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age = int(input("</a:t>
            </a:r>
            <a:r>
              <a:rPr lang="zh-CN" altLang="en-US" dirty="0"/>
              <a:t>请输入你的年龄：</a:t>
            </a:r>
            <a:r>
              <a:rPr lang="en-US" altLang="zh-CN" dirty="0"/>
              <a:t>"))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age &gt;= 18: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允许进网吧嗨皮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回家学习写作业去</a:t>
            </a:r>
            <a:r>
              <a:rPr lang="en-US" altLang="zh-CN" dirty="0"/>
              <a:t>")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5102087" y="3016772"/>
            <a:ext cx="4903305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3600" spc="600" dirty="0">
                <a:solidFill>
                  <a:srgbClr val="60499B"/>
                </a:solidFill>
              </a:rPr>
              <a:t>逻辑运算符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3" name="矩形 2"/>
          <p:cNvSpPr/>
          <p:nvPr/>
        </p:nvSpPr>
        <p:spPr>
          <a:xfrm>
            <a:off x="1484243" y="2137243"/>
            <a:ext cx="10124661" cy="4584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比如多个条件都成⽴才能执⾏，或者有⼀个条件成⽴就可以执⾏，这时就需要使⽤逻辑运算符。 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1484243" y="1616765"/>
            <a:ext cx="781878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>
                <a:solidFill>
                  <a:srgbClr val="60499B"/>
                </a:solidFill>
              </a:rPr>
              <a:t>什么是逻辑运算符呢？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659563" y="3429000"/>
            <a:ext cx="459546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妈妈说：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如果你期末考试语文与数学都考了</a:t>
            </a:r>
            <a:r>
              <a:rPr lang="en-US" altLang="zh-CN" dirty="0"/>
              <a:t>100</a:t>
            </a:r>
            <a:r>
              <a:rPr lang="zh-CN" altLang="en-US" dirty="0"/>
              <a:t>分，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就带你去上海迪士尼玩！</a:t>
            </a: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3578" y="2881244"/>
            <a:ext cx="4386018" cy="2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0537" y="1575223"/>
            <a:ext cx="4595463" cy="13356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>
                <a:solidFill>
                  <a:srgbClr val="60499B"/>
                </a:solidFill>
              </a:rPr>
              <a:t>妈妈说：</a:t>
            </a:r>
            <a:endParaRPr lang="en-US" altLang="zh-CN" sz="2000" b="1" dirty="0">
              <a:solidFill>
                <a:srgbClr val="60499B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dirty="0"/>
              <a:t>如果你期末考试语文，数学</a:t>
            </a:r>
            <a:r>
              <a:rPr lang="zh-CN" altLang="en-US" b="1" dirty="0"/>
              <a:t>都考了</a:t>
            </a:r>
            <a:r>
              <a:rPr lang="en-US" altLang="zh-CN" b="1" dirty="0"/>
              <a:t>100</a:t>
            </a:r>
            <a:r>
              <a:rPr lang="zh-CN" altLang="en-US" b="1" dirty="0"/>
              <a:t>分</a:t>
            </a:r>
            <a:r>
              <a:rPr lang="zh-CN" altLang="en-US" dirty="0"/>
              <a:t>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就带你去上海迪士尼玩！</a:t>
            </a:r>
          </a:p>
        </p:txBody>
      </p:sp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596343" y="3195334"/>
          <a:ext cx="4595463" cy="23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语文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判断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2225" y="2121383"/>
            <a:ext cx="4752975" cy="3171825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课前回顾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1457738" y="1702117"/>
            <a:ext cx="8398854" cy="34537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、数字型变量有哪些类型？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n w="0"/>
              </a:rPr>
              <a:t>答：字符串、整型、浮点、布尔型。</a:t>
            </a:r>
            <a:endParaRPr lang="en-US" altLang="zh-CN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、什么是算术运算符？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dirty="0">
                <a:ln w="0"/>
              </a:rPr>
              <a:t>答：加“</a:t>
            </a:r>
            <a:r>
              <a:rPr lang="en-US" altLang="zh-CN" dirty="0">
                <a:ln w="0"/>
              </a:rPr>
              <a:t>+</a:t>
            </a:r>
            <a:r>
              <a:rPr lang="zh-CN" altLang="en-US" dirty="0">
                <a:ln w="0"/>
              </a:rPr>
              <a:t>”，减“</a:t>
            </a:r>
            <a:r>
              <a:rPr lang="en-US" altLang="zh-CN" dirty="0">
                <a:ln w="0"/>
              </a:rPr>
              <a:t>-</a:t>
            </a:r>
            <a:r>
              <a:rPr lang="zh-CN" altLang="en-US" dirty="0">
                <a:ln w="0"/>
              </a:rPr>
              <a:t>”，乘“*”，除“</a:t>
            </a:r>
            <a:r>
              <a:rPr lang="en-US" altLang="zh-CN" dirty="0">
                <a:ln w="0"/>
              </a:rPr>
              <a:t>/</a:t>
            </a:r>
            <a:r>
              <a:rPr lang="zh-CN" altLang="en-US" dirty="0">
                <a:ln w="0"/>
              </a:rPr>
              <a:t>”（取整数“</a:t>
            </a:r>
            <a:r>
              <a:rPr lang="en-US" altLang="zh-CN" dirty="0">
                <a:ln w="0"/>
              </a:rPr>
              <a:t>//</a:t>
            </a:r>
            <a:r>
              <a:rPr lang="zh-CN" altLang="en-US" dirty="0">
                <a:ln w="0"/>
              </a:rPr>
              <a:t>”</a:t>
            </a:r>
            <a:r>
              <a:rPr lang="en-US" altLang="zh-CN" dirty="0">
                <a:ln w="0"/>
              </a:rPr>
              <a:t>,</a:t>
            </a:r>
            <a:r>
              <a:rPr lang="zh-CN" altLang="en-US" dirty="0">
                <a:ln w="0"/>
              </a:rPr>
              <a:t>取余数“</a:t>
            </a:r>
            <a:r>
              <a:rPr lang="en-US" altLang="zh-CN" dirty="0">
                <a:ln w="0"/>
              </a:rPr>
              <a:t>%</a:t>
            </a:r>
            <a:r>
              <a:rPr lang="zh-CN" altLang="en-US" dirty="0">
                <a:ln w="0"/>
              </a:rPr>
              <a:t>”）</a:t>
            </a:r>
            <a:endParaRPr lang="en-US" altLang="zh-CN" dirty="0">
              <a:ln w="0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、使用</a:t>
            </a:r>
            <a:r>
              <a:rPr lang="en-US" altLang="zh-CN" sz="2400" dirty="0">
                <a:ln w="0"/>
                <a:solidFill>
                  <a:srgbClr val="60499B"/>
                </a:solidFill>
              </a:rPr>
              <a:t>input()</a:t>
            </a:r>
            <a:r>
              <a:rPr lang="zh-CN" altLang="en-US" sz="2400" dirty="0">
                <a:ln w="0"/>
                <a:solidFill>
                  <a:srgbClr val="60499B"/>
                </a:solidFill>
              </a:rPr>
              <a:t>函数时，如何转换变量类型？</a:t>
            </a:r>
            <a:endParaRPr lang="en-US" altLang="zh-CN" sz="2400" dirty="0">
              <a:ln w="0"/>
              <a:solidFill>
                <a:srgbClr val="60499B"/>
              </a:solidFill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答：</a:t>
            </a:r>
            <a:r>
              <a:rPr lang="en-US" altLang="zh-CN" sz="2000" dirty="0">
                <a:ln w="0"/>
              </a:rPr>
              <a:t>input()</a:t>
            </a:r>
            <a:r>
              <a:rPr lang="zh-CN" altLang="en-US" sz="2000" dirty="0">
                <a:ln w="0"/>
              </a:rPr>
              <a:t>获取的是字符串的数据类型</a:t>
            </a:r>
            <a:endParaRPr lang="en-US" altLang="zh-CN" sz="2000" dirty="0">
              <a:ln w="0"/>
            </a:endParaRPr>
          </a:p>
          <a:p>
            <a:pPr indent="457200">
              <a:lnSpc>
                <a:spcPct val="150000"/>
              </a:lnSpc>
            </a:pPr>
            <a:r>
              <a:rPr lang="zh-CN" altLang="en-US" sz="2000" dirty="0">
                <a:ln w="0"/>
              </a:rPr>
              <a:t>算数运算时需要声明变量</a:t>
            </a:r>
            <a:r>
              <a:rPr lang="en-US" altLang="zh-CN" sz="2000" dirty="0">
                <a:ln w="0"/>
              </a:rPr>
              <a:t>int(input())</a:t>
            </a:r>
            <a:endParaRPr lang="zh-CN" altLang="en-US" sz="2000" dirty="0">
              <a:ln w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500537" y="1575223"/>
            <a:ext cx="459546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条件一  </a:t>
            </a:r>
            <a:r>
              <a:rPr lang="en-US" altLang="zh-CN" sz="2000" b="1" dirty="0"/>
              <a:t>and</a:t>
            </a:r>
            <a:r>
              <a:rPr lang="en-US" altLang="zh-CN" dirty="0"/>
              <a:t>   </a:t>
            </a:r>
            <a:r>
              <a:rPr lang="zh-CN" altLang="en-US" dirty="0"/>
              <a:t>条件二       </a:t>
            </a:r>
            <a:r>
              <a:rPr lang="zh-CN" altLang="en-US" sz="1600" b="1" dirty="0"/>
              <a:t>与</a:t>
            </a:r>
            <a:r>
              <a:rPr lang="en-US" altLang="zh-CN" sz="1600" b="1" dirty="0"/>
              <a:t>/</a:t>
            </a:r>
            <a:r>
              <a:rPr lang="zh-CN" altLang="en-US" sz="1600" b="1" dirty="0"/>
              <a:t>并且     </a:t>
            </a:r>
            <a:endParaRPr lang="zh-CN" altLang="en-US" b="1" dirty="0"/>
          </a:p>
        </p:txBody>
      </p:sp>
      <p:graphicFrame>
        <p:nvGraphicFramePr>
          <p:cNvPr id="6" name="表格 7"/>
          <p:cNvGraphicFramePr>
            <a:graphicFrameLocks noGrp="1"/>
          </p:cNvGraphicFramePr>
          <p:nvPr/>
        </p:nvGraphicFramePr>
        <p:xfrm>
          <a:off x="1500536" y="3195334"/>
          <a:ext cx="4595463" cy="23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条件一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条件二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判断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3" name="矩形 2"/>
          <p:cNvSpPr/>
          <p:nvPr/>
        </p:nvSpPr>
        <p:spPr>
          <a:xfrm>
            <a:off x="1500537" y="2112618"/>
            <a:ext cx="4691269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两个条件同时满⾜，返回True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只要有⼀个不满⾜，就返回False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534" y="2031758"/>
            <a:ext cx="4855679" cy="3163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4" name="矩形 3"/>
          <p:cNvSpPr/>
          <p:nvPr/>
        </p:nvSpPr>
        <p:spPr>
          <a:xfrm>
            <a:off x="1868557" y="2291468"/>
            <a:ext cx="6096000" cy="2535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a == 100 and b == 100: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可以去迪士尼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家里蹲，写作业</a:t>
            </a:r>
            <a:r>
              <a:rPr lang="en-US" altLang="zh-CN" dirty="0"/>
              <a:t>")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786192" y="510870"/>
            <a:ext cx="3988905" cy="9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3200" b="1" dirty="0">
                <a:solidFill>
                  <a:srgbClr val="60499B"/>
                </a:solidFill>
              </a:rPr>
              <a:t>练一练</a:t>
            </a:r>
            <a:endParaRPr lang="en-US" altLang="zh-CN" sz="3200" b="1" dirty="0">
              <a:solidFill>
                <a:srgbClr val="60499B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8557" y="1745850"/>
            <a:ext cx="447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000" b="1" dirty="0"/>
              <a:t>写成演示代码：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174585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895062" y="5215312"/>
            <a:ext cx="74609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b="1" dirty="0">
                <a:solidFill>
                  <a:srgbClr val="60499B"/>
                </a:solidFill>
              </a:rPr>
              <a:t>注：</a:t>
            </a:r>
            <a:r>
              <a:rPr lang="en-US" altLang="zh-CN" b="1" dirty="0">
                <a:solidFill>
                  <a:srgbClr val="60499B"/>
                </a:solidFill>
              </a:rPr>
              <a:t>python</a:t>
            </a:r>
            <a:r>
              <a:rPr lang="zh-CN" altLang="en-US" b="1" dirty="0">
                <a:solidFill>
                  <a:srgbClr val="60499B"/>
                </a:solidFill>
              </a:rPr>
              <a:t>中，“</a:t>
            </a:r>
            <a:r>
              <a:rPr lang="en-US" altLang="zh-CN" b="1" dirty="0">
                <a:solidFill>
                  <a:srgbClr val="60499B"/>
                </a:solidFill>
              </a:rPr>
              <a:t>=</a:t>
            </a:r>
            <a:r>
              <a:rPr lang="zh-CN" altLang="en-US" b="1" dirty="0">
                <a:solidFill>
                  <a:srgbClr val="60499B"/>
                </a:solidFill>
              </a:rPr>
              <a:t>”表示赋值；“</a:t>
            </a:r>
            <a:r>
              <a:rPr lang="en-US" altLang="zh-CN" b="1" dirty="0">
                <a:solidFill>
                  <a:srgbClr val="60499B"/>
                </a:solidFill>
              </a:rPr>
              <a:t>==</a:t>
            </a:r>
            <a:r>
              <a:rPr lang="zh-CN" altLang="en-US" b="1" dirty="0">
                <a:solidFill>
                  <a:srgbClr val="60499B"/>
                </a:solidFill>
              </a:rPr>
              <a:t>”表示判断两个数是相等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500537" y="1560444"/>
            <a:ext cx="4595463" cy="1289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妈妈说：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如果你期末考试语文或数学考了</a:t>
            </a:r>
            <a:r>
              <a:rPr lang="en-US" altLang="zh-CN" dirty="0"/>
              <a:t>100</a:t>
            </a:r>
            <a:r>
              <a:rPr lang="zh-CN" altLang="en-US" dirty="0"/>
              <a:t>分，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就带你去上海迪士尼玩！</a:t>
            </a: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7073" y="1948719"/>
            <a:ext cx="4386018" cy="2960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1500537" y="3076064"/>
          <a:ext cx="4595463" cy="23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语文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数学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判断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100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/>
                        <a:t>95</a:t>
                      </a:r>
                      <a:endParaRPr lang="zh-CN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1570" y="2173355"/>
            <a:ext cx="4530872" cy="2829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文本框 8"/>
          <p:cNvSpPr txBox="1"/>
          <p:nvPr/>
        </p:nvSpPr>
        <p:spPr>
          <a:xfrm>
            <a:off x="1500537" y="1575223"/>
            <a:ext cx="4595463" cy="496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条件一  </a:t>
            </a:r>
            <a:r>
              <a:rPr lang="en-US" altLang="zh-CN" sz="2000" b="1" dirty="0"/>
              <a:t>or</a:t>
            </a:r>
            <a:r>
              <a:rPr lang="en-US" altLang="zh-CN" dirty="0"/>
              <a:t>  </a:t>
            </a:r>
            <a:r>
              <a:rPr lang="zh-CN" altLang="en-US" dirty="0"/>
              <a:t>条件二       </a:t>
            </a:r>
            <a:r>
              <a:rPr lang="zh-CN" altLang="en-US" sz="1600" b="1" dirty="0"/>
              <a:t>或</a:t>
            </a:r>
            <a:r>
              <a:rPr lang="en-US" altLang="zh-CN" sz="1600" b="1" dirty="0"/>
              <a:t>/</a:t>
            </a:r>
            <a:r>
              <a:rPr lang="zh-CN" altLang="en-US" sz="1600" b="1" dirty="0"/>
              <a:t>或者</a:t>
            </a:r>
            <a:endParaRPr lang="zh-CN" altLang="en-US" b="1" dirty="0"/>
          </a:p>
        </p:txBody>
      </p:sp>
      <p:graphicFrame>
        <p:nvGraphicFramePr>
          <p:cNvPr id="10" name="表格 7"/>
          <p:cNvGraphicFramePr>
            <a:graphicFrameLocks noGrp="1"/>
          </p:cNvGraphicFramePr>
          <p:nvPr/>
        </p:nvGraphicFramePr>
        <p:xfrm>
          <a:off x="1500536" y="3195334"/>
          <a:ext cx="4595463" cy="2340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条件一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条件二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判断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" name="矩形 10"/>
          <p:cNvSpPr/>
          <p:nvPr/>
        </p:nvSpPr>
        <p:spPr>
          <a:xfrm>
            <a:off x="1500537" y="2112618"/>
            <a:ext cx="4691269" cy="8739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两个条件只要有一个满⾜，返回True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两个条件同时不满足，返回False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4" name="矩形 3"/>
          <p:cNvSpPr/>
          <p:nvPr/>
        </p:nvSpPr>
        <p:spPr>
          <a:xfrm>
            <a:off x="1868557" y="2316868"/>
            <a:ext cx="6096000" cy="2584450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a = 100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b =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90</a:t>
            </a:r>
            <a:endParaRPr kumimoji="0" lang="en-US" altLang="zh-CN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if a == 100 </a:t>
            </a:r>
            <a:r>
              <a:rPr lang="en-US" altLang="zh-CN" dirty="0">
                <a:solidFill>
                  <a:srgbClr val="000000"/>
                </a:solidFill>
                <a:latin typeface="Arial" panose="020B0604020202020204"/>
                <a:ea typeface="微软雅黑" panose="020B0503020204020204" pitchFamily="34" charset="-122"/>
              </a:rPr>
              <a:t>or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b == 100: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   print(“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可以去迪士尼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")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else: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    print(“</a:t>
            </a:r>
            <a:r>
              <a: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家里蹲，写作业</a:t>
            </a:r>
            <a:r>
              <a:rPr kumimoji="0" lang="en-US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")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8786192" y="510870"/>
            <a:ext cx="3988905" cy="9278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60499B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练一练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868557" y="1745850"/>
            <a:ext cx="447923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写成演示代码：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7791" y="1745850"/>
            <a:ext cx="4762500" cy="3162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思维构建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285328" y="1783450"/>
            <a:ext cx="60266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/>
              <a:t>我们再来说说最后一种逻辑运算符：</a:t>
            </a:r>
            <a:r>
              <a:rPr lang="en-US" altLang="zh-CN" dirty="0"/>
              <a:t>not </a:t>
            </a:r>
            <a:r>
              <a:rPr lang="zh-CN" altLang="en-US" dirty="0"/>
              <a:t>（非 </a:t>
            </a:r>
            <a:r>
              <a:rPr lang="en-US" altLang="zh-CN" dirty="0"/>
              <a:t>/ </a:t>
            </a:r>
            <a:r>
              <a:rPr lang="zh-CN" altLang="en-US" dirty="0"/>
              <a:t>不是）</a:t>
            </a:r>
          </a:p>
        </p:txBody>
      </p:sp>
      <p:graphicFrame>
        <p:nvGraphicFramePr>
          <p:cNvPr id="10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4185747"/>
              </p:ext>
            </p:extLst>
          </p:nvPr>
        </p:nvGraphicFramePr>
        <p:xfrm>
          <a:off x="1485500" y="3147324"/>
          <a:ext cx="3063642" cy="14040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53182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18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条件一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判断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8000"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不成立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/>
                        <a:t>成立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12" name="文本框 11"/>
          <p:cNvSpPr txBox="1"/>
          <p:nvPr/>
        </p:nvSpPr>
        <p:spPr>
          <a:xfrm>
            <a:off x="6473686" y="2429693"/>
            <a:ext cx="4492487" cy="8739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/>
              <a:t>如果不  下雨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我们今天出去踢球</a:t>
            </a:r>
          </a:p>
        </p:txBody>
      </p:sp>
      <p:grpSp>
        <p:nvGrpSpPr>
          <p:cNvPr id="7" name="21ff374d-dad2-4c32-a89f-ef46b38e007e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529548D5-5266-436E-A992-FC7928A2A206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5099051" y="1518081"/>
            <a:ext cx="6315075" cy="4243388"/>
            <a:chOff x="2938463" y="1309688"/>
            <a:chExt cx="6315075" cy="4243388"/>
          </a:xfrm>
        </p:grpSpPr>
        <p:sp>
          <p:nvSpPr>
            <p:cNvPr id="8" name="ï$ľîďè">
              <a:extLst>
                <a:ext uri="{FF2B5EF4-FFF2-40B4-BE49-F238E27FC236}">
                  <a16:creationId xmlns:a16="http://schemas.microsoft.com/office/drawing/2014/main" id="{FFD171A7-2363-4E17-94A1-4A9FFE98277F}"/>
                </a:ext>
              </a:extLst>
            </p:cNvPr>
            <p:cNvSpPr/>
            <p:nvPr/>
          </p:nvSpPr>
          <p:spPr bwMode="auto">
            <a:xfrm>
              <a:off x="2938463" y="2740025"/>
              <a:ext cx="1360488" cy="1360488"/>
            </a:xfrm>
            <a:custGeom>
              <a:avLst/>
              <a:gdLst>
                <a:gd name="T0" fmla="*/ 146 w 292"/>
                <a:gd name="T1" fmla="*/ 20 h 292"/>
                <a:gd name="T2" fmla="*/ 160 w 292"/>
                <a:gd name="T3" fmla="*/ 20 h 292"/>
                <a:gd name="T4" fmla="*/ 166 w 292"/>
                <a:gd name="T5" fmla="*/ 0 h 292"/>
                <a:gd name="T6" fmla="*/ 210 w 292"/>
                <a:gd name="T7" fmla="*/ 13 h 292"/>
                <a:gd name="T8" fmla="*/ 204 w 292"/>
                <a:gd name="T9" fmla="*/ 34 h 292"/>
                <a:gd name="T10" fmla="*/ 244 w 292"/>
                <a:gd name="T11" fmla="*/ 67 h 292"/>
                <a:gd name="T12" fmla="*/ 264 w 292"/>
                <a:gd name="T13" fmla="*/ 57 h 292"/>
                <a:gd name="T14" fmla="*/ 285 w 292"/>
                <a:gd name="T15" fmla="*/ 97 h 292"/>
                <a:gd name="T16" fmla="*/ 266 w 292"/>
                <a:gd name="T17" fmla="*/ 108 h 292"/>
                <a:gd name="T18" fmla="*/ 271 w 292"/>
                <a:gd name="T19" fmla="*/ 160 h 292"/>
                <a:gd name="T20" fmla="*/ 292 w 292"/>
                <a:gd name="T21" fmla="*/ 166 h 292"/>
                <a:gd name="T22" fmla="*/ 279 w 292"/>
                <a:gd name="T23" fmla="*/ 210 h 292"/>
                <a:gd name="T24" fmla="*/ 258 w 292"/>
                <a:gd name="T25" fmla="*/ 204 h 292"/>
                <a:gd name="T26" fmla="*/ 225 w 292"/>
                <a:gd name="T27" fmla="*/ 244 h 292"/>
                <a:gd name="T28" fmla="*/ 235 w 292"/>
                <a:gd name="T29" fmla="*/ 263 h 292"/>
                <a:gd name="T30" fmla="*/ 194 w 292"/>
                <a:gd name="T31" fmla="*/ 285 h 292"/>
                <a:gd name="T32" fmla="*/ 184 w 292"/>
                <a:gd name="T33" fmla="*/ 266 h 292"/>
                <a:gd name="T34" fmla="*/ 146 w 292"/>
                <a:gd name="T35" fmla="*/ 272 h 292"/>
                <a:gd name="T36" fmla="*/ 146 w 292"/>
                <a:gd name="T37" fmla="*/ 239 h 292"/>
                <a:gd name="T38" fmla="*/ 235 w 292"/>
                <a:gd name="T39" fmla="*/ 173 h 292"/>
                <a:gd name="T40" fmla="*/ 173 w 292"/>
                <a:gd name="T41" fmla="*/ 57 h 292"/>
                <a:gd name="T42" fmla="*/ 146 w 292"/>
                <a:gd name="T43" fmla="*/ 53 h 292"/>
                <a:gd name="T44" fmla="*/ 146 w 292"/>
                <a:gd name="T45" fmla="*/ 20 h 292"/>
                <a:gd name="T46" fmla="*/ 67 w 292"/>
                <a:gd name="T47" fmla="*/ 47 h 292"/>
                <a:gd name="T48" fmla="*/ 57 w 292"/>
                <a:gd name="T49" fmla="*/ 28 h 292"/>
                <a:gd name="T50" fmla="*/ 98 w 292"/>
                <a:gd name="T51" fmla="*/ 6 h 292"/>
                <a:gd name="T52" fmla="*/ 108 w 292"/>
                <a:gd name="T53" fmla="*/ 26 h 292"/>
                <a:gd name="T54" fmla="*/ 146 w 292"/>
                <a:gd name="T55" fmla="*/ 20 h 292"/>
                <a:gd name="T56" fmla="*/ 146 w 292"/>
                <a:gd name="T57" fmla="*/ 53 h 292"/>
                <a:gd name="T58" fmla="*/ 57 w 292"/>
                <a:gd name="T59" fmla="*/ 119 h 292"/>
                <a:gd name="T60" fmla="*/ 119 w 292"/>
                <a:gd name="T61" fmla="*/ 235 h 292"/>
                <a:gd name="T62" fmla="*/ 119 w 292"/>
                <a:gd name="T63" fmla="*/ 235 h 292"/>
                <a:gd name="T64" fmla="*/ 146 w 292"/>
                <a:gd name="T65" fmla="*/ 239 h 292"/>
                <a:gd name="T66" fmla="*/ 146 w 292"/>
                <a:gd name="T67" fmla="*/ 272 h 292"/>
                <a:gd name="T68" fmla="*/ 132 w 292"/>
                <a:gd name="T69" fmla="*/ 271 h 292"/>
                <a:gd name="T70" fmla="*/ 126 w 292"/>
                <a:gd name="T71" fmla="*/ 292 h 292"/>
                <a:gd name="T72" fmla="*/ 82 w 292"/>
                <a:gd name="T73" fmla="*/ 278 h 292"/>
                <a:gd name="T74" fmla="*/ 88 w 292"/>
                <a:gd name="T75" fmla="*/ 257 h 292"/>
                <a:gd name="T76" fmla="*/ 48 w 292"/>
                <a:gd name="T77" fmla="*/ 224 h 292"/>
                <a:gd name="T78" fmla="*/ 28 w 292"/>
                <a:gd name="T79" fmla="*/ 234 h 292"/>
                <a:gd name="T80" fmla="*/ 7 w 292"/>
                <a:gd name="T81" fmla="*/ 194 h 292"/>
                <a:gd name="T82" fmla="*/ 26 w 292"/>
                <a:gd name="T83" fmla="*/ 184 h 292"/>
                <a:gd name="T84" fmla="*/ 21 w 292"/>
                <a:gd name="T85" fmla="*/ 132 h 292"/>
                <a:gd name="T86" fmla="*/ 0 w 292"/>
                <a:gd name="T87" fmla="*/ 125 h 292"/>
                <a:gd name="T88" fmla="*/ 13 w 292"/>
                <a:gd name="T89" fmla="*/ 81 h 292"/>
                <a:gd name="T90" fmla="*/ 34 w 292"/>
                <a:gd name="T91" fmla="*/ 88 h 292"/>
                <a:gd name="T92" fmla="*/ 67 w 292"/>
                <a:gd name="T93" fmla="*/ 47 h 2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292" h="292">
                  <a:moveTo>
                    <a:pt x="146" y="20"/>
                  </a:moveTo>
                  <a:cubicBezTo>
                    <a:pt x="151" y="20"/>
                    <a:pt x="155" y="20"/>
                    <a:pt x="160" y="20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210" y="13"/>
                    <a:pt x="210" y="13"/>
                    <a:pt x="210" y="13"/>
                  </a:cubicBezTo>
                  <a:cubicBezTo>
                    <a:pt x="204" y="34"/>
                    <a:pt x="204" y="34"/>
                    <a:pt x="204" y="34"/>
                  </a:cubicBezTo>
                  <a:cubicBezTo>
                    <a:pt x="220" y="42"/>
                    <a:pt x="234" y="53"/>
                    <a:pt x="244" y="67"/>
                  </a:cubicBezTo>
                  <a:cubicBezTo>
                    <a:pt x="264" y="57"/>
                    <a:pt x="264" y="57"/>
                    <a:pt x="264" y="57"/>
                  </a:cubicBezTo>
                  <a:cubicBezTo>
                    <a:pt x="285" y="97"/>
                    <a:pt x="285" y="97"/>
                    <a:pt x="285" y="97"/>
                  </a:cubicBezTo>
                  <a:cubicBezTo>
                    <a:pt x="266" y="108"/>
                    <a:pt x="266" y="108"/>
                    <a:pt x="266" y="108"/>
                  </a:cubicBezTo>
                  <a:cubicBezTo>
                    <a:pt x="271" y="124"/>
                    <a:pt x="273" y="142"/>
                    <a:pt x="271" y="160"/>
                  </a:cubicBezTo>
                  <a:cubicBezTo>
                    <a:pt x="292" y="166"/>
                    <a:pt x="292" y="166"/>
                    <a:pt x="292" y="166"/>
                  </a:cubicBezTo>
                  <a:cubicBezTo>
                    <a:pt x="279" y="210"/>
                    <a:pt x="279" y="210"/>
                    <a:pt x="279" y="210"/>
                  </a:cubicBezTo>
                  <a:cubicBezTo>
                    <a:pt x="258" y="204"/>
                    <a:pt x="258" y="204"/>
                    <a:pt x="258" y="204"/>
                  </a:cubicBezTo>
                  <a:cubicBezTo>
                    <a:pt x="250" y="220"/>
                    <a:pt x="238" y="233"/>
                    <a:pt x="225" y="244"/>
                  </a:cubicBezTo>
                  <a:cubicBezTo>
                    <a:pt x="235" y="263"/>
                    <a:pt x="235" y="263"/>
                    <a:pt x="235" y="263"/>
                  </a:cubicBezTo>
                  <a:cubicBezTo>
                    <a:pt x="194" y="285"/>
                    <a:pt x="194" y="285"/>
                    <a:pt x="194" y="285"/>
                  </a:cubicBezTo>
                  <a:cubicBezTo>
                    <a:pt x="184" y="266"/>
                    <a:pt x="184" y="266"/>
                    <a:pt x="184" y="266"/>
                  </a:cubicBezTo>
                  <a:cubicBezTo>
                    <a:pt x="172" y="270"/>
                    <a:pt x="159" y="272"/>
                    <a:pt x="146" y="272"/>
                  </a:cubicBezTo>
                  <a:cubicBezTo>
                    <a:pt x="146" y="239"/>
                    <a:pt x="146" y="239"/>
                    <a:pt x="146" y="239"/>
                  </a:cubicBezTo>
                  <a:cubicBezTo>
                    <a:pt x="186" y="239"/>
                    <a:pt x="223" y="213"/>
                    <a:pt x="235" y="173"/>
                  </a:cubicBezTo>
                  <a:cubicBezTo>
                    <a:pt x="250" y="123"/>
                    <a:pt x="222" y="72"/>
                    <a:pt x="173" y="57"/>
                  </a:cubicBezTo>
                  <a:cubicBezTo>
                    <a:pt x="164" y="54"/>
                    <a:pt x="155" y="53"/>
                    <a:pt x="146" y="53"/>
                  </a:cubicBezTo>
                  <a:lnTo>
                    <a:pt x="146" y="20"/>
                  </a:lnTo>
                  <a:close/>
                  <a:moveTo>
                    <a:pt x="67" y="47"/>
                  </a:moveTo>
                  <a:cubicBezTo>
                    <a:pt x="57" y="28"/>
                    <a:pt x="57" y="28"/>
                    <a:pt x="57" y="28"/>
                  </a:cubicBezTo>
                  <a:cubicBezTo>
                    <a:pt x="98" y="6"/>
                    <a:pt x="98" y="6"/>
                    <a:pt x="98" y="6"/>
                  </a:cubicBezTo>
                  <a:cubicBezTo>
                    <a:pt x="108" y="26"/>
                    <a:pt x="108" y="26"/>
                    <a:pt x="108" y="26"/>
                  </a:cubicBezTo>
                  <a:cubicBezTo>
                    <a:pt x="120" y="22"/>
                    <a:pt x="133" y="20"/>
                    <a:pt x="146" y="20"/>
                  </a:cubicBezTo>
                  <a:cubicBezTo>
                    <a:pt x="146" y="53"/>
                    <a:pt x="146" y="53"/>
                    <a:pt x="146" y="53"/>
                  </a:cubicBezTo>
                  <a:cubicBezTo>
                    <a:pt x="106" y="53"/>
                    <a:pt x="69" y="78"/>
                    <a:pt x="57" y="119"/>
                  </a:cubicBezTo>
                  <a:cubicBezTo>
                    <a:pt x="42" y="168"/>
                    <a:pt x="70" y="220"/>
                    <a:pt x="119" y="235"/>
                  </a:cubicBezTo>
                  <a:cubicBezTo>
                    <a:pt x="119" y="235"/>
                    <a:pt x="119" y="235"/>
                    <a:pt x="119" y="235"/>
                  </a:cubicBezTo>
                  <a:cubicBezTo>
                    <a:pt x="128" y="237"/>
                    <a:pt x="137" y="239"/>
                    <a:pt x="146" y="239"/>
                  </a:cubicBezTo>
                  <a:cubicBezTo>
                    <a:pt x="146" y="272"/>
                    <a:pt x="146" y="272"/>
                    <a:pt x="146" y="272"/>
                  </a:cubicBezTo>
                  <a:cubicBezTo>
                    <a:pt x="141" y="272"/>
                    <a:pt x="137" y="271"/>
                    <a:pt x="132" y="271"/>
                  </a:cubicBezTo>
                  <a:cubicBezTo>
                    <a:pt x="126" y="292"/>
                    <a:pt x="126" y="292"/>
                    <a:pt x="126" y="292"/>
                  </a:cubicBezTo>
                  <a:cubicBezTo>
                    <a:pt x="82" y="278"/>
                    <a:pt x="82" y="278"/>
                    <a:pt x="82" y="278"/>
                  </a:cubicBezTo>
                  <a:cubicBezTo>
                    <a:pt x="88" y="257"/>
                    <a:pt x="88" y="257"/>
                    <a:pt x="88" y="257"/>
                  </a:cubicBezTo>
                  <a:cubicBezTo>
                    <a:pt x="72" y="249"/>
                    <a:pt x="58" y="238"/>
                    <a:pt x="48" y="224"/>
                  </a:cubicBezTo>
                  <a:cubicBezTo>
                    <a:pt x="28" y="234"/>
                    <a:pt x="28" y="234"/>
                    <a:pt x="28" y="234"/>
                  </a:cubicBezTo>
                  <a:cubicBezTo>
                    <a:pt x="7" y="194"/>
                    <a:pt x="7" y="194"/>
                    <a:pt x="7" y="194"/>
                  </a:cubicBezTo>
                  <a:cubicBezTo>
                    <a:pt x="26" y="184"/>
                    <a:pt x="26" y="184"/>
                    <a:pt x="26" y="184"/>
                  </a:cubicBezTo>
                  <a:cubicBezTo>
                    <a:pt x="21" y="167"/>
                    <a:pt x="19" y="149"/>
                    <a:pt x="21" y="132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13" y="81"/>
                    <a:pt x="13" y="81"/>
                    <a:pt x="13" y="81"/>
                  </a:cubicBezTo>
                  <a:cubicBezTo>
                    <a:pt x="34" y="88"/>
                    <a:pt x="34" y="88"/>
                    <a:pt x="34" y="88"/>
                  </a:cubicBezTo>
                  <a:cubicBezTo>
                    <a:pt x="42" y="72"/>
                    <a:pt x="54" y="58"/>
                    <a:pt x="67" y="47"/>
                  </a:cubicBezTo>
                  <a:close/>
                </a:path>
              </a:pathLst>
            </a:custGeom>
            <a:solidFill>
              <a:schemeClr val="bg1">
                <a:lumMod val="85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1" name="îŝļïḋê">
              <a:extLst>
                <a:ext uri="{FF2B5EF4-FFF2-40B4-BE49-F238E27FC236}">
                  <a16:creationId xmlns:a16="http://schemas.microsoft.com/office/drawing/2014/main" id="{08295681-3226-4AD7-9485-1E899C21A2B7}"/>
                </a:ext>
              </a:extLst>
            </p:cNvPr>
            <p:cNvSpPr/>
            <p:nvPr/>
          </p:nvSpPr>
          <p:spPr bwMode="auto">
            <a:xfrm>
              <a:off x="7116763" y="1309688"/>
              <a:ext cx="2136775" cy="2138363"/>
            </a:xfrm>
            <a:custGeom>
              <a:avLst/>
              <a:gdLst>
                <a:gd name="T0" fmla="*/ 230 w 459"/>
                <a:gd name="T1" fmla="*/ 32 h 459"/>
                <a:gd name="T2" fmla="*/ 252 w 459"/>
                <a:gd name="T3" fmla="*/ 33 h 459"/>
                <a:gd name="T4" fmla="*/ 262 w 459"/>
                <a:gd name="T5" fmla="*/ 0 h 459"/>
                <a:gd name="T6" fmla="*/ 331 w 459"/>
                <a:gd name="T7" fmla="*/ 21 h 459"/>
                <a:gd name="T8" fmla="*/ 321 w 459"/>
                <a:gd name="T9" fmla="*/ 54 h 459"/>
                <a:gd name="T10" fmla="*/ 385 w 459"/>
                <a:gd name="T11" fmla="*/ 106 h 459"/>
                <a:gd name="T12" fmla="*/ 415 w 459"/>
                <a:gd name="T13" fmla="*/ 90 h 459"/>
                <a:gd name="T14" fmla="*/ 449 w 459"/>
                <a:gd name="T15" fmla="*/ 154 h 459"/>
                <a:gd name="T16" fmla="*/ 419 w 459"/>
                <a:gd name="T17" fmla="*/ 170 h 459"/>
                <a:gd name="T18" fmla="*/ 427 w 459"/>
                <a:gd name="T19" fmla="*/ 252 h 459"/>
                <a:gd name="T20" fmla="*/ 459 w 459"/>
                <a:gd name="T21" fmla="*/ 262 h 459"/>
                <a:gd name="T22" fmla="*/ 438 w 459"/>
                <a:gd name="T23" fmla="*/ 331 h 459"/>
                <a:gd name="T24" fmla="*/ 406 w 459"/>
                <a:gd name="T25" fmla="*/ 321 h 459"/>
                <a:gd name="T26" fmla="*/ 353 w 459"/>
                <a:gd name="T27" fmla="*/ 384 h 459"/>
                <a:gd name="T28" fmla="*/ 370 w 459"/>
                <a:gd name="T29" fmla="*/ 414 h 459"/>
                <a:gd name="T30" fmla="*/ 306 w 459"/>
                <a:gd name="T31" fmla="*/ 448 h 459"/>
                <a:gd name="T32" fmla="*/ 290 w 459"/>
                <a:gd name="T33" fmla="*/ 418 h 459"/>
                <a:gd name="T34" fmla="*/ 230 w 459"/>
                <a:gd name="T35" fmla="*/ 427 h 459"/>
                <a:gd name="T36" fmla="*/ 230 w 459"/>
                <a:gd name="T37" fmla="*/ 376 h 459"/>
                <a:gd name="T38" fmla="*/ 370 w 459"/>
                <a:gd name="T39" fmla="*/ 272 h 459"/>
                <a:gd name="T40" fmla="*/ 272 w 459"/>
                <a:gd name="T41" fmla="*/ 90 h 459"/>
                <a:gd name="T42" fmla="*/ 230 w 459"/>
                <a:gd name="T43" fmla="*/ 83 h 459"/>
                <a:gd name="T44" fmla="*/ 230 w 459"/>
                <a:gd name="T45" fmla="*/ 32 h 459"/>
                <a:gd name="T46" fmla="*/ 106 w 459"/>
                <a:gd name="T47" fmla="*/ 75 h 459"/>
                <a:gd name="T48" fmla="*/ 90 w 459"/>
                <a:gd name="T49" fmla="*/ 45 h 459"/>
                <a:gd name="T50" fmla="*/ 154 w 459"/>
                <a:gd name="T51" fmla="*/ 11 h 459"/>
                <a:gd name="T52" fmla="*/ 170 w 459"/>
                <a:gd name="T53" fmla="*/ 41 h 459"/>
                <a:gd name="T54" fmla="*/ 230 w 459"/>
                <a:gd name="T55" fmla="*/ 32 h 459"/>
                <a:gd name="T56" fmla="*/ 230 w 459"/>
                <a:gd name="T57" fmla="*/ 83 h 459"/>
                <a:gd name="T58" fmla="*/ 90 w 459"/>
                <a:gd name="T59" fmla="*/ 187 h 459"/>
                <a:gd name="T60" fmla="*/ 187 w 459"/>
                <a:gd name="T61" fmla="*/ 369 h 459"/>
                <a:gd name="T62" fmla="*/ 187 w 459"/>
                <a:gd name="T63" fmla="*/ 369 h 459"/>
                <a:gd name="T64" fmla="*/ 230 w 459"/>
                <a:gd name="T65" fmla="*/ 376 h 459"/>
                <a:gd name="T66" fmla="*/ 230 w 459"/>
                <a:gd name="T67" fmla="*/ 427 h 459"/>
                <a:gd name="T68" fmla="*/ 208 w 459"/>
                <a:gd name="T69" fmla="*/ 426 h 459"/>
                <a:gd name="T70" fmla="*/ 198 w 459"/>
                <a:gd name="T71" fmla="*/ 459 h 459"/>
                <a:gd name="T72" fmla="*/ 129 w 459"/>
                <a:gd name="T73" fmla="*/ 438 h 459"/>
                <a:gd name="T74" fmla="*/ 139 w 459"/>
                <a:gd name="T75" fmla="*/ 405 h 459"/>
                <a:gd name="T76" fmla="*/ 75 w 459"/>
                <a:gd name="T77" fmla="*/ 353 h 459"/>
                <a:gd name="T78" fmla="*/ 45 w 459"/>
                <a:gd name="T79" fmla="*/ 369 h 459"/>
                <a:gd name="T80" fmla="*/ 11 w 459"/>
                <a:gd name="T81" fmla="*/ 305 h 459"/>
                <a:gd name="T82" fmla="*/ 41 w 459"/>
                <a:gd name="T83" fmla="*/ 289 h 459"/>
                <a:gd name="T84" fmla="*/ 33 w 459"/>
                <a:gd name="T85" fmla="*/ 208 h 459"/>
                <a:gd name="T86" fmla="*/ 0 w 459"/>
                <a:gd name="T87" fmla="*/ 198 h 459"/>
                <a:gd name="T88" fmla="*/ 22 w 459"/>
                <a:gd name="T89" fmla="*/ 128 h 459"/>
                <a:gd name="T90" fmla="*/ 54 w 459"/>
                <a:gd name="T91" fmla="*/ 138 h 459"/>
                <a:gd name="T92" fmla="*/ 106 w 459"/>
                <a:gd name="T93" fmla="*/ 75 h 4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59" h="459">
                  <a:moveTo>
                    <a:pt x="230" y="32"/>
                  </a:moveTo>
                  <a:cubicBezTo>
                    <a:pt x="237" y="32"/>
                    <a:pt x="245" y="32"/>
                    <a:pt x="252" y="33"/>
                  </a:cubicBezTo>
                  <a:cubicBezTo>
                    <a:pt x="262" y="0"/>
                    <a:pt x="262" y="0"/>
                    <a:pt x="262" y="0"/>
                  </a:cubicBezTo>
                  <a:cubicBezTo>
                    <a:pt x="331" y="21"/>
                    <a:pt x="331" y="21"/>
                    <a:pt x="331" y="21"/>
                  </a:cubicBezTo>
                  <a:cubicBezTo>
                    <a:pt x="321" y="54"/>
                    <a:pt x="321" y="54"/>
                    <a:pt x="321" y="54"/>
                  </a:cubicBezTo>
                  <a:cubicBezTo>
                    <a:pt x="346" y="67"/>
                    <a:pt x="368" y="85"/>
                    <a:pt x="385" y="106"/>
                  </a:cubicBezTo>
                  <a:cubicBezTo>
                    <a:pt x="415" y="90"/>
                    <a:pt x="415" y="90"/>
                    <a:pt x="415" y="90"/>
                  </a:cubicBezTo>
                  <a:cubicBezTo>
                    <a:pt x="449" y="154"/>
                    <a:pt x="449" y="154"/>
                    <a:pt x="449" y="154"/>
                  </a:cubicBezTo>
                  <a:cubicBezTo>
                    <a:pt x="419" y="170"/>
                    <a:pt x="419" y="170"/>
                    <a:pt x="419" y="170"/>
                  </a:cubicBezTo>
                  <a:cubicBezTo>
                    <a:pt x="427" y="196"/>
                    <a:pt x="430" y="224"/>
                    <a:pt x="427" y="252"/>
                  </a:cubicBezTo>
                  <a:cubicBezTo>
                    <a:pt x="459" y="262"/>
                    <a:pt x="459" y="262"/>
                    <a:pt x="459" y="262"/>
                  </a:cubicBezTo>
                  <a:cubicBezTo>
                    <a:pt x="438" y="331"/>
                    <a:pt x="438" y="331"/>
                    <a:pt x="438" y="331"/>
                  </a:cubicBezTo>
                  <a:cubicBezTo>
                    <a:pt x="406" y="321"/>
                    <a:pt x="406" y="321"/>
                    <a:pt x="406" y="321"/>
                  </a:cubicBezTo>
                  <a:cubicBezTo>
                    <a:pt x="393" y="346"/>
                    <a:pt x="375" y="367"/>
                    <a:pt x="353" y="384"/>
                  </a:cubicBezTo>
                  <a:cubicBezTo>
                    <a:pt x="370" y="414"/>
                    <a:pt x="370" y="414"/>
                    <a:pt x="370" y="414"/>
                  </a:cubicBezTo>
                  <a:cubicBezTo>
                    <a:pt x="306" y="448"/>
                    <a:pt x="306" y="448"/>
                    <a:pt x="306" y="448"/>
                  </a:cubicBezTo>
                  <a:cubicBezTo>
                    <a:pt x="290" y="418"/>
                    <a:pt x="290" y="418"/>
                    <a:pt x="290" y="418"/>
                  </a:cubicBezTo>
                  <a:cubicBezTo>
                    <a:pt x="271" y="424"/>
                    <a:pt x="250" y="427"/>
                    <a:pt x="230" y="427"/>
                  </a:cubicBezTo>
                  <a:cubicBezTo>
                    <a:pt x="230" y="376"/>
                    <a:pt x="230" y="376"/>
                    <a:pt x="230" y="376"/>
                  </a:cubicBezTo>
                  <a:cubicBezTo>
                    <a:pt x="293" y="376"/>
                    <a:pt x="351" y="335"/>
                    <a:pt x="370" y="272"/>
                  </a:cubicBezTo>
                  <a:cubicBezTo>
                    <a:pt x="393" y="195"/>
                    <a:pt x="350" y="113"/>
                    <a:pt x="272" y="90"/>
                  </a:cubicBezTo>
                  <a:cubicBezTo>
                    <a:pt x="258" y="85"/>
                    <a:pt x="244" y="83"/>
                    <a:pt x="230" y="83"/>
                  </a:cubicBezTo>
                  <a:lnTo>
                    <a:pt x="230" y="32"/>
                  </a:lnTo>
                  <a:close/>
                  <a:moveTo>
                    <a:pt x="106" y="75"/>
                  </a:moveTo>
                  <a:cubicBezTo>
                    <a:pt x="90" y="45"/>
                    <a:pt x="90" y="45"/>
                    <a:pt x="90" y="45"/>
                  </a:cubicBezTo>
                  <a:cubicBezTo>
                    <a:pt x="154" y="11"/>
                    <a:pt x="154" y="11"/>
                    <a:pt x="154" y="11"/>
                  </a:cubicBezTo>
                  <a:cubicBezTo>
                    <a:pt x="170" y="41"/>
                    <a:pt x="170" y="41"/>
                    <a:pt x="170" y="41"/>
                  </a:cubicBezTo>
                  <a:cubicBezTo>
                    <a:pt x="189" y="35"/>
                    <a:pt x="209" y="32"/>
                    <a:pt x="230" y="32"/>
                  </a:cubicBezTo>
                  <a:cubicBezTo>
                    <a:pt x="230" y="83"/>
                    <a:pt x="230" y="83"/>
                    <a:pt x="230" y="83"/>
                  </a:cubicBezTo>
                  <a:cubicBezTo>
                    <a:pt x="167" y="83"/>
                    <a:pt x="109" y="124"/>
                    <a:pt x="90" y="187"/>
                  </a:cubicBezTo>
                  <a:cubicBezTo>
                    <a:pt x="67" y="264"/>
                    <a:pt x="110" y="346"/>
                    <a:pt x="187" y="369"/>
                  </a:cubicBezTo>
                  <a:cubicBezTo>
                    <a:pt x="187" y="369"/>
                    <a:pt x="187" y="369"/>
                    <a:pt x="187" y="369"/>
                  </a:cubicBezTo>
                  <a:cubicBezTo>
                    <a:pt x="202" y="374"/>
                    <a:pt x="216" y="376"/>
                    <a:pt x="230" y="376"/>
                  </a:cubicBezTo>
                  <a:cubicBezTo>
                    <a:pt x="230" y="427"/>
                    <a:pt x="230" y="427"/>
                    <a:pt x="230" y="427"/>
                  </a:cubicBezTo>
                  <a:cubicBezTo>
                    <a:pt x="223" y="427"/>
                    <a:pt x="215" y="427"/>
                    <a:pt x="208" y="426"/>
                  </a:cubicBezTo>
                  <a:cubicBezTo>
                    <a:pt x="198" y="459"/>
                    <a:pt x="198" y="459"/>
                    <a:pt x="198" y="459"/>
                  </a:cubicBezTo>
                  <a:cubicBezTo>
                    <a:pt x="129" y="438"/>
                    <a:pt x="129" y="438"/>
                    <a:pt x="129" y="438"/>
                  </a:cubicBezTo>
                  <a:cubicBezTo>
                    <a:pt x="139" y="405"/>
                    <a:pt x="139" y="405"/>
                    <a:pt x="139" y="405"/>
                  </a:cubicBezTo>
                  <a:cubicBezTo>
                    <a:pt x="114" y="392"/>
                    <a:pt x="92" y="374"/>
                    <a:pt x="75" y="353"/>
                  </a:cubicBezTo>
                  <a:cubicBezTo>
                    <a:pt x="45" y="369"/>
                    <a:pt x="45" y="369"/>
                    <a:pt x="45" y="369"/>
                  </a:cubicBezTo>
                  <a:cubicBezTo>
                    <a:pt x="11" y="305"/>
                    <a:pt x="11" y="305"/>
                    <a:pt x="11" y="305"/>
                  </a:cubicBezTo>
                  <a:cubicBezTo>
                    <a:pt x="41" y="289"/>
                    <a:pt x="41" y="289"/>
                    <a:pt x="41" y="289"/>
                  </a:cubicBezTo>
                  <a:cubicBezTo>
                    <a:pt x="33" y="263"/>
                    <a:pt x="30" y="236"/>
                    <a:pt x="33" y="208"/>
                  </a:cubicBezTo>
                  <a:cubicBezTo>
                    <a:pt x="0" y="198"/>
                    <a:pt x="0" y="198"/>
                    <a:pt x="0" y="198"/>
                  </a:cubicBezTo>
                  <a:cubicBezTo>
                    <a:pt x="22" y="128"/>
                    <a:pt x="22" y="128"/>
                    <a:pt x="22" y="128"/>
                  </a:cubicBezTo>
                  <a:cubicBezTo>
                    <a:pt x="54" y="138"/>
                    <a:pt x="54" y="138"/>
                    <a:pt x="54" y="138"/>
                  </a:cubicBezTo>
                  <a:cubicBezTo>
                    <a:pt x="67" y="113"/>
                    <a:pt x="85" y="92"/>
                    <a:pt x="106" y="75"/>
                  </a:cubicBezTo>
                  <a:close/>
                </a:path>
              </a:pathLst>
            </a:custGeom>
            <a:solidFill>
              <a:srgbClr val="FFB57D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3" name="iṣļîḍé">
              <a:extLst>
                <a:ext uri="{FF2B5EF4-FFF2-40B4-BE49-F238E27FC236}">
                  <a16:creationId xmlns:a16="http://schemas.microsoft.com/office/drawing/2014/main" id="{F8A375E9-E786-40BF-91F9-D929111AD586}"/>
                </a:ext>
              </a:extLst>
            </p:cNvPr>
            <p:cNvSpPr/>
            <p:nvPr/>
          </p:nvSpPr>
          <p:spPr bwMode="auto">
            <a:xfrm>
              <a:off x="5151438" y="4799013"/>
              <a:ext cx="1717675" cy="754063"/>
            </a:xfrm>
            <a:custGeom>
              <a:avLst/>
              <a:gdLst>
                <a:gd name="T0" fmla="*/ 261 w 1082"/>
                <a:gd name="T1" fmla="*/ 0 h 475"/>
                <a:gd name="T2" fmla="*/ 818 w 1082"/>
                <a:gd name="T3" fmla="*/ 0 h 475"/>
                <a:gd name="T4" fmla="*/ 1082 w 1082"/>
                <a:gd name="T5" fmla="*/ 475 h 475"/>
                <a:gd name="T6" fmla="*/ 0 w 1082"/>
                <a:gd name="T7" fmla="*/ 475 h 475"/>
                <a:gd name="T8" fmla="*/ 261 w 1082"/>
                <a:gd name="T9" fmla="*/ 0 h 4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82" h="475">
                  <a:moveTo>
                    <a:pt x="261" y="0"/>
                  </a:moveTo>
                  <a:lnTo>
                    <a:pt x="818" y="0"/>
                  </a:lnTo>
                  <a:lnTo>
                    <a:pt x="1082" y="475"/>
                  </a:lnTo>
                  <a:lnTo>
                    <a:pt x="0" y="475"/>
                  </a:lnTo>
                  <a:lnTo>
                    <a:pt x="261" y="0"/>
                  </a:lnTo>
                  <a:close/>
                </a:path>
              </a:pathLst>
            </a:custGeom>
            <a:solidFill>
              <a:srgbClr val="D63E3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4" name="íŝḻïḍe">
              <a:extLst>
                <a:ext uri="{FF2B5EF4-FFF2-40B4-BE49-F238E27FC236}">
                  <a16:creationId xmlns:a16="http://schemas.microsoft.com/office/drawing/2014/main" id="{2B786755-BE40-48F3-BA94-9EEFC632D2F1}"/>
                </a:ext>
              </a:extLst>
            </p:cNvPr>
            <p:cNvSpPr/>
            <p:nvPr/>
          </p:nvSpPr>
          <p:spPr bwMode="auto">
            <a:xfrm>
              <a:off x="3706813" y="2292350"/>
              <a:ext cx="4605338" cy="2697163"/>
            </a:xfrm>
            <a:custGeom>
              <a:avLst/>
              <a:gdLst>
                <a:gd name="T0" fmla="*/ 46 w 989"/>
                <a:gd name="T1" fmla="*/ 0 h 579"/>
                <a:gd name="T2" fmla="*/ 943 w 989"/>
                <a:gd name="T3" fmla="*/ 0 h 579"/>
                <a:gd name="T4" fmla="*/ 989 w 989"/>
                <a:gd name="T5" fmla="*/ 45 h 579"/>
                <a:gd name="T6" fmla="*/ 989 w 989"/>
                <a:gd name="T7" fmla="*/ 534 h 579"/>
                <a:gd name="T8" fmla="*/ 943 w 989"/>
                <a:gd name="T9" fmla="*/ 579 h 579"/>
                <a:gd name="T10" fmla="*/ 46 w 989"/>
                <a:gd name="T11" fmla="*/ 579 h 579"/>
                <a:gd name="T12" fmla="*/ 0 w 989"/>
                <a:gd name="T13" fmla="*/ 534 h 579"/>
                <a:gd name="T14" fmla="*/ 0 w 989"/>
                <a:gd name="T15" fmla="*/ 45 h 579"/>
                <a:gd name="T16" fmla="*/ 46 w 989"/>
                <a:gd name="T17" fmla="*/ 0 h 5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989" h="579">
                  <a:moveTo>
                    <a:pt x="46" y="0"/>
                  </a:moveTo>
                  <a:cubicBezTo>
                    <a:pt x="943" y="0"/>
                    <a:pt x="943" y="0"/>
                    <a:pt x="943" y="0"/>
                  </a:cubicBezTo>
                  <a:cubicBezTo>
                    <a:pt x="968" y="0"/>
                    <a:pt x="989" y="20"/>
                    <a:pt x="989" y="45"/>
                  </a:cubicBezTo>
                  <a:cubicBezTo>
                    <a:pt x="989" y="534"/>
                    <a:pt x="989" y="534"/>
                    <a:pt x="989" y="534"/>
                  </a:cubicBezTo>
                  <a:cubicBezTo>
                    <a:pt x="989" y="559"/>
                    <a:pt x="968" y="579"/>
                    <a:pt x="943" y="579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1" y="579"/>
                    <a:pt x="0" y="559"/>
                    <a:pt x="0" y="53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0" y="20"/>
                    <a:pt x="21" y="0"/>
                    <a:pt x="46" y="0"/>
                  </a:cubicBezTo>
                  <a:close/>
                </a:path>
              </a:pathLst>
            </a:cu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5" name="îSlîde">
              <a:extLst>
                <a:ext uri="{FF2B5EF4-FFF2-40B4-BE49-F238E27FC236}">
                  <a16:creationId xmlns:a16="http://schemas.microsoft.com/office/drawing/2014/main" id="{577BE20C-282E-453B-ABDF-379BB6AC9C21}"/>
                </a:ext>
              </a:extLst>
            </p:cNvPr>
            <p:cNvSpPr/>
            <p:nvPr/>
          </p:nvSpPr>
          <p:spPr bwMode="auto">
            <a:xfrm>
              <a:off x="3846513" y="2413000"/>
              <a:ext cx="4322763" cy="2193925"/>
            </a:xfrm>
            <a:prstGeom prst="rect">
              <a:avLst/>
            </a:prstGeom>
            <a:solidFill>
              <a:srgbClr val="F5FAF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6" name="ïslïḓè">
              <a:extLst>
                <a:ext uri="{FF2B5EF4-FFF2-40B4-BE49-F238E27FC236}">
                  <a16:creationId xmlns:a16="http://schemas.microsoft.com/office/drawing/2014/main" id="{8855EC1D-DB00-49E3-8BC6-38A9111E5AE9}"/>
                </a:ext>
              </a:extLst>
            </p:cNvPr>
            <p:cNvSpPr/>
            <p:nvPr/>
          </p:nvSpPr>
          <p:spPr bwMode="auto">
            <a:xfrm>
              <a:off x="8024813" y="4775200"/>
              <a:ext cx="55563" cy="55563"/>
            </a:xfrm>
            <a:prstGeom prst="ellipse">
              <a:avLst/>
            </a:prstGeom>
            <a:solidFill>
              <a:srgbClr val="FF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7" name="îšļîḋe">
              <a:extLst>
                <a:ext uri="{FF2B5EF4-FFF2-40B4-BE49-F238E27FC236}">
                  <a16:creationId xmlns:a16="http://schemas.microsoft.com/office/drawing/2014/main" id="{AFE583D5-D135-4EC0-8F44-B63CBC8A0DAB}"/>
                </a:ext>
              </a:extLst>
            </p:cNvPr>
            <p:cNvSpPr/>
            <p:nvPr/>
          </p:nvSpPr>
          <p:spPr bwMode="auto">
            <a:xfrm>
              <a:off x="7916863" y="4775200"/>
              <a:ext cx="55563" cy="55563"/>
            </a:xfrm>
            <a:prstGeom prst="ellipse">
              <a:avLst/>
            </a:prstGeom>
            <a:solidFill>
              <a:srgbClr val="FF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8" name="iŝľiḍê">
              <a:extLst>
                <a:ext uri="{FF2B5EF4-FFF2-40B4-BE49-F238E27FC236}">
                  <a16:creationId xmlns:a16="http://schemas.microsoft.com/office/drawing/2014/main" id="{8760520D-2DC9-4EA6-8303-F711B50252B8}"/>
                </a:ext>
              </a:extLst>
            </p:cNvPr>
            <p:cNvSpPr/>
            <p:nvPr/>
          </p:nvSpPr>
          <p:spPr bwMode="auto">
            <a:xfrm>
              <a:off x="7805738" y="4775200"/>
              <a:ext cx="55563" cy="55563"/>
            </a:xfrm>
            <a:prstGeom prst="ellipse">
              <a:avLst/>
            </a:prstGeom>
            <a:solidFill>
              <a:srgbClr val="FF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19" name="iṣļïḓê">
              <a:extLst>
                <a:ext uri="{FF2B5EF4-FFF2-40B4-BE49-F238E27FC236}">
                  <a16:creationId xmlns:a16="http://schemas.microsoft.com/office/drawing/2014/main" id="{1E12E42D-FC82-4A7F-AF5D-4E9E2B6A79C9}"/>
                </a:ext>
              </a:extLst>
            </p:cNvPr>
            <p:cNvSpPr/>
            <p:nvPr/>
          </p:nvSpPr>
          <p:spPr bwMode="auto">
            <a:xfrm>
              <a:off x="3348038" y="5324475"/>
              <a:ext cx="5322888" cy="228600"/>
            </a:xfrm>
            <a:custGeom>
              <a:avLst/>
              <a:gdLst>
                <a:gd name="T0" fmla="*/ 24 w 1143"/>
                <a:gd name="T1" fmla="*/ 0 h 49"/>
                <a:gd name="T2" fmla="*/ 1119 w 1143"/>
                <a:gd name="T3" fmla="*/ 0 h 49"/>
                <a:gd name="T4" fmla="*/ 1143 w 1143"/>
                <a:gd name="T5" fmla="*/ 25 h 49"/>
                <a:gd name="T6" fmla="*/ 1143 w 1143"/>
                <a:gd name="T7" fmla="*/ 25 h 49"/>
                <a:gd name="T8" fmla="*/ 1119 w 1143"/>
                <a:gd name="T9" fmla="*/ 49 h 49"/>
                <a:gd name="T10" fmla="*/ 24 w 1143"/>
                <a:gd name="T11" fmla="*/ 49 h 49"/>
                <a:gd name="T12" fmla="*/ 0 w 1143"/>
                <a:gd name="T13" fmla="*/ 25 h 49"/>
                <a:gd name="T14" fmla="*/ 0 w 1143"/>
                <a:gd name="T15" fmla="*/ 25 h 49"/>
                <a:gd name="T16" fmla="*/ 24 w 1143"/>
                <a:gd name="T17" fmla="*/ 0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43" h="49">
                  <a:moveTo>
                    <a:pt x="24" y="0"/>
                  </a:moveTo>
                  <a:cubicBezTo>
                    <a:pt x="1119" y="0"/>
                    <a:pt x="1119" y="0"/>
                    <a:pt x="1119" y="0"/>
                  </a:cubicBezTo>
                  <a:cubicBezTo>
                    <a:pt x="1132" y="0"/>
                    <a:pt x="1143" y="11"/>
                    <a:pt x="1143" y="25"/>
                  </a:cubicBezTo>
                  <a:cubicBezTo>
                    <a:pt x="1143" y="25"/>
                    <a:pt x="1143" y="25"/>
                    <a:pt x="1143" y="25"/>
                  </a:cubicBezTo>
                  <a:cubicBezTo>
                    <a:pt x="1143" y="38"/>
                    <a:pt x="1132" y="49"/>
                    <a:pt x="1119" y="49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11" y="49"/>
                    <a:pt x="0" y="38"/>
                    <a:pt x="0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1"/>
                    <a:pt x="11" y="0"/>
                    <a:pt x="24" y="0"/>
                  </a:cubicBezTo>
                  <a:close/>
                </a:path>
              </a:pathLst>
            </a:custGeom>
            <a:solidFill>
              <a:srgbClr val="FFA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0" name="işḷidê">
              <a:extLst>
                <a:ext uri="{FF2B5EF4-FFF2-40B4-BE49-F238E27FC236}">
                  <a16:creationId xmlns:a16="http://schemas.microsoft.com/office/drawing/2014/main" id="{16EEC837-769F-4F71-8D2D-12C92252D419}"/>
                </a:ext>
              </a:extLst>
            </p:cNvPr>
            <p:cNvSpPr/>
            <p:nvPr/>
          </p:nvSpPr>
          <p:spPr bwMode="auto">
            <a:xfrm>
              <a:off x="3348038" y="5441950"/>
              <a:ext cx="5322888" cy="111125"/>
            </a:xfrm>
            <a:custGeom>
              <a:avLst/>
              <a:gdLst>
                <a:gd name="T0" fmla="*/ 1143 w 1143"/>
                <a:gd name="T1" fmla="*/ 0 h 24"/>
                <a:gd name="T2" fmla="*/ 1119 w 1143"/>
                <a:gd name="T3" fmla="*/ 24 h 24"/>
                <a:gd name="T4" fmla="*/ 24 w 1143"/>
                <a:gd name="T5" fmla="*/ 24 h 24"/>
                <a:gd name="T6" fmla="*/ 0 w 1143"/>
                <a:gd name="T7" fmla="*/ 0 h 24"/>
                <a:gd name="T8" fmla="*/ 1143 w 1143"/>
                <a:gd name="T9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43" h="24">
                  <a:moveTo>
                    <a:pt x="1143" y="0"/>
                  </a:moveTo>
                  <a:cubicBezTo>
                    <a:pt x="1143" y="13"/>
                    <a:pt x="1132" y="24"/>
                    <a:pt x="1119" y="24"/>
                  </a:cubicBezTo>
                  <a:cubicBezTo>
                    <a:pt x="24" y="24"/>
                    <a:pt x="24" y="24"/>
                    <a:pt x="24" y="24"/>
                  </a:cubicBezTo>
                  <a:cubicBezTo>
                    <a:pt x="11" y="24"/>
                    <a:pt x="0" y="13"/>
                    <a:pt x="0" y="0"/>
                  </a:cubicBezTo>
                  <a:lnTo>
                    <a:pt x="1143" y="0"/>
                  </a:lnTo>
                  <a:close/>
                </a:path>
              </a:pathLst>
            </a:custGeom>
            <a:solidFill>
              <a:srgbClr val="F063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9" name="文本框 8"/>
          <p:cNvSpPr txBox="1"/>
          <p:nvPr/>
        </p:nvSpPr>
        <p:spPr>
          <a:xfrm>
            <a:off x="6235563" y="2800266"/>
            <a:ext cx="4492487" cy="1703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if not rain: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我们今天出去踢球</a:t>
            </a:r>
            <a:r>
              <a:rPr lang="en-US" altLang="zh-CN" dirty="0"/>
              <a:t>”)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rain: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下雨了，不能出去踢球了</a:t>
            </a:r>
            <a:r>
              <a:rPr lang="en-US" altLang="zh-CN" dirty="0"/>
              <a:t>”)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333460" y="2977922"/>
            <a:ext cx="4903305" cy="11344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60499B"/>
                </a:solidFill>
                <a:latin typeface="Arial" panose="020B0604020202020204"/>
                <a:ea typeface="微软雅黑" panose="020B0503020204020204" pitchFamily="34" charset="-122"/>
              </a:rPr>
              <a:t>学完了逻辑运算符</a:t>
            </a:r>
            <a:endParaRPr lang="en-US" altLang="zh-CN" sz="2400" dirty="0">
              <a:solidFill>
                <a:srgbClr val="60499B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zh-CN" altLang="en-US" sz="2400" dirty="0">
                <a:solidFill>
                  <a:srgbClr val="60499B"/>
                </a:solidFill>
                <a:latin typeface="Arial" panose="020B0604020202020204"/>
                <a:ea typeface="微软雅黑" panose="020B0503020204020204" pitchFamily="34" charset="-122"/>
              </a:rPr>
              <a:t>让我们结合实际应用试试吧！</a:t>
            </a:r>
            <a:endParaRPr kumimoji="0" lang="en-US" altLang="zh-CN" sz="2400" b="0" i="0" u="none" strike="noStrike" kern="1200" cap="none" spc="0" normalizeH="0" baseline="0" noProof="0" dirty="0">
              <a:ln>
                <a:noFill/>
              </a:ln>
              <a:solidFill>
                <a:srgbClr val="60499B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创作实践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2278" y="974779"/>
            <a:ext cx="296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60499B"/>
                </a:solidFill>
              </a:rPr>
              <a:t>逻辑运算演练</a:t>
            </a:r>
          </a:p>
        </p:txBody>
      </p:sp>
      <p:sp>
        <p:nvSpPr>
          <p:cNvPr id="7" name="矩形 6"/>
          <p:cNvSpPr/>
          <p:nvPr/>
        </p:nvSpPr>
        <p:spPr>
          <a:xfrm>
            <a:off x="1497496" y="1655046"/>
            <a:ext cx="8905459" cy="13356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练习1: </a:t>
            </a:r>
            <a:r>
              <a:rPr lang="zh-CN" altLang="en-US" dirty="0"/>
              <a:t>定义一个整数变量</a:t>
            </a:r>
            <a:r>
              <a:rPr lang="en-US" altLang="zh-CN" dirty="0"/>
              <a:t>age</a:t>
            </a:r>
            <a:r>
              <a:rPr lang="zh-CN" altLang="en-US" dirty="0"/>
              <a:t>，接收输入的年龄，编写代码判断输入的年龄是否正确，要求⼈的年龄在0-120之间，</a:t>
            </a:r>
            <a:r>
              <a:rPr lang="zh-CN" altLang="zh-CN" dirty="0"/>
              <a:t>在范围内，打印“合法年龄”，超出范围，打印</a:t>
            </a:r>
            <a:r>
              <a:rPr lang="zh-CN" altLang="en-US" dirty="0"/>
              <a:t>“年龄不符合正常标准”。</a:t>
            </a:r>
          </a:p>
        </p:txBody>
      </p:sp>
      <p:sp>
        <p:nvSpPr>
          <p:cNvPr id="10" name="矩形 9"/>
          <p:cNvSpPr/>
          <p:nvPr/>
        </p:nvSpPr>
        <p:spPr>
          <a:xfrm>
            <a:off x="1789044" y="3037183"/>
            <a:ext cx="6096000" cy="21204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age = int(input("</a:t>
            </a:r>
            <a:r>
              <a:rPr lang="zh-CN" altLang="en-US" dirty="0"/>
              <a:t>请输入年龄：</a:t>
            </a:r>
            <a:r>
              <a:rPr lang="en-US" altLang="zh-CN" dirty="0"/>
              <a:t>"))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0 &lt; age &lt;120: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年龄正确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年龄符合正常标准</a:t>
            </a:r>
            <a:r>
              <a:rPr lang="en-US" altLang="zh-CN" dirty="0"/>
              <a:t>")</a:t>
            </a:r>
            <a:endParaRPr lang="zh-CN" altLang="en-US" dirty="0"/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9C11857-49E3-4B6F-AE7B-58177981911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7" t="5324" r="4471" b="50000"/>
          <a:stretch/>
        </p:blipFill>
        <p:spPr bwMode="auto">
          <a:xfrm>
            <a:off x="5300870" y="3329123"/>
            <a:ext cx="5751444" cy="1828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创作实践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2278" y="974779"/>
            <a:ext cx="296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60499B"/>
                </a:solidFill>
              </a:rPr>
              <a:t>逻辑运算演练</a:t>
            </a:r>
          </a:p>
        </p:txBody>
      </p:sp>
      <p:sp>
        <p:nvSpPr>
          <p:cNvPr id="7" name="矩形 6"/>
          <p:cNvSpPr/>
          <p:nvPr/>
        </p:nvSpPr>
        <p:spPr>
          <a:xfrm>
            <a:off x="1497496" y="1655046"/>
            <a:ext cx="8853512" cy="920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练习</a:t>
            </a:r>
            <a:r>
              <a:rPr lang="en-US" altLang="zh-CN" sz="2000" b="1" dirty="0"/>
              <a:t>2</a:t>
            </a:r>
            <a:r>
              <a:rPr lang="zh-CN" altLang="en-US" sz="2000" b="1" dirty="0"/>
              <a:t>: </a:t>
            </a:r>
            <a:r>
              <a:rPr lang="zh-CN" altLang="en-US" dirty="0"/>
              <a:t>定义两个整数成绩变量</a:t>
            </a:r>
            <a:r>
              <a:rPr lang="en-US" altLang="zh-CN" dirty="0"/>
              <a:t>a 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，编写代码判断成绩要求只要有⼀⻔成绩</a:t>
            </a:r>
            <a:r>
              <a:rPr lang="en-US" altLang="zh-CN" dirty="0"/>
              <a:t>&gt;60</a:t>
            </a:r>
            <a:r>
              <a:rPr lang="zh-CN" altLang="en-US" dirty="0"/>
              <a:t>分就算合格。</a:t>
            </a:r>
            <a:r>
              <a:rPr lang="en-US" altLang="zh-CN" dirty="0"/>
              <a:t>a</a:t>
            </a:r>
            <a:r>
              <a:rPr lang="zh-CN" altLang="en-US" dirty="0"/>
              <a:t>，</a:t>
            </a:r>
            <a:r>
              <a:rPr lang="en-US" altLang="zh-CN" dirty="0"/>
              <a:t>b</a:t>
            </a:r>
            <a:r>
              <a:rPr lang="zh-CN" altLang="en-US" dirty="0"/>
              <a:t>的值自定义，</a:t>
            </a:r>
            <a:r>
              <a:rPr lang="zh-CN" altLang="zh-CN" dirty="0"/>
              <a:t>条件成立打印“考试合格”，不成立打印“考试不合格”</a:t>
            </a:r>
            <a:endParaRPr lang="zh-CN" altLang="en-US" dirty="0"/>
          </a:p>
        </p:txBody>
      </p:sp>
      <p:sp>
        <p:nvSpPr>
          <p:cNvPr id="3" name="矩形 2"/>
          <p:cNvSpPr/>
          <p:nvPr/>
        </p:nvSpPr>
        <p:spPr>
          <a:xfrm>
            <a:off x="1696277" y="2939654"/>
            <a:ext cx="6096000" cy="253595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 = 100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b = 50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a &gt;= 60 or b &gt;= 60: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考试及格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print(“</a:t>
            </a:r>
            <a:r>
              <a:rPr lang="zh-CN" altLang="en-US" dirty="0"/>
              <a:t>考试不合格</a:t>
            </a:r>
            <a:r>
              <a:rPr lang="en-US" altLang="zh-CN" dirty="0"/>
              <a:t>")</a:t>
            </a:r>
            <a:endParaRPr lang="zh-CN" altLang="en-US" dirty="0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E57DCECE-F1F5-4854-82ED-558E3452AC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881" y="2939654"/>
            <a:ext cx="2790242" cy="2795822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创作实践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7792278" y="974779"/>
            <a:ext cx="29684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spc="600" dirty="0">
                <a:solidFill>
                  <a:srgbClr val="60499B"/>
                </a:solidFill>
              </a:rPr>
              <a:t>逻辑运算演练</a:t>
            </a:r>
          </a:p>
        </p:txBody>
      </p:sp>
      <p:sp>
        <p:nvSpPr>
          <p:cNvPr id="7" name="矩形 6"/>
          <p:cNvSpPr/>
          <p:nvPr/>
        </p:nvSpPr>
        <p:spPr>
          <a:xfrm>
            <a:off x="1497497" y="1655046"/>
            <a:ext cx="6096000" cy="920124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/>
              <a:t>练习</a:t>
            </a:r>
            <a:r>
              <a:rPr lang="en-US" altLang="zh-CN" sz="2000" b="1" dirty="0"/>
              <a:t>3</a:t>
            </a:r>
            <a:r>
              <a:rPr lang="zh-CN" altLang="en-US" sz="2000" b="1" dirty="0"/>
              <a:t>: </a:t>
            </a:r>
            <a:r>
              <a:rPr lang="zh-CN" altLang="en-US" dirty="0"/>
              <a:t>定义一个布尔型的变量，</a:t>
            </a:r>
            <a:r>
              <a:rPr lang="en-US" altLang="zh-CN" dirty="0"/>
              <a:t>student</a:t>
            </a:r>
            <a:r>
              <a:rPr lang="zh-CN" altLang="en-US" dirty="0"/>
              <a:t>（学生），判断该学生是否是我们班的</a:t>
            </a:r>
          </a:p>
        </p:txBody>
      </p:sp>
      <p:sp>
        <p:nvSpPr>
          <p:cNvPr id="3" name="矩形 2"/>
          <p:cNvSpPr/>
          <p:nvPr/>
        </p:nvSpPr>
        <p:spPr>
          <a:xfrm>
            <a:off x="1659563" y="3037183"/>
            <a:ext cx="6096000" cy="2120452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student = True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not student: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不是我们班级的</a:t>
            </a:r>
            <a:r>
              <a:rPr lang="en-US" altLang="zh-CN" dirty="0"/>
              <a:t>")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else: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    print("</a:t>
            </a:r>
            <a:r>
              <a:rPr lang="zh-CN" altLang="en-US" dirty="0"/>
              <a:t>是我们班级的</a:t>
            </a:r>
            <a:r>
              <a:rPr lang="en-US" altLang="zh-CN" dirty="0"/>
              <a:t>")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情境引入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9971" y="1550503"/>
            <a:ext cx="3526704" cy="442208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5989983" y="1979401"/>
            <a:ext cx="5062331" cy="111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生活中的判断几乎是⽆所不在的，我们每天都在做各种各样的选择，如果这样？如果那样？……</a:t>
            </a:r>
          </a:p>
        </p:txBody>
      </p:sp>
      <p:sp>
        <p:nvSpPr>
          <p:cNvPr id="17" name="矩形 16"/>
          <p:cNvSpPr/>
          <p:nvPr/>
        </p:nvSpPr>
        <p:spPr>
          <a:xfrm>
            <a:off x="5989982" y="3761545"/>
            <a:ext cx="5062331" cy="56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如果你是未成年人，你就不能进网吧！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课堂总结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48" t="24303" r="11611" b="29862"/>
          <a:stretch>
            <a:fillRect/>
          </a:stretch>
        </p:blipFill>
        <p:spPr>
          <a:xfrm>
            <a:off x="7500732" y="1110611"/>
            <a:ext cx="3233530" cy="1049494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643268" y="1427367"/>
            <a:ext cx="9210261" cy="41088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dirty="0">
                <a:ln w="0"/>
                <a:solidFill>
                  <a:srgbClr val="60499B"/>
                </a:solidFill>
              </a:rPr>
              <a:t>if </a:t>
            </a:r>
            <a:r>
              <a:rPr lang="zh-CN" altLang="en-US" dirty="0">
                <a:ln w="0"/>
                <a:solidFill>
                  <a:srgbClr val="60499B"/>
                </a:solidFill>
              </a:rPr>
              <a:t>语句的基本语法？</a:t>
            </a:r>
            <a:endParaRPr lang="en-US" altLang="zh-CN" dirty="0">
              <a:ln w="0"/>
              <a:solidFill>
                <a:srgbClr val="60499B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dirty="0">
                <a:ln w="0"/>
              </a:rPr>
              <a:t>答：</a:t>
            </a:r>
            <a:r>
              <a:rPr lang="en-US" altLang="zh-CN" dirty="0">
                <a:ln w="0"/>
              </a:rPr>
              <a:t>if </a:t>
            </a:r>
            <a:r>
              <a:rPr lang="zh-CN" altLang="en-US" dirty="0">
                <a:ln w="0"/>
              </a:rPr>
              <a:t>条件 </a:t>
            </a:r>
            <a:r>
              <a:rPr lang="en-US" altLang="zh-CN" dirty="0">
                <a:ln w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</a:rPr>
              <a:t>	</a:t>
            </a:r>
            <a:r>
              <a:rPr lang="zh-CN" altLang="en-US" dirty="0">
                <a:ln w="0"/>
              </a:rPr>
              <a:t>条件成立时 执行代码    		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</a:rPr>
              <a:t>       </a:t>
            </a:r>
            <a:r>
              <a:rPr lang="zh-CN" altLang="en-US" dirty="0">
                <a:ln w="0"/>
              </a:rPr>
              <a:t>执行代码</a:t>
            </a:r>
            <a:endParaRPr lang="en-US" altLang="zh-CN" dirty="0">
              <a:ln w="0"/>
            </a:endParaRP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dirty="0">
                <a:ln w="0"/>
                <a:solidFill>
                  <a:srgbClr val="60499B"/>
                </a:solidFill>
              </a:rPr>
              <a:t>else</a:t>
            </a:r>
            <a:r>
              <a:rPr lang="zh-CN" altLang="en-US" dirty="0">
                <a:ln w="0"/>
                <a:solidFill>
                  <a:srgbClr val="60499B"/>
                </a:solidFill>
              </a:rPr>
              <a:t>处理条件不满足的情况</a:t>
            </a:r>
            <a:endParaRPr lang="en-US" altLang="zh-CN" dirty="0">
              <a:ln w="0"/>
              <a:solidFill>
                <a:srgbClr val="60499B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dirty="0">
                <a:ln w="0"/>
              </a:rPr>
              <a:t>答：</a:t>
            </a:r>
            <a:r>
              <a:rPr lang="en-US" altLang="zh-CN" dirty="0">
                <a:ln w="0"/>
              </a:rPr>
              <a:t>if </a:t>
            </a:r>
            <a:r>
              <a:rPr lang="zh-CN" altLang="en-US" dirty="0">
                <a:ln w="0"/>
              </a:rPr>
              <a:t>条件 </a:t>
            </a:r>
            <a:r>
              <a:rPr lang="en-US" altLang="zh-CN" dirty="0">
                <a:ln w="0"/>
              </a:rPr>
              <a:t>: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</a:rPr>
              <a:t>	</a:t>
            </a:r>
            <a:r>
              <a:rPr lang="zh-CN" altLang="en-US" dirty="0">
                <a:ln w="0"/>
              </a:rPr>
              <a:t>条件成立时 要执行的     代码块</a:t>
            </a:r>
            <a:r>
              <a:rPr lang="en-US" altLang="zh-CN" dirty="0">
                <a:ln w="0"/>
              </a:rPr>
              <a:t>1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</a:rPr>
              <a:t>       else: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</a:rPr>
              <a:t>	</a:t>
            </a:r>
            <a:r>
              <a:rPr lang="zh-CN" altLang="en-US" dirty="0">
                <a:ln w="0"/>
              </a:rPr>
              <a:t>条件不成立时 要执行的 代码块</a:t>
            </a:r>
            <a:r>
              <a:rPr lang="en-US" altLang="zh-CN" dirty="0">
                <a:ln w="0"/>
              </a:rPr>
              <a:t>2</a:t>
            </a:r>
          </a:p>
          <a:p>
            <a:pPr>
              <a:spcAft>
                <a:spcPts val="600"/>
              </a:spcAft>
            </a:pPr>
            <a:r>
              <a:rPr lang="en-US" altLang="zh-CN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dirty="0">
                <a:ln w="0"/>
                <a:solidFill>
                  <a:srgbClr val="60499B"/>
                </a:solidFill>
              </a:rPr>
              <a:t>、逻辑运算符</a:t>
            </a:r>
            <a:endParaRPr lang="en-US" altLang="zh-CN" dirty="0">
              <a:ln w="0"/>
              <a:solidFill>
                <a:srgbClr val="60499B"/>
              </a:solidFill>
            </a:endParaRPr>
          </a:p>
          <a:p>
            <a:pPr>
              <a:spcAft>
                <a:spcPts val="600"/>
              </a:spcAft>
            </a:pPr>
            <a:r>
              <a:rPr lang="zh-CN" altLang="en-US" dirty="0">
                <a:ln w="0"/>
              </a:rPr>
              <a:t>答：</a:t>
            </a:r>
            <a:r>
              <a:rPr lang="en-US" altLang="zh-CN" dirty="0">
                <a:ln w="0"/>
              </a:rPr>
              <a:t>and</a:t>
            </a:r>
            <a:r>
              <a:rPr lang="zh-CN" altLang="en-US" dirty="0">
                <a:ln w="0"/>
              </a:rPr>
              <a:t>（与，并且的意思）、</a:t>
            </a:r>
            <a:r>
              <a:rPr lang="en-US" altLang="zh-CN" dirty="0">
                <a:ln w="0"/>
              </a:rPr>
              <a:t>or</a:t>
            </a:r>
            <a:r>
              <a:rPr lang="zh-CN" altLang="en-US" dirty="0">
                <a:ln w="0"/>
              </a:rPr>
              <a:t>（或，或者的意思）、</a:t>
            </a:r>
            <a:r>
              <a:rPr lang="en-US" altLang="zh-CN" dirty="0">
                <a:ln w="0"/>
              </a:rPr>
              <a:t>not</a:t>
            </a:r>
            <a:r>
              <a:rPr lang="zh-CN" altLang="en-US" dirty="0">
                <a:ln w="0"/>
              </a:rPr>
              <a:t>（非，取相反的意思）</a:t>
            </a:r>
            <a:endParaRPr lang="zh-CN" altLang="en-US" dirty="0"/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5049079" y="1446166"/>
            <a:ext cx="386963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分享交流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3657598" y="2256115"/>
            <a:ext cx="4333461" cy="18456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lang="zh-CN" altLang="en-US" sz="2000" b="1" dirty="0">
                <a:solidFill>
                  <a:srgbClr val="FFFFFF"/>
                </a:solidFill>
                <a:latin typeface="Arial" panose="020B0604020202020204"/>
                <a:ea typeface="微软雅黑" panose="020B0503020204020204" pitchFamily="34" charset="-122"/>
              </a:rPr>
              <a:t>同学们今天写代码有没有遇到什么问题？</a:t>
            </a:r>
            <a:endParaRPr lang="en-US" altLang="zh-CN" sz="2000" b="1" dirty="0">
              <a:solidFill>
                <a:srgbClr val="FFFFFF"/>
              </a:solidFill>
              <a:latin typeface="Arial" panose="020B0604020202020204"/>
              <a:ea typeface="微软雅黑" panose="020B0503020204020204" pitchFamily="34" charset="-122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演示今天打印的代码</a:t>
            </a:r>
            <a:endParaRPr kumimoji="0" lang="en-US" altLang="zh-CN" sz="2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943542" y="1811738"/>
            <a:ext cx="630491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zh-CN" altLang="en-US" sz="6000" b="1" spc="-500" dirty="0">
                <a:solidFill>
                  <a:srgbClr val="7030A0"/>
                </a:solidFill>
                <a:uFillTx/>
                <a:latin typeface="楷体" panose="02010609060101010101" pitchFamily="49" charset="-122"/>
                <a:ea typeface="楷体" panose="02010609060101010101" pitchFamily="49" charset="-122"/>
              </a:rPr>
              <a:t>同学们，要加油哦！</a:t>
            </a:r>
          </a:p>
        </p:txBody>
      </p:sp>
      <p:pic>
        <p:nvPicPr>
          <p:cNvPr id="4" name="图片 3" descr="C:/Users/ADMINI~1/AppData/Local/Temp/kaimatting_20191225101325/output_20191225101348..pngoutput_20191225101348.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7265" y="3463608"/>
            <a:ext cx="7180580" cy="2002155"/>
          </a:xfrm>
          <a:prstGeom prst="rect">
            <a:avLst/>
          </a:prstGeom>
        </p:spPr>
      </p:pic>
      <p:sp>
        <p:nvSpPr>
          <p:cNvPr id="5" name="矩形 4"/>
          <p:cNvSpPr/>
          <p:nvPr/>
        </p:nvSpPr>
        <p:spPr>
          <a:xfrm>
            <a:off x="1375294" y="708338"/>
            <a:ext cx="236475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下节课见啦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情境引入</a:t>
            </a:r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187" y="1611209"/>
            <a:ext cx="3400217" cy="4533622"/>
          </a:xfrm>
          <a:prstGeom prst="rect">
            <a:avLst/>
          </a:prstGeom>
        </p:spPr>
      </p:pic>
      <p:sp>
        <p:nvSpPr>
          <p:cNvPr id="6" name="矩形 5"/>
          <p:cNvSpPr/>
          <p:nvPr/>
        </p:nvSpPr>
        <p:spPr>
          <a:xfrm>
            <a:off x="6294782" y="2754380"/>
            <a:ext cx="5062331" cy="56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如果你没有戴口罩，你就不能进入公共场所！</a:t>
            </a:r>
          </a:p>
        </p:txBody>
      </p:sp>
      <p:sp>
        <p:nvSpPr>
          <p:cNvPr id="8" name="矩形 7"/>
          <p:cNvSpPr/>
          <p:nvPr/>
        </p:nvSpPr>
        <p:spPr>
          <a:xfrm>
            <a:off x="6294782" y="4006711"/>
            <a:ext cx="5062331" cy="5623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如果你没有</a:t>
            </a:r>
            <a:r>
              <a:rPr lang="en-US" altLang="zh-CN" dirty="0"/>
              <a:t>……</a:t>
            </a:r>
            <a:r>
              <a:rPr lang="zh-CN" altLang="en-US" dirty="0"/>
              <a:t>，你就不能</a:t>
            </a:r>
            <a:r>
              <a:rPr lang="en-US" altLang="zh-CN" dirty="0"/>
              <a:t>…… </a:t>
            </a:r>
            <a:r>
              <a:rPr lang="zh-CN" altLang="en-US" dirty="0"/>
              <a:t>！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</a:rPr>
              <a:t>新知教授</a:t>
            </a:r>
          </a:p>
        </p:txBody>
      </p:sp>
      <p:sp>
        <p:nvSpPr>
          <p:cNvPr id="3" name="矩形 2"/>
          <p:cNvSpPr/>
          <p:nvPr/>
        </p:nvSpPr>
        <p:spPr>
          <a:xfrm>
            <a:off x="1659562" y="2155510"/>
            <a:ext cx="7484437" cy="2546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1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sz="2800" dirty="0">
                <a:ln w="0"/>
                <a:solidFill>
                  <a:srgbClr val="60499B"/>
                </a:solidFill>
              </a:rPr>
              <a:t>if 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语句的基本语法？</a:t>
            </a:r>
            <a:endParaRPr lang="en-US" altLang="zh-CN" sz="2800" dirty="0">
              <a:ln w="0"/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2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</a:t>
            </a:r>
            <a:r>
              <a:rPr lang="en-US" altLang="zh-CN" sz="2800" dirty="0">
                <a:ln w="0"/>
                <a:solidFill>
                  <a:srgbClr val="60499B"/>
                </a:solidFill>
              </a:rPr>
              <a:t>else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处理条件不满足的情况</a:t>
            </a:r>
            <a:endParaRPr lang="en-US" altLang="zh-CN" sz="2800" dirty="0">
              <a:ln w="0"/>
              <a:solidFill>
                <a:srgbClr val="60499B"/>
              </a:solidFill>
            </a:endParaRPr>
          </a:p>
          <a:p>
            <a:pPr>
              <a:lnSpc>
                <a:spcPct val="200000"/>
              </a:lnSpc>
            </a:pPr>
            <a:r>
              <a:rPr lang="en-US" altLang="zh-CN" sz="2800" dirty="0">
                <a:ln w="0"/>
                <a:solidFill>
                  <a:srgbClr val="60499B"/>
                </a:solidFill>
              </a:rPr>
              <a:t>3</a:t>
            </a:r>
            <a:r>
              <a:rPr lang="zh-CN" altLang="en-US" sz="2800" dirty="0">
                <a:ln w="0"/>
                <a:solidFill>
                  <a:srgbClr val="60499B"/>
                </a:solidFill>
              </a:rPr>
              <a:t>、逻辑运算符</a:t>
            </a:r>
            <a:endParaRPr lang="zh-CN" altLang="en-US" sz="2800" dirty="0">
              <a:solidFill>
                <a:srgbClr val="60499B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7079991" y="1310460"/>
            <a:ext cx="41280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spc="600" dirty="0">
                <a:solidFill>
                  <a:srgbClr val="60499B"/>
                </a:solidFill>
              </a:rPr>
              <a:t>if </a:t>
            </a:r>
            <a:r>
              <a:rPr lang="zh-CN" altLang="en-US" sz="3600" b="1" spc="600" dirty="0">
                <a:solidFill>
                  <a:srgbClr val="60499B"/>
                </a:solidFill>
              </a:rPr>
              <a:t>语句初体验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4084019" y="3016772"/>
            <a:ext cx="5664892" cy="8244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600" dirty="0">
                <a:solidFill>
                  <a:srgbClr val="60499B"/>
                </a:solidFill>
              </a:rPr>
              <a:t>If </a:t>
            </a:r>
            <a:r>
              <a:rPr lang="zh-CN" altLang="en-US" sz="3600" dirty="0">
                <a:solidFill>
                  <a:srgbClr val="60499B"/>
                </a:solidFill>
              </a:rPr>
              <a:t>条件判断的基本语法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7167" b="90000" l="10000" r="90000">
                        <a14:foregroundMark x1="57333" y1="7167" x2="57333" y2="7167"/>
                        <a14:foregroundMark x1="53833" y1="22500" x2="53833" y2="22500"/>
                        <a14:foregroundMark x1="26500" y1="28000" x2="26500" y2="28000"/>
                        <a14:foregroundMark x1="26667" y1="40667" x2="26667" y2="40667"/>
                        <a14:foregroundMark x1="45500" y1="44167" x2="45500" y2="44167"/>
                        <a14:foregroundMark x1="69500" y1="33167" x2="69500" y2="33167"/>
                        <a14:foregroundMark x1="24167" y1="59167" x2="24167" y2="59167"/>
                        <a14:foregroundMark x1="26667" y1="58000" x2="26667" y2="58000"/>
                        <a14:foregroundMark x1="21500" y1="54333" x2="28500" y2="58667"/>
                        <a14:foregroundMark x1="31333" y1="57167" x2="31333" y2="57167"/>
                        <a14:foregroundMark x1="18333" y1="51667" x2="18333" y2="51667"/>
                        <a14:foregroundMark x1="12667" y1="79333" x2="85000" y2="83167"/>
                        <a14:foregroundMark x1="85000" y1="83167" x2="86000" y2="82833"/>
                        <a14:foregroundMark x1="11167" y1="77167" x2="33667" y2="76167"/>
                        <a14:foregroundMark x1="33667" y1="76167" x2="86500" y2="79667"/>
                        <a14:foregroundMark x1="86833" y1="77333" x2="30167" y2="77167"/>
                        <a14:foregroundMark x1="10333" y1="83500" x2="46500" y2="80500"/>
                        <a14:foregroundMark x1="46500" y1="80500" x2="86833" y2="84333"/>
                        <a14:foregroundMark x1="85000" y1="84333" x2="14000" y2="83667"/>
                        <a14:foregroundMark x1="85667" y1="75667" x2="18667" y2="76333"/>
                        <a14:foregroundMark x1="18667" y1="76333" x2="29000" y2="74833"/>
                        <a14:foregroundMark x1="29000" y1="74833" x2="49833" y2="76167"/>
                        <a14:foregroundMark x1="49833" y1="76167" x2="61167" y2="75667"/>
                        <a14:foregroundMark x1="61167" y1="75667" x2="88167" y2="76167"/>
                        <a14:foregroundMark x1="19833" y1="76000" x2="11167" y2="75333"/>
                        <a14:foregroundMark x1="10333" y1="76000" x2="11167" y2="83500"/>
                        <a14:foregroundMark x1="10833" y1="80833" x2="10000" y2="84000"/>
                        <a14:foregroundMark x1="87667" y1="77167" x2="87333" y2="84333"/>
                        <a14:foregroundMark x1="88000" y1="77667" x2="88167" y2="855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25410"/>
          <a:stretch>
            <a:fillRect/>
          </a:stretch>
        </p:blipFill>
        <p:spPr>
          <a:xfrm flipH="1">
            <a:off x="1820517" y="2377758"/>
            <a:ext cx="1609244" cy="1200329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438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循序善诱</a:t>
            </a:r>
          </a:p>
        </p:txBody>
      </p:sp>
      <p:sp>
        <p:nvSpPr>
          <p:cNvPr id="4" name="矩形 3"/>
          <p:cNvSpPr/>
          <p:nvPr/>
        </p:nvSpPr>
        <p:spPr>
          <a:xfrm>
            <a:off x="1222241" y="20136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在Python中，if 语句就是⽤来进⾏条件判断的。</a:t>
            </a:r>
            <a:endParaRPr lang="en-US" altLang="zh-CN" dirty="0"/>
          </a:p>
        </p:txBody>
      </p:sp>
      <p:sp>
        <p:nvSpPr>
          <p:cNvPr id="14" name="矩形 13"/>
          <p:cNvSpPr/>
          <p:nvPr/>
        </p:nvSpPr>
        <p:spPr>
          <a:xfrm>
            <a:off x="1659563" y="2598307"/>
            <a:ext cx="6096000" cy="261289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/>
              <a:t>如果</a:t>
            </a:r>
            <a:r>
              <a:rPr lang="zh-CN" altLang="en-US" dirty="0"/>
              <a:t>  今天作业写完了</a:t>
            </a:r>
            <a:endParaRPr lang="en-US" altLang="zh-CN" dirty="0"/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altLang="zh-CN" dirty="0"/>
              <a:t>    </a:t>
            </a:r>
            <a:r>
              <a:rPr lang="zh-CN" altLang="en-US" dirty="0"/>
              <a:t>你就可以玩游戏了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b="1" dirty="0"/>
              <a:t>如果</a:t>
            </a:r>
            <a:r>
              <a:rPr lang="zh-CN" altLang="en-US" dirty="0"/>
              <a:t>  期末考试班级第一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en-US" altLang="zh-CN" dirty="0"/>
              <a:t>    </a:t>
            </a:r>
            <a:r>
              <a:rPr lang="zh-CN" altLang="en-US" dirty="0"/>
              <a:t>妈妈带你去迪士尼玩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。。。。。。</a:t>
            </a:r>
            <a:endParaRPr lang="en-US" altLang="zh-CN" dirty="0"/>
          </a:p>
          <a:p>
            <a:pPr>
              <a:lnSpc>
                <a:spcPct val="150000"/>
              </a:lnSpc>
            </a:pPr>
            <a:r>
              <a:rPr lang="zh-CN" altLang="en-US" dirty="0"/>
              <a:t>。。。。。。</a:t>
            </a:r>
            <a:endParaRPr lang="en-US" altLang="zh-CN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2531166"/>
            <a:ext cx="4501045" cy="253183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2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800" b="1" spc="600" dirty="0">
                <a:solidFill>
                  <a:schemeClr val="bg1"/>
                </a:solidFill>
                <a:latin typeface="+mj-ea"/>
                <a:ea typeface="+mj-ea"/>
              </a:rPr>
              <a:t>思维构建</a:t>
            </a:r>
          </a:p>
        </p:txBody>
      </p:sp>
      <p:sp>
        <p:nvSpPr>
          <p:cNvPr id="4" name="矩形 3"/>
          <p:cNvSpPr/>
          <p:nvPr/>
        </p:nvSpPr>
        <p:spPr>
          <a:xfrm>
            <a:off x="1222241" y="197476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在Python中，if 语句就是⽤来进⾏条件判断的。</a:t>
            </a:r>
            <a:endParaRPr lang="en-US" altLang="zh-CN" dirty="0"/>
          </a:p>
        </p:txBody>
      </p:sp>
      <p:grpSp>
        <p:nvGrpSpPr>
          <p:cNvPr id="10" name="组合 9"/>
          <p:cNvGrpSpPr/>
          <p:nvPr/>
        </p:nvGrpSpPr>
        <p:grpSpPr>
          <a:xfrm>
            <a:off x="1222241" y="2531166"/>
            <a:ext cx="6533322" cy="2947434"/>
            <a:chOff x="1222241" y="3026321"/>
            <a:chExt cx="6533322" cy="2947434"/>
          </a:xfrm>
        </p:grpSpPr>
        <p:sp>
          <p:nvSpPr>
            <p:cNvPr id="3" name="矩形 2"/>
            <p:cNvSpPr/>
            <p:nvPr/>
          </p:nvSpPr>
          <p:spPr>
            <a:xfrm>
              <a:off x="1659563" y="3026321"/>
              <a:ext cx="6096000" cy="1116331"/>
            </a:xfrm>
            <a:prstGeom prst="rect">
              <a:avLst/>
            </a:prstGeom>
          </p:spPr>
          <p:txBody>
            <a:bodyPr>
              <a:spAutoFit/>
            </a:bodyPr>
            <a:lstStyle/>
            <a:p>
              <a:pPr>
                <a:lnSpc>
                  <a:spcPct val="200000"/>
                </a:lnSpc>
              </a:pPr>
              <a:r>
                <a:rPr lang="en-US" altLang="zh-CN" dirty="0"/>
                <a:t>if </a:t>
              </a:r>
              <a:r>
                <a:rPr lang="zh-CN" altLang="en-US" dirty="0"/>
                <a:t>要判断的事：</a:t>
              </a:r>
            </a:p>
            <a:p>
              <a:pPr>
                <a:lnSpc>
                  <a:spcPct val="200000"/>
                </a:lnSpc>
              </a:pPr>
              <a:r>
                <a:rPr lang="zh-CN" altLang="en-US" dirty="0"/>
                <a:t>    条件成立要做的事</a:t>
              </a:r>
            </a:p>
          </p:txBody>
        </p:sp>
        <p:sp>
          <p:nvSpPr>
            <p:cNvPr id="7" name="矩形 6"/>
            <p:cNvSpPr/>
            <p:nvPr/>
          </p:nvSpPr>
          <p:spPr>
            <a:xfrm>
              <a:off x="1659563" y="3584486"/>
              <a:ext cx="368020" cy="722471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箭头: 右 7"/>
            <p:cNvSpPr/>
            <p:nvPr/>
          </p:nvSpPr>
          <p:spPr>
            <a:xfrm rot="5400000">
              <a:off x="1541971" y="4590585"/>
              <a:ext cx="603203" cy="94444"/>
            </a:xfrm>
            <a:prstGeom prst="rightArrow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文本框 8"/>
            <p:cNvSpPr txBox="1"/>
            <p:nvPr/>
          </p:nvSpPr>
          <p:spPr>
            <a:xfrm>
              <a:off x="1222241" y="5050425"/>
              <a:ext cx="4205205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dirty="0"/>
                <a:t>缩进，</a:t>
              </a:r>
              <a:r>
                <a:rPr lang="en-US" altLang="zh-CN" dirty="0"/>
                <a:t>Python</a:t>
              </a:r>
              <a:r>
                <a:rPr lang="zh-CN" altLang="en-US" dirty="0"/>
                <a:t>代码为了美观，简洁，有严格的缩进要求，为一个“</a:t>
              </a:r>
              <a:r>
                <a:rPr lang="en-US" altLang="zh-CN" dirty="0"/>
                <a:t>Tab</a:t>
              </a:r>
              <a:r>
                <a:rPr lang="zh-CN" altLang="en-US" dirty="0"/>
                <a:t>”键，或者</a:t>
              </a:r>
              <a:r>
                <a:rPr lang="en-US" altLang="zh-CN" dirty="0"/>
                <a:t>4</a:t>
              </a:r>
              <a:r>
                <a:rPr lang="zh-CN" altLang="en-US" dirty="0"/>
                <a:t>个空格</a:t>
              </a:r>
            </a:p>
          </p:txBody>
        </p:sp>
      </p:grpSp>
      <p:pic>
        <p:nvPicPr>
          <p:cNvPr id="12" name="图片 1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484" b="97097" l="10000" r="90000">
                        <a14:foregroundMark x1="33200" y1="6129" x2="45000" y2="9677"/>
                        <a14:foregroundMark x1="27600" y1="95484" x2="33200" y2="89032"/>
                        <a14:foregroundMark x1="41800" y1="90645" x2="49400" y2="9709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1327" y="2159432"/>
            <a:ext cx="4498432" cy="2789028"/>
          </a:xfrm>
          <a:prstGeom prst="rect">
            <a:avLst/>
          </a:prstGeom>
        </p:spPr>
      </p:pic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4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659563" y="713169"/>
            <a:ext cx="192873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60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rPr>
              <a:t>编玩编学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659563" y="1775791"/>
            <a:ext cx="422440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>
                <a:solidFill>
                  <a:srgbClr val="60499B"/>
                </a:solidFill>
              </a:rPr>
              <a:t>判断语句演练</a:t>
            </a:r>
            <a:r>
              <a:rPr lang="en-US" altLang="zh-CN" sz="2400" b="1" dirty="0">
                <a:solidFill>
                  <a:srgbClr val="60499B"/>
                </a:solidFill>
              </a:rPr>
              <a:t>——</a:t>
            </a:r>
            <a:r>
              <a:rPr lang="zh-CN" altLang="en-US" sz="2400" b="1" dirty="0">
                <a:solidFill>
                  <a:srgbClr val="60499B"/>
                </a:solidFill>
              </a:rPr>
              <a:t>判读年龄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1659562" y="2488551"/>
            <a:ext cx="4065377" cy="222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dirty="0"/>
              <a:t>需求</a:t>
            </a:r>
          </a:p>
          <a:p>
            <a:pPr>
              <a:lnSpc>
                <a:spcPct val="200000"/>
              </a:lnSpc>
            </a:pPr>
            <a:r>
              <a:rPr lang="en-US" altLang="zh-CN" dirty="0"/>
              <a:t>1.</a:t>
            </a:r>
            <a:r>
              <a:rPr lang="zh-CN" altLang="en-US" dirty="0"/>
              <a:t>定义⼀个整数变量（</a:t>
            </a:r>
            <a:r>
              <a:rPr lang="en-US" altLang="zh-CN" dirty="0"/>
              <a:t>age</a:t>
            </a:r>
            <a:r>
              <a:rPr lang="zh-CN" altLang="en-US" dirty="0"/>
              <a:t>）记录年龄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2.</a:t>
            </a:r>
            <a:r>
              <a:rPr lang="zh-CN" altLang="en-US" dirty="0"/>
              <a:t>判断是否满</a:t>
            </a:r>
            <a:r>
              <a:rPr lang="en-US" altLang="zh-CN" dirty="0"/>
              <a:t>18</a:t>
            </a:r>
            <a:r>
              <a:rPr lang="zh-CN" altLang="en-US" dirty="0"/>
              <a:t>岁	（</a:t>
            </a:r>
            <a:r>
              <a:rPr lang="en-US" altLang="zh-CN" dirty="0"/>
              <a:t>&gt;=</a:t>
            </a:r>
            <a:r>
              <a:rPr lang="zh-CN" altLang="en-US" dirty="0"/>
              <a:t>） </a:t>
            </a:r>
            <a:endParaRPr lang="en-US" altLang="zh-CN" dirty="0"/>
          </a:p>
          <a:p>
            <a:pPr>
              <a:lnSpc>
                <a:spcPct val="200000"/>
              </a:lnSpc>
            </a:pPr>
            <a:r>
              <a:rPr lang="en-US" altLang="zh-CN" dirty="0"/>
              <a:t>3.</a:t>
            </a:r>
            <a:r>
              <a:rPr lang="zh-CN" altLang="en-US" dirty="0"/>
              <a:t>如果满	</a:t>
            </a:r>
            <a:r>
              <a:rPr lang="en-US" altLang="zh-CN" dirty="0"/>
              <a:t>18</a:t>
            </a:r>
            <a:r>
              <a:rPr lang="zh-CN" altLang="en-US" dirty="0"/>
              <a:t>岁，允许进网吧嗨⽪</a:t>
            </a:r>
          </a:p>
        </p:txBody>
      </p:sp>
      <p:grpSp>
        <p:nvGrpSpPr>
          <p:cNvPr id="6" name="d6ff897d-0a99-4723-a637-f2fce4a17601" descr="本素材由iSlide™ 提供&#10;iSlide™尊重知识产权并注重保护用户享有的各项权利。郑重提醒您：&#10;iSlide™插件中提供的任何信息内容的所有权、知识产权归其原始权利人或权利受让人所有，您免费/购买获得的是信息内容的使用权，并受下述条款的约束；&#10;1. 您仅可以个人非商业用途使用该等信息内容，不可将信息内容的全部或部分用于出售，或以出租、出借、转让、分销、发布等其他任何方式供他人使用；&#10;2. 禁止在接入互联网或移动互联网的任何网站、平台、应用或程序上以任何方式为他人提供iSlide™插件资源内容的下载。&#10;The resource is supplied by iSlide™.&#10;iSlide™ respects all intellectual property rights and protects all the rights its users acquired.Solemnly remind you:&#10;The ownership and intellectual property of the resources supplied in iSlide Add-in belongs to its owner or the assignee of this ownership.you only acquired the usage of the resources supplied in iSlide Add-in, as well as respected the following restrain terms:&#10;1.You are only allowed to use such resource for personal and non-commercial aim, not allowed to use such resource or part of it for the sale; or rent, lend, transfer to others; or distribution or release it in any way.&#10;2.You are not permitted to provide the resource of iSlide Add-in in any website, platform, application access to the Internet or mobile Internet." title="iSlide™ 版权声明  COPYRIGHT NOTICE">
            <a:extLst>
              <a:ext uri="{FF2B5EF4-FFF2-40B4-BE49-F238E27FC236}">
                <a16:creationId xmlns:a16="http://schemas.microsoft.com/office/drawing/2014/main" id="{3BA8C568-B0F6-4BD5-ABDC-9E02841F50C8}"/>
              </a:ext>
            </a:extLst>
          </p:cNvPr>
          <p:cNvGrpSpPr>
            <a:grpSpLocks noChangeAspect="1"/>
          </p:cNvGrpSpPr>
          <p:nvPr>
            <p:custDataLst>
              <p:tags r:id="rId2"/>
            </p:custDataLst>
          </p:nvPr>
        </p:nvGrpSpPr>
        <p:grpSpPr>
          <a:xfrm>
            <a:off x="6240344" y="2117391"/>
            <a:ext cx="4595951" cy="2966646"/>
            <a:chOff x="3155950" y="1543051"/>
            <a:chExt cx="5897563" cy="3806825"/>
          </a:xfrm>
        </p:grpSpPr>
        <p:sp>
          <p:nvSpPr>
            <p:cNvPr id="7" name="ïŝḷîḋe">
              <a:extLst>
                <a:ext uri="{FF2B5EF4-FFF2-40B4-BE49-F238E27FC236}">
                  <a16:creationId xmlns:a16="http://schemas.microsoft.com/office/drawing/2014/main" id="{245F1AFA-F680-41BA-9691-8008DC39A5AA}"/>
                </a:ext>
              </a:extLst>
            </p:cNvPr>
            <p:cNvSpPr/>
            <p:nvPr/>
          </p:nvSpPr>
          <p:spPr bwMode="auto">
            <a:xfrm>
              <a:off x="3209925" y="4964113"/>
              <a:ext cx="5788025" cy="331788"/>
            </a:xfrm>
            <a:custGeom>
              <a:avLst/>
              <a:gdLst>
                <a:gd name="T0" fmla="*/ 316 w 316"/>
                <a:gd name="T1" fmla="*/ 0 h 18"/>
                <a:gd name="T2" fmla="*/ 316 w 316"/>
                <a:gd name="T3" fmla="*/ 6 h 18"/>
                <a:gd name="T4" fmla="*/ 316 w 316"/>
                <a:gd name="T5" fmla="*/ 6 h 18"/>
                <a:gd name="T6" fmla="*/ 313 w 316"/>
                <a:gd name="T7" fmla="*/ 13 h 18"/>
                <a:gd name="T8" fmla="*/ 304 w 316"/>
                <a:gd name="T9" fmla="*/ 18 h 18"/>
                <a:gd name="T10" fmla="*/ 12 w 316"/>
                <a:gd name="T11" fmla="*/ 18 h 18"/>
                <a:gd name="T12" fmla="*/ 2 w 316"/>
                <a:gd name="T13" fmla="*/ 13 h 18"/>
                <a:gd name="T14" fmla="*/ 0 w 316"/>
                <a:gd name="T15" fmla="*/ 6 h 18"/>
                <a:gd name="T16" fmla="*/ 0 w 316"/>
                <a:gd name="T17" fmla="*/ 0 h 18"/>
                <a:gd name="T18" fmla="*/ 38 w 316"/>
                <a:gd name="T19" fmla="*/ 0 h 18"/>
                <a:gd name="T20" fmla="*/ 278 w 316"/>
                <a:gd name="T21" fmla="*/ 0 h 18"/>
                <a:gd name="T22" fmla="*/ 316 w 316"/>
                <a:gd name="T2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316" h="18">
                  <a:moveTo>
                    <a:pt x="316" y="0"/>
                  </a:moveTo>
                  <a:cubicBezTo>
                    <a:pt x="316" y="6"/>
                    <a:pt x="316" y="6"/>
                    <a:pt x="316" y="6"/>
                  </a:cubicBezTo>
                  <a:cubicBezTo>
                    <a:pt x="316" y="6"/>
                    <a:pt x="316" y="6"/>
                    <a:pt x="316" y="6"/>
                  </a:cubicBezTo>
                  <a:cubicBezTo>
                    <a:pt x="316" y="9"/>
                    <a:pt x="315" y="11"/>
                    <a:pt x="313" y="13"/>
                  </a:cubicBezTo>
                  <a:cubicBezTo>
                    <a:pt x="311" y="16"/>
                    <a:pt x="308" y="18"/>
                    <a:pt x="304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8" y="18"/>
                    <a:pt x="5" y="16"/>
                    <a:pt x="2" y="13"/>
                  </a:cubicBezTo>
                  <a:cubicBezTo>
                    <a:pt x="0" y="11"/>
                    <a:pt x="0" y="9"/>
                    <a:pt x="0" y="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278" y="0"/>
                    <a:pt x="278" y="0"/>
                    <a:pt x="278" y="0"/>
                  </a:cubicBezTo>
                  <a:lnTo>
                    <a:pt x="316" y="0"/>
                  </a:lnTo>
                  <a:close/>
                </a:path>
              </a:pathLst>
            </a:custGeom>
            <a:solidFill>
              <a:srgbClr val="22B59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28" name="îṩḻiḋê">
              <a:extLst>
                <a:ext uri="{FF2B5EF4-FFF2-40B4-BE49-F238E27FC236}">
                  <a16:creationId xmlns:a16="http://schemas.microsoft.com/office/drawing/2014/main" id="{DCE887DB-A017-4645-ACBD-E60C817F537F}"/>
                </a:ext>
              </a:extLst>
            </p:cNvPr>
            <p:cNvSpPr/>
            <p:nvPr/>
          </p:nvSpPr>
          <p:spPr bwMode="auto">
            <a:xfrm>
              <a:off x="3595688" y="1598613"/>
              <a:ext cx="5000625" cy="3163888"/>
            </a:xfrm>
            <a:custGeom>
              <a:avLst/>
              <a:gdLst>
                <a:gd name="T0" fmla="*/ 131 w 273"/>
                <a:gd name="T1" fmla="*/ 6 h 172"/>
                <a:gd name="T2" fmla="*/ 137 w 273"/>
                <a:gd name="T3" fmla="*/ 12 h 172"/>
                <a:gd name="T4" fmla="*/ 143 w 273"/>
                <a:gd name="T5" fmla="*/ 6 h 172"/>
                <a:gd name="T6" fmla="*/ 137 w 273"/>
                <a:gd name="T7" fmla="*/ 0 h 172"/>
                <a:gd name="T8" fmla="*/ 131 w 273"/>
                <a:gd name="T9" fmla="*/ 6 h 172"/>
                <a:gd name="T10" fmla="*/ 8 w 273"/>
                <a:gd name="T11" fmla="*/ 151 h 172"/>
                <a:gd name="T12" fmla="*/ 22 w 273"/>
                <a:gd name="T13" fmla="*/ 164 h 172"/>
                <a:gd name="T14" fmla="*/ 252 w 273"/>
                <a:gd name="T15" fmla="*/ 164 h 172"/>
                <a:gd name="T16" fmla="*/ 266 w 273"/>
                <a:gd name="T17" fmla="*/ 151 h 172"/>
                <a:gd name="T18" fmla="*/ 266 w 273"/>
                <a:gd name="T19" fmla="*/ 25 h 172"/>
                <a:gd name="T20" fmla="*/ 252 w 273"/>
                <a:gd name="T21" fmla="*/ 12 h 172"/>
                <a:gd name="T22" fmla="*/ 22 w 273"/>
                <a:gd name="T23" fmla="*/ 12 h 172"/>
                <a:gd name="T24" fmla="*/ 8 w 273"/>
                <a:gd name="T25" fmla="*/ 25 h 172"/>
                <a:gd name="T26" fmla="*/ 8 w 273"/>
                <a:gd name="T27" fmla="*/ 151 h 172"/>
                <a:gd name="T28" fmla="*/ 0 w 273"/>
                <a:gd name="T29" fmla="*/ 160 h 172"/>
                <a:gd name="T30" fmla="*/ 0 w 273"/>
                <a:gd name="T31" fmla="*/ 12 h 172"/>
                <a:gd name="T32" fmla="*/ 12 w 273"/>
                <a:gd name="T33" fmla="*/ 0 h 172"/>
                <a:gd name="T34" fmla="*/ 261 w 273"/>
                <a:gd name="T35" fmla="*/ 0 h 172"/>
                <a:gd name="T36" fmla="*/ 273 w 273"/>
                <a:gd name="T37" fmla="*/ 12 h 172"/>
                <a:gd name="T38" fmla="*/ 273 w 273"/>
                <a:gd name="T39" fmla="*/ 160 h 172"/>
                <a:gd name="T40" fmla="*/ 261 w 273"/>
                <a:gd name="T41" fmla="*/ 172 h 172"/>
                <a:gd name="T42" fmla="*/ 257 w 273"/>
                <a:gd name="T43" fmla="*/ 172 h 172"/>
                <a:gd name="T44" fmla="*/ 17 w 273"/>
                <a:gd name="T45" fmla="*/ 172 h 172"/>
                <a:gd name="T46" fmla="*/ 12 w 273"/>
                <a:gd name="T47" fmla="*/ 172 h 172"/>
                <a:gd name="T48" fmla="*/ 0 w 273"/>
                <a:gd name="T49" fmla="*/ 160 h 17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273" h="172">
                  <a:moveTo>
                    <a:pt x="131" y="6"/>
                  </a:moveTo>
                  <a:cubicBezTo>
                    <a:pt x="131" y="9"/>
                    <a:pt x="134" y="12"/>
                    <a:pt x="137" y="12"/>
                  </a:cubicBezTo>
                  <a:cubicBezTo>
                    <a:pt x="140" y="12"/>
                    <a:pt x="143" y="9"/>
                    <a:pt x="143" y="6"/>
                  </a:cubicBezTo>
                  <a:cubicBezTo>
                    <a:pt x="143" y="3"/>
                    <a:pt x="140" y="0"/>
                    <a:pt x="137" y="0"/>
                  </a:cubicBezTo>
                  <a:cubicBezTo>
                    <a:pt x="134" y="0"/>
                    <a:pt x="131" y="3"/>
                    <a:pt x="131" y="6"/>
                  </a:cubicBezTo>
                  <a:close/>
                  <a:moveTo>
                    <a:pt x="8" y="151"/>
                  </a:moveTo>
                  <a:cubicBezTo>
                    <a:pt x="8" y="158"/>
                    <a:pt x="14" y="164"/>
                    <a:pt x="22" y="164"/>
                  </a:cubicBezTo>
                  <a:cubicBezTo>
                    <a:pt x="252" y="164"/>
                    <a:pt x="252" y="164"/>
                    <a:pt x="252" y="164"/>
                  </a:cubicBezTo>
                  <a:cubicBezTo>
                    <a:pt x="260" y="164"/>
                    <a:pt x="266" y="158"/>
                    <a:pt x="266" y="151"/>
                  </a:cubicBezTo>
                  <a:cubicBezTo>
                    <a:pt x="266" y="25"/>
                    <a:pt x="266" y="25"/>
                    <a:pt x="266" y="25"/>
                  </a:cubicBezTo>
                  <a:cubicBezTo>
                    <a:pt x="266" y="18"/>
                    <a:pt x="260" y="12"/>
                    <a:pt x="252" y="12"/>
                  </a:cubicBezTo>
                  <a:cubicBezTo>
                    <a:pt x="22" y="12"/>
                    <a:pt x="22" y="12"/>
                    <a:pt x="22" y="12"/>
                  </a:cubicBezTo>
                  <a:cubicBezTo>
                    <a:pt x="14" y="12"/>
                    <a:pt x="8" y="18"/>
                    <a:pt x="8" y="25"/>
                  </a:cubicBezTo>
                  <a:lnTo>
                    <a:pt x="8" y="151"/>
                  </a:lnTo>
                  <a:close/>
                  <a:moveTo>
                    <a:pt x="0" y="160"/>
                  </a:move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6" y="0"/>
                    <a:pt x="12" y="0"/>
                  </a:cubicBezTo>
                  <a:cubicBezTo>
                    <a:pt x="261" y="0"/>
                    <a:pt x="261" y="0"/>
                    <a:pt x="261" y="0"/>
                  </a:cubicBezTo>
                  <a:cubicBezTo>
                    <a:pt x="268" y="0"/>
                    <a:pt x="273" y="5"/>
                    <a:pt x="273" y="12"/>
                  </a:cubicBezTo>
                  <a:cubicBezTo>
                    <a:pt x="273" y="160"/>
                    <a:pt x="273" y="160"/>
                    <a:pt x="273" y="160"/>
                  </a:cubicBezTo>
                  <a:cubicBezTo>
                    <a:pt x="273" y="166"/>
                    <a:pt x="268" y="172"/>
                    <a:pt x="261" y="172"/>
                  </a:cubicBezTo>
                  <a:cubicBezTo>
                    <a:pt x="257" y="172"/>
                    <a:pt x="257" y="172"/>
                    <a:pt x="257" y="172"/>
                  </a:cubicBezTo>
                  <a:cubicBezTo>
                    <a:pt x="17" y="172"/>
                    <a:pt x="17" y="172"/>
                    <a:pt x="17" y="172"/>
                  </a:cubicBezTo>
                  <a:cubicBezTo>
                    <a:pt x="12" y="172"/>
                    <a:pt x="12" y="172"/>
                    <a:pt x="12" y="172"/>
                  </a:cubicBezTo>
                  <a:cubicBezTo>
                    <a:pt x="6" y="172"/>
                    <a:pt x="0" y="166"/>
                    <a:pt x="0" y="160"/>
                  </a:cubicBezTo>
                  <a:close/>
                </a:path>
              </a:pathLst>
            </a:custGeom>
            <a:solidFill>
              <a:srgbClr val="2ECEA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41" name="ïśľïḋé">
              <a:extLst>
                <a:ext uri="{FF2B5EF4-FFF2-40B4-BE49-F238E27FC236}">
                  <a16:creationId xmlns:a16="http://schemas.microsoft.com/office/drawing/2014/main" id="{9A57AEDC-B913-4F84-84A3-A58100AD9506}"/>
                </a:ext>
              </a:extLst>
            </p:cNvPr>
            <p:cNvSpPr/>
            <p:nvPr/>
          </p:nvSpPr>
          <p:spPr bwMode="auto">
            <a:xfrm>
              <a:off x="5994400" y="1598613"/>
              <a:ext cx="220663" cy="220663"/>
            </a:xfrm>
            <a:custGeom>
              <a:avLst/>
              <a:gdLst>
                <a:gd name="T0" fmla="*/ 6 w 12"/>
                <a:gd name="T1" fmla="*/ 12 h 12"/>
                <a:gd name="T2" fmla="*/ 12 w 12"/>
                <a:gd name="T3" fmla="*/ 6 h 12"/>
                <a:gd name="T4" fmla="*/ 6 w 12"/>
                <a:gd name="T5" fmla="*/ 0 h 12"/>
                <a:gd name="T6" fmla="*/ 0 w 12"/>
                <a:gd name="T7" fmla="*/ 6 h 12"/>
                <a:gd name="T8" fmla="*/ 6 w 12"/>
                <a:gd name="T9" fmla="*/ 12 h 12"/>
                <a:gd name="T10" fmla="*/ 6 w 12"/>
                <a:gd name="T11" fmla="*/ 3 h 12"/>
                <a:gd name="T12" fmla="*/ 9 w 12"/>
                <a:gd name="T13" fmla="*/ 6 h 12"/>
                <a:gd name="T14" fmla="*/ 6 w 12"/>
                <a:gd name="T15" fmla="*/ 9 h 12"/>
                <a:gd name="T16" fmla="*/ 3 w 12"/>
                <a:gd name="T17" fmla="*/ 6 h 12"/>
                <a:gd name="T18" fmla="*/ 6 w 12"/>
                <a:gd name="T19" fmla="*/ 3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2" h="12">
                  <a:moveTo>
                    <a:pt x="6" y="12"/>
                  </a:moveTo>
                  <a:cubicBezTo>
                    <a:pt x="9" y="12"/>
                    <a:pt x="12" y="9"/>
                    <a:pt x="12" y="6"/>
                  </a:cubicBezTo>
                  <a:cubicBezTo>
                    <a:pt x="12" y="3"/>
                    <a:pt x="9" y="0"/>
                    <a:pt x="6" y="0"/>
                  </a:cubicBezTo>
                  <a:cubicBezTo>
                    <a:pt x="3" y="0"/>
                    <a:pt x="0" y="3"/>
                    <a:pt x="0" y="6"/>
                  </a:cubicBezTo>
                  <a:cubicBezTo>
                    <a:pt x="0" y="9"/>
                    <a:pt x="3" y="12"/>
                    <a:pt x="6" y="12"/>
                  </a:cubicBezTo>
                  <a:close/>
                  <a:moveTo>
                    <a:pt x="6" y="3"/>
                  </a:moveTo>
                  <a:cubicBezTo>
                    <a:pt x="7" y="3"/>
                    <a:pt x="9" y="5"/>
                    <a:pt x="9" y="6"/>
                  </a:cubicBezTo>
                  <a:cubicBezTo>
                    <a:pt x="9" y="8"/>
                    <a:pt x="7" y="9"/>
                    <a:pt x="6" y="9"/>
                  </a:cubicBezTo>
                  <a:cubicBezTo>
                    <a:pt x="4" y="9"/>
                    <a:pt x="3" y="8"/>
                    <a:pt x="3" y="6"/>
                  </a:cubicBezTo>
                  <a:cubicBezTo>
                    <a:pt x="3" y="5"/>
                    <a:pt x="4" y="3"/>
                    <a:pt x="6" y="3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0" name="ís1iḑe">
              <a:extLst>
                <a:ext uri="{FF2B5EF4-FFF2-40B4-BE49-F238E27FC236}">
                  <a16:creationId xmlns:a16="http://schemas.microsoft.com/office/drawing/2014/main" id="{260DBCD3-9C84-4D06-8AA6-119961E86269}"/>
                </a:ext>
              </a:extLst>
            </p:cNvPr>
            <p:cNvSpPr/>
            <p:nvPr/>
          </p:nvSpPr>
          <p:spPr bwMode="auto">
            <a:xfrm>
              <a:off x="3741738" y="1819276"/>
              <a:ext cx="4725988" cy="2795588"/>
            </a:xfrm>
            <a:custGeom>
              <a:avLst/>
              <a:gdLst>
                <a:gd name="T0" fmla="*/ 244 w 258"/>
                <a:gd name="T1" fmla="*/ 152 h 152"/>
                <a:gd name="T2" fmla="*/ 258 w 258"/>
                <a:gd name="T3" fmla="*/ 139 h 152"/>
                <a:gd name="T4" fmla="*/ 258 w 258"/>
                <a:gd name="T5" fmla="*/ 13 h 152"/>
                <a:gd name="T6" fmla="*/ 244 w 258"/>
                <a:gd name="T7" fmla="*/ 0 h 152"/>
                <a:gd name="T8" fmla="*/ 14 w 258"/>
                <a:gd name="T9" fmla="*/ 0 h 152"/>
                <a:gd name="T10" fmla="*/ 0 w 258"/>
                <a:gd name="T11" fmla="*/ 13 h 152"/>
                <a:gd name="T12" fmla="*/ 0 w 258"/>
                <a:gd name="T13" fmla="*/ 139 h 152"/>
                <a:gd name="T14" fmla="*/ 14 w 258"/>
                <a:gd name="T15" fmla="*/ 152 h 152"/>
                <a:gd name="T16" fmla="*/ 244 w 258"/>
                <a:gd name="T17" fmla="*/ 152 h 152"/>
                <a:gd name="T18" fmla="*/ 3 w 258"/>
                <a:gd name="T19" fmla="*/ 139 h 152"/>
                <a:gd name="T20" fmla="*/ 3 w 258"/>
                <a:gd name="T21" fmla="*/ 13 h 152"/>
                <a:gd name="T22" fmla="*/ 14 w 258"/>
                <a:gd name="T23" fmla="*/ 3 h 152"/>
                <a:gd name="T24" fmla="*/ 244 w 258"/>
                <a:gd name="T25" fmla="*/ 3 h 152"/>
                <a:gd name="T26" fmla="*/ 255 w 258"/>
                <a:gd name="T27" fmla="*/ 13 h 152"/>
                <a:gd name="T28" fmla="*/ 255 w 258"/>
                <a:gd name="T29" fmla="*/ 139 h 152"/>
                <a:gd name="T30" fmla="*/ 244 w 258"/>
                <a:gd name="T31" fmla="*/ 149 h 152"/>
                <a:gd name="T32" fmla="*/ 14 w 258"/>
                <a:gd name="T33" fmla="*/ 149 h 152"/>
                <a:gd name="T34" fmla="*/ 3 w 258"/>
                <a:gd name="T35" fmla="*/ 139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58" h="152">
                  <a:moveTo>
                    <a:pt x="244" y="152"/>
                  </a:moveTo>
                  <a:cubicBezTo>
                    <a:pt x="252" y="152"/>
                    <a:pt x="258" y="146"/>
                    <a:pt x="258" y="139"/>
                  </a:cubicBezTo>
                  <a:cubicBezTo>
                    <a:pt x="258" y="13"/>
                    <a:pt x="258" y="13"/>
                    <a:pt x="258" y="13"/>
                  </a:cubicBezTo>
                  <a:cubicBezTo>
                    <a:pt x="258" y="6"/>
                    <a:pt x="252" y="0"/>
                    <a:pt x="244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3"/>
                  </a:cubicBezTo>
                  <a:cubicBezTo>
                    <a:pt x="0" y="139"/>
                    <a:pt x="0" y="139"/>
                    <a:pt x="0" y="139"/>
                  </a:cubicBezTo>
                  <a:cubicBezTo>
                    <a:pt x="0" y="146"/>
                    <a:pt x="6" y="152"/>
                    <a:pt x="14" y="152"/>
                  </a:cubicBezTo>
                  <a:lnTo>
                    <a:pt x="244" y="152"/>
                  </a:lnTo>
                  <a:close/>
                  <a:moveTo>
                    <a:pt x="3" y="139"/>
                  </a:moveTo>
                  <a:cubicBezTo>
                    <a:pt x="3" y="13"/>
                    <a:pt x="3" y="13"/>
                    <a:pt x="3" y="13"/>
                  </a:cubicBezTo>
                  <a:cubicBezTo>
                    <a:pt x="3" y="7"/>
                    <a:pt x="8" y="3"/>
                    <a:pt x="14" y="3"/>
                  </a:cubicBezTo>
                  <a:cubicBezTo>
                    <a:pt x="244" y="3"/>
                    <a:pt x="244" y="3"/>
                    <a:pt x="244" y="3"/>
                  </a:cubicBezTo>
                  <a:cubicBezTo>
                    <a:pt x="250" y="3"/>
                    <a:pt x="255" y="7"/>
                    <a:pt x="255" y="13"/>
                  </a:cubicBezTo>
                  <a:cubicBezTo>
                    <a:pt x="255" y="139"/>
                    <a:pt x="255" y="139"/>
                    <a:pt x="255" y="139"/>
                  </a:cubicBezTo>
                  <a:cubicBezTo>
                    <a:pt x="255" y="145"/>
                    <a:pt x="250" y="149"/>
                    <a:pt x="244" y="149"/>
                  </a:cubicBezTo>
                  <a:cubicBezTo>
                    <a:pt x="14" y="149"/>
                    <a:pt x="14" y="149"/>
                    <a:pt x="14" y="149"/>
                  </a:cubicBezTo>
                  <a:cubicBezTo>
                    <a:pt x="8" y="149"/>
                    <a:pt x="3" y="145"/>
                    <a:pt x="3" y="139"/>
                  </a:cubicBez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  <p:sp>
          <p:nvSpPr>
            <p:cNvPr id="51" name="îṣḻîḓè">
              <a:extLst>
                <a:ext uri="{FF2B5EF4-FFF2-40B4-BE49-F238E27FC236}">
                  <a16:creationId xmlns:a16="http://schemas.microsoft.com/office/drawing/2014/main" id="{D1496318-66E2-4A0E-9B9B-093DC9F029FE}"/>
                </a:ext>
              </a:extLst>
            </p:cNvPr>
            <p:cNvSpPr/>
            <p:nvPr/>
          </p:nvSpPr>
          <p:spPr bwMode="auto">
            <a:xfrm>
              <a:off x="3155950" y="1543051"/>
              <a:ext cx="5897563" cy="3806825"/>
            </a:xfrm>
            <a:custGeom>
              <a:avLst/>
              <a:gdLst>
                <a:gd name="T0" fmla="*/ 321 w 322"/>
                <a:gd name="T1" fmla="*/ 183 h 207"/>
                <a:gd name="T2" fmla="*/ 282 w 322"/>
                <a:gd name="T3" fmla="*/ 183 h 207"/>
                <a:gd name="T4" fmla="*/ 282 w 322"/>
                <a:gd name="T5" fmla="*/ 178 h 207"/>
                <a:gd name="T6" fmla="*/ 285 w 322"/>
                <a:gd name="T7" fmla="*/ 178 h 207"/>
                <a:gd name="T8" fmla="*/ 300 w 322"/>
                <a:gd name="T9" fmla="*/ 163 h 207"/>
                <a:gd name="T10" fmla="*/ 300 w 322"/>
                <a:gd name="T11" fmla="*/ 15 h 207"/>
                <a:gd name="T12" fmla="*/ 285 w 322"/>
                <a:gd name="T13" fmla="*/ 0 h 207"/>
                <a:gd name="T14" fmla="*/ 36 w 322"/>
                <a:gd name="T15" fmla="*/ 0 h 207"/>
                <a:gd name="T16" fmla="*/ 22 w 322"/>
                <a:gd name="T17" fmla="*/ 15 h 207"/>
                <a:gd name="T18" fmla="*/ 22 w 322"/>
                <a:gd name="T19" fmla="*/ 163 h 207"/>
                <a:gd name="T20" fmla="*/ 36 w 322"/>
                <a:gd name="T21" fmla="*/ 178 h 207"/>
                <a:gd name="T22" fmla="*/ 39 w 322"/>
                <a:gd name="T23" fmla="*/ 178 h 207"/>
                <a:gd name="T24" fmla="*/ 39 w 322"/>
                <a:gd name="T25" fmla="*/ 183 h 207"/>
                <a:gd name="T26" fmla="*/ 1 w 322"/>
                <a:gd name="T27" fmla="*/ 183 h 207"/>
                <a:gd name="T28" fmla="*/ 0 w 322"/>
                <a:gd name="T29" fmla="*/ 185 h 207"/>
                <a:gd name="T30" fmla="*/ 0 w 322"/>
                <a:gd name="T31" fmla="*/ 192 h 207"/>
                <a:gd name="T32" fmla="*/ 3 w 322"/>
                <a:gd name="T33" fmla="*/ 201 h 207"/>
                <a:gd name="T34" fmla="*/ 15 w 322"/>
                <a:gd name="T35" fmla="*/ 207 h 207"/>
                <a:gd name="T36" fmla="*/ 307 w 322"/>
                <a:gd name="T37" fmla="*/ 207 h 207"/>
                <a:gd name="T38" fmla="*/ 319 w 322"/>
                <a:gd name="T39" fmla="*/ 201 h 207"/>
                <a:gd name="T40" fmla="*/ 322 w 322"/>
                <a:gd name="T41" fmla="*/ 192 h 207"/>
                <a:gd name="T42" fmla="*/ 322 w 322"/>
                <a:gd name="T43" fmla="*/ 192 h 207"/>
                <a:gd name="T44" fmla="*/ 322 w 322"/>
                <a:gd name="T45" fmla="*/ 185 h 207"/>
                <a:gd name="T46" fmla="*/ 322 w 322"/>
                <a:gd name="T47" fmla="*/ 184 h 207"/>
                <a:gd name="T48" fmla="*/ 321 w 322"/>
                <a:gd name="T49" fmla="*/ 183 h 207"/>
                <a:gd name="T50" fmla="*/ 36 w 322"/>
                <a:gd name="T51" fmla="*/ 175 h 207"/>
                <a:gd name="T52" fmla="*/ 24 w 322"/>
                <a:gd name="T53" fmla="*/ 163 h 207"/>
                <a:gd name="T54" fmla="*/ 24 w 322"/>
                <a:gd name="T55" fmla="*/ 15 h 207"/>
                <a:gd name="T56" fmla="*/ 36 w 322"/>
                <a:gd name="T57" fmla="*/ 3 h 207"/>
                <a:gd name="T58" fmla="*/ 285 w 322"/>
                <a:gd name="T59" fmla="*/ 3 h 207"/>
                <a:gd name="T60" fmla="*/ 297 w 322"/>
                <a:gd name="T61" fmla="*/ 15 h 207"/>
                <a:gd name="T62" fmla="*/ 297 w 322"/>
                <a:gd name="T63" fmla="*/ 163 h 207"/>
                <a:gd name="T64" fmla="*/ 285 w 322"/>
                <a:gd name="T65" fmla="*/ 175 h 207"/>
                <a:gd name="T66" fmla="*/ 281 w 322"/>
                <a:gd name="T67" fmla="*/ 175 h 207"/>
                <a:gd name="T68" fmla="*/ 41 w 322"/>
                <a:gd name="T69" fmla="*/ 175 h 207"/>
                <a:gd name="T70" fmla="*/ 36 w 322"/>
                <a:gd name="T71" fmla="*/ 175 h 207"/>
                <a:gd name="T72" fmla="*/ 42 w 322"/>
                <a:gd name="T73" fmla="*/ 178 h 207"/>
                <a:gd name="T74" fmla="*/ 279 w 322"/>
                <a:gd name="T75" fmla="*/ 178 h 207"/>
                <a:gd name="T76" fmla="*/ 279 w 322"/>
                <a:gd name="T77" fmla="*/ 183 h 207"/>
                <a:gd name="T78" fmla="*/ 42 w 322"/>
                <a:gd name="T79" fmla="*/ 183 h 207"/>
                <a:gd name="T80" fmla="*/ 42 w 322"/>
                <a:gd name="T81" fmla="*/ 178 h 207"/>
                <a:gd name="T82" fmla="*/ 319 w 322"/>
                <a:gd name="T83" fmla="*/ 192 h 207"/>
                <a:gd name="T84" fmla="*/ 319 w 322"/>
                <a:gd name="T85" fmla="*/ 192 h 207"/>
                <a:gd name="T86" fmla="*/ 316 w 322"/>
                <a:gd name="T87" fmla="*/ 199 h 207"/>
                <a:gd name="T88" fmla="*/ 307 w 322"/>
                <a:gd name="T89" fmla="*/ 204 h 207"/>
                <a:gd name="T90" fmla="*/ 15 w 322"/>
                <a:gd name="T91" fmla="*/ 204 h 207"/>
                <a:gd name="T92" fmla="*/ 5 w 322"/>
                <a:gd name="T93" fmla="*/ 199 h 207"/>
                <a:gd name="T94" fmla="*/ 3 w 322"/>
                <a:gd name="T95" fmla="*/ 192 h 207"/>
                <a:gd name="T96" fmla="*/ 3 w 322"/>
                <a:gd name="T97" fmla="*/ 186 h 207"/>
                <a:gd name="T98" fmla="*/ 41 w 322"/>
                <a:gd name="T99" fmla="*/ 186 h 207"/>
                <a:gd name="T100" fmla="*/ 281 w 322"/>
                <a:gd name="T101" fmla="*/ 186 h 207"/>
                <a:gd name="T102" fmla="*/ 319 w 322"/>
                <a:gd name="T103" fmla="*/ 186 h 207"/>
                <a:gd name="T104" fmla="*/ 319 w 322"/>
                <a:gd name="T105" fmla="*/ 192 h 2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2" h="207">
                  <a:moveTo>
                    <a:pt x="321" y="183"/>
                  </a:moveTo>
                  <a:cubicBezTo>
                    <a:pt x="282" y="183"/>
                    <a:pt x="282" y="183"/>
                    <a:pt x="282" y="183"/>
                  </a:cubicBezTo>
                  <a:cubicBezTo>
                    <a:pt x="282" y="178"/>
                    <a:pt x="282" y="178"/>
                    <a:pt x="282" y="178"/>
                  </a:cubicBezTo>
                  <a:cubicBezTo>
                    <a:pt x="285" y="178"/>
                    <a:pt x="285" y="178"/>
                    <a:pt x="285" y="178"/>
                  </a:cubicBezTo>
                  <a:cubicBezTo>
                    <a:pt x="293" y="178"/>
                    <a:pt x="300" y="171"/>
                    <a:pt x="300" y="163"/>
                  </a:cubicBezTo>
                  <a:cubicBezTo>
                    <a:pt x="300" y="15"/>
                    <a:pt x="300" y="15"/>
                    <a:pt x="300" y="15"/>
                  </a:cubicBezTo>
                  <a:cubicBezTo>
                    <a:pt x="300" y="7"/>
                    <a:pt x="293" y="0"/>
                    <a:pt x="285" y="0"/>
                  </a:cubicBezTo>
                  <a:cubicBezTo>
                    <a:pt x="36" y="0"/>
                    <a:pt x="36" y="0"/>
                    <a:pt x="36" y="0"/>
                  </a:cubicBezTo>
                  <a:cubicBezTo>
                    <a:pt x="28" y="0"/>
                    <a:pt x="22" y="7"/>
                    <a:pt x="22" y="15"/>
                  </a:cubicBezTo>
                  <a:cubicBezTo>
                    <a:pt x="22" y="163"/>
                    <a:pt x="22" y="163"/>
                    <a:pt x="22" y="163"/>
                  </a:cubicBezTo>
                  <a:cubicBezTo>
                    <a:pt x="22" y="171"/>
                    <a:pt x="28" y="178"/>
                    <a:pt x="36" y="178"/>
                  </a:cubicBezTo>
                  <a:cubicBezTo>
                    <a:pt x="39" y="178"/>
                    <a:pt x="39" y="178"/>
                    <a:pt x="39" y="178"/>
                  </a:cubicBezTo>
                  <a:cubicBezTo>
                    <a:pt x="39" y="183"/>
                    <a:pt x="39" y="183"/>
                    <a:pt x="39" y="183"/>
                  </a:cubicBezTo>
                  <a:cubicBezTo>
                    <a:pt x="1" y="183"/>
                    <a:pt x="1" y="183"/>
                    <a:pt x="1" y="183"/>
                  </a:cubicBezTo>
                  <a:cubicBezTo>
                    <a:pt x="0" y="183"/>
                    <a:pt x="0" y="184"/>
                    <a:pt x="0" y="185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0" y="195"/>
                    <a:pt x="1" y="198"/>
                    <a:pt x="3" y="201"/>
                  </a:cubicBezTo>
                  <a:cubicBezTo>
                    <a:pt x="6" y="205"/>
                    <a:pt x="10" y="207"/>
                    <a:pt x="15" y="207"/>
                  </a:cubicBezTo>
                  <a:cubicBezTo>
                    <a:pt x="307" y="207"/>
                    <a:pt x="307" y="207"/>
                    <a:pt x="307" y="207"/>
                  </a:cubicBezTo>
                  <a:cubicBezTo>
                    <a:pt x="311" y="207"/>
                    <a:pt x="316" y="205"/>
                    <a:pt x="319" y="201"/>
                  </a:cubicBezTo>
                  <a:cubicBezTo>
                    <a:pt x="321" y="199"/>
                    <a:pt x="322" y="195"/>
                    <a:pt x="322" y="192"/>
                  </a:cubicBezTo>
                  <a:cubicBezTo>
                    <a:pt x="322" y="192"/>
                    <a:pt x="322" y="192"/>
                    <a:pt x="322" y="192"/>
                  </a:cubicBezTo>
                  <a:cubicBezTo>
                    <a:pt x="322" y="185"/>
                    <a:pt x="322" y="185"/>
                    <a:pt x="322" y="185"/>
                  </a:cubicBezTo>
                  <a:cubicBezTo>
                    <a:pt x="322" y="184"/>
                    <a:pt x="322" y="184"/>
                    <a:pt x="322" y="184"/>
                  </a:cubicBezTo>
                  <a:cubicBezTo>
                    <a:pt x="321" y="183"/>
                    <a:pt x="321" y="183"/>
                    <a:pt x="321" y="183"/>
                  </a:cubicBezTo>
                  <a:close/>
                  <a:moveTo>
                    <a:pt x="36" y="175"/>
                  </a:moveTo>
                  <a:cubicBezTo>
                    <a:pt x="30" y="175"/>
                    <a:pt x="24" y="169"/>
                    <a:pt x="24" y="163"/>
                  </a:cubicBezTo>
                  <a:cubicBezTo>
                    <a:pt x="24" y="15"/>
                    <a:pt x="24" y="15"/>
                    <a:pt x="24" y="15"/>
                  </a:cubicBezTo>
                  <a:cubicBezTo>
                    <a:pt x="24" y="8"/>
                    <a:pt x="30" y="3"/>
                    <a:pt x="36" y="3"/>
                  </a:cubicBezTo>
                  <a:cubicBezTo>
                    <a:pt x="285" y="3"/>
                    <a:pt x="285" y="3"/>
                    <a:pt x="285" y="3"/>
                  </a:cubicBezTo>
                  <a:cubicBezTo>
                    <a:pt x="292" y="3"/>
                    <a:pt x="297" y="8"/>
                    <a:pt x="297" y="15"/>
                  </a:cubicBezTo>
                  <a:cubicBezTo>
                    <a:pt x="297" y="163"/>
                    <a:pt x="297" y="163"/>
                    <a:pt x="297" y="163"/>
                  </a:cubicBezTo>
                  <a:cubicBezTo>
                    <a:pt x="297" y="169"/>
                    <a:pt x="292" y="175"/>
                    <a:pt x="285" y="175"/>
                  </a:cubicBezTo>
                  <a:cubicBezTo>
                    <a:pt x="281" y="175"/>
                    <a:pt x="281" y="175"/>
                    <a:pt x="281" y="175"/>
                  </a:cubicBezTo>
                  <a:cubicBezTo>
                    <a:pt x="41" y="175"/>
                    <a:pt x="41" y="175"/>
                    <a:pt x="41" y="175"/>
                  </a:cubicBezTo>
                  <a:lnTo>
                    <a:pt x="36" y="175"/>
                  </a:lnTo>
                  <a:close/>
                  <a:moveTo>
                    <a:pt x="42" y="178"/>
                  </a:moveTo>
                  <a:cubicBezTo>
                    <a:pt x="279" y="178"/>
                    <a:pt x="279" y="178"/>
                    <a:pt x="279" y="178"/>
                  </a:cubicBezTo>
                  <a:cubicBezTo>
                    <a:pt x="279" y="183"/>
                    <a:pt x="279" y="183"/>
                    <a:pt x="279" y="183"/>
                  </a:cubicBezTo>
                  <a:cubicBezTo>
                    <a:pt x="42" y="183"/>
                    <a:pt x="42" y="183"/>
                    <a:pt x="42" y="183"/>
                  </a:cubicBezTo>
                  <a:lnTo>
                    <a:pt x="42" y="178"/>
                  </a:lnTo>
                  <a:close/>
                  <a:moveTo>
                    <a:pt x="319" y="192"/>
                  </a:moveTo>
                  <a:cubicBezTo>
                    <a:pt x="319" y="192"/>
                    <a:pt x="319" y="192"/>
                    <a:pt x="319" y="192"/>
                  </a:cubicBezTo>
                  <a:cubicBezTo>
                    <a:pt x="319" y="195"/>
                    <a:pt x="318" y="197"/>
                    <a:pt x="316" y="199"/>
                  </a:cubicBezTo>
                  <a:cubicBezTo>
                    <a:pt x="314" y="202"/>
                    <a:pt x="311" y="204"/>
                    <a:pt x="307" y="204"/>
                  </a:cubicBezTo>
                  <a:cubicBezTo>
                    <a:pt x="15" y="204"/>
                    <a:pt x="15" y="204"/>
                    <a:pt x="15" y="204"/>
                  </a:cubicBezTo>
                  <a:cubicBezTo>
                    <a:pt x="11" y="204"/>
                    <a:pt x="8" y="202"/>
                    <a:pt x="5" y="199"/>
                  </a:cubicBezTo>
                  <a:cubicBezTo>
                    <a:pt x="3" y="197"/>
                    <a:pt x="3" y="195"/>
                    <a:pt x="3" y="192"/>
                  </a:cubicBezTo>
                  <a:cubicBezTo>
                    <a:pt x="3" y="186"/>
                    <a:pt x="3" y="186"/>
                    <a:pt x="3" y="186"/>
                  </a:cubicBezTo>
                  <a:cubicBezTo>
                    <a:pt x="41" y="186"/>
                    <a:pt x="41" y="186"/>
                    <a:pt x="41" y="186"/>
                  </a:cubicBezTo>
                  <a:cubicBezTo>
                    <a:pt x="281" y="186"/>
                    <a:pt x="281" y="186"/>
                    <a:pt x="281" y="186"/>
                  </a:cubicBezTo>
                  <a:cubicBezTo>
                    <a:pt x="319" y="186"/>
                    <a:pt x="319" y="186"/>
                    <a:pt x="319" y="186"/>
                  </a:cubicBezTo>
                  <a:lnTo>
                    <a:pt x="319" y="192"/>
                  </a:lnTo>
                  <a:close/>
                </a:path>
              </a:pathLst>
            </a:custGeom>
            <a:solidFill>
              <a:srgbClr val="3C3C3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/>
            </a:p>
          </p:txBody>
        </p:sp>
      </p:grpSp>
      <p:sp>
        <p:nvSpPr>
          <p:cNvPr id="4" name="文本框 3">
            <a:extLst>
              <a:ext uri="{FF2B5EF4-FFF2-40B4-BE49-F238E27FC236}">
                <a16:creationId xmlns:a16="http://schemas.microsoft.com/office/drawing/2014/main" id="{E8BE0F02-B810-43B5-9E3A-269BBEC9919A}"/>
              </a:ext>
            </a:extLst>
          </p:cNvPr>
          <p:cNvSpPr txBox="1"/>
          <p:nvPr/>
        </p:nvSpPr>
        <p:spPr>
          <a:xfrm>
            <a:off x="6821984" y="2504614"/>
            <a:ext cx="3419061" cy="17049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dirty="0"/>
              <a:t>age = 18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if age &gt;= 18:</a:t>
            </a:r>
          </a:p>
          <a:p>
            <a:pPr>
              <a:lnSpc>
                <a:spcPct val="150000"/>
              </a:lnSpc>
            </a:pPr>
            <a:r>
              <a:rPr lang="en-US" altLang="zh-CN" dirty="0"/>
              <a:t>print</a:t>
            </a:r>
            <a:r>
              <a:rPr lang="zh-CN" altLang="en-US" dirty="0"/>
              <a:t>（“符合年龄，可以进去嗨皮”）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176"/>
  <p:tag name="KSO_WM_TEMPLATE_MASTER_TYPE" val="0"/>
  <p:tag name="KSO_WM_TEMPLATE_COLOR_TYPE" val="1"/>
  <p:tag name="KSO_WM_UNIT_SHOW_EDIT_AREA_INDICATION" val="1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SLIDE_ID" val="custom20205176_1"/>
  <p:tag name="KSO_WM_TEMPLATE_SUBCATEGORY" val="19"/>
  <p:tag name="KSO_WM_TEMPLATE_MASTER_TYPE" val="0"/>
  <p:tag name="KSO_WM_TEMPLATE_COLOR_TYPE" val="1"/>
  <p:tag name="KSO_WM_SLIDE_TYPE" val="title"/>
  <p:tag name="KSO_WM_SLIDE_SUBTYPE" val="defaultBlank"/>
  <p:tag name="KSO_WM_SLIDE_ITEM_CNT" val="0"/>
  <p:tag name="KSO_WM_SLIDE_INDEX" val="1"/>
  <p:tag name="KSO_WM_TAG_VERSION" val="1.0"/>
  <p:tag name="KSO_WM_BEAUTIFY_FLAG" val="#wm#"/>
  <p:tag name="KSO_WM_TEMPLATE_CATEGORY" val="custom"/>
  <p:tag name="KSO_WM_TEMPLATE_INDEX" val="20205176"/>
  <p:tag name="KSO_WM_SLIDE_LAYOUT" val="a_b"/>
  <p:tag name="KSO_WM_SLIDE_LAYOUT_CNT" val="1_1"/>
  <p:tag name="KSO_WM_UNIT_SHOW_EDIT_AREA_INDICATION" val="1"/>
  <p:tag name="KSO_WM_TEMPLATE_THUMBS_INDEX" val="1、4、7、12、13、14、15、16、17、18、20、24、25、28、33、36、40、43、44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ISCONTENTSTITLE" val="0"/>
  <p:tag name="KSO_WM_UNIT_ISNUMDGMTITLE" val="0"/>
  <p:tag name="KSO_WM_UNIT_PRESET_TEXT" val="空白演示"/>
  <p:tag name="KSO_WM_UNIT_NOCLEAR" val="0"/>
  <p:tag name="KSO_WM_UNIT_SHOW_EDIT_AREA_INDICATION" val="1"/>
  <p:tag name="KSO_WM_UNIT_VALUE" val="28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5176_1*a*1"/>
  <p:tag name="KSO_WM_TEMPLATE_CATEGORY" val="custom"/>
  <p:tag name="KSO_WM_TEMPLATE_INDEX" val="20205176"/>
  <p:tag name="KSO_WM_UNIT_LAYERLEVEL" val="1"/>
  <p:tag name="KSO_WM_TAG_VERSION" val="1.0"/>
  <p:tag name="KSO_WM_BEAUTIFY_FLAG" val="#wm#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57209;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6ff897d-0a99-4723-a637-f2fce4a17601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d6ff897d-0a99-4723-a637-f2fce4a1760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94957;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f69a515d-4234-4734-9407-cfceadee0839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  <p:tag name="ISLIDE.VECTOR" val="#257217;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LIDE.VECTOR" val="21ff374d-dad2-4c32-a89f-ef46b38e007e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#wm#"/>
  <p:tag name="KSO_WM_TEMPLATE_CATEGORY" val="custom"/>
  <p:tag name="KSO_WM_TEMPLATE_INDEX" val="20205176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1450</TotalTime>
  <Words>1549</Words>
  <Application>Microsoft Office PowerPoint</Application>
  <PresentationFormat>宽屏</PresentationFormat>
  <Paragraphs>258</Paragraphs>
  <Slides>32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32</vt:i4>
      </vt:variant>
    </vt:vector>
  </HeadingPairs>
  <TitlesOfParts>
    <vt:vector size="37" baseType="lpstr">
      <vt:lpstr>楷体</vt:lpstr>
      <vt:lpstr>微软雅黑</vt:lpstr>
      <vt:lpstr>Arial</vt:lpstr>
      <vt:lpstr>Wingdings</vt:lpstr>
      <vt:lpstr>Office 主题​​</vt:lpstr>
      <vt:lpstr>Python 条件判断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Python 变量</dc:title>
  <dc:creator>ZXD</dc:creator>
  <cp:lastModifiedBy>ZXD</cp:lastModifiedBy>
  <cp:revision>260</cp:revision>
  <dcterms:created xsi:type="dcterms:W3CDTF">2019-06-19T02:08:00Z</dcterms:created>
  <dcterms:modified xsi:type="dcterms:W3CDTF">2020-06-10T01:57:41Z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2052-11.1.0.9720</vt:lpwstr>
  </property>
</Properties>
</file>